
<file path=[Content_Types].xml><?xml version="1.0" encoding="utf-8"?>
<Types xmlns="http://schemas.openxmlformats.org/package/2006/content-types">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notesSlide+xml" PartName="/ppt/notesSlides/notesSlide1.xml"/>
  <Override ContentType="application/vnd.openxmlformats-officedocument.presentationml.slideMaster+xml" PartName="/ppt/slideMasters/slideMaster1.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presProps+xml" PartName="/ppt/presProps.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theme+xml" PartName="/ppt/theme/theme2.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theme+xml" PartName="/ppt/theme/theme1.xml"/>
  <Default ContentType="image/jpeg" Extension="jpeg"/>
  <Override ContentType="application/vnd.openxmlformats-officedocument.presentationml.slideLayout+xml" PartName="/ppt/slideLayouts/slideLayout2.xml"/>
  <Override ContentType="application/vnd.openxmlformats-officedocument.presentationml.slideLayout+xml" PartName="/ppt/slideLayouts/slideLayout3.xml"/>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notesMaster+xml" PartName="/ppt/notesMasters/notesMaster1.xml"/>
  <Override ContentType="application/vnd.openxmlformats-officedocument.presentationml.slideLayout+xml" PartName="/ppt/slideLayouts/slideLayout1.xml"/>
  <Override ContentType="application/vnd.openxmlformats-officedocument.extended-properties+xml" PartName="/docProps/app.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presentationml.slideLayout+xml" PartName="/ppt/slideLayouts/slideLayout10.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package.core-properties+xml" PartName="/docProps/core.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00" r:id="rId1"/>
  </p:sldMasterIdLst>
  <p:notesMasterIdLst>
    <p:notesMasterId r:id="rId11"/>
  </p:notesMasterIdLst>
  <p:sldIdLst>
    <p:sldId id="256" r:id="rId2"/>
    <p:sldId id="257" r:id="rId3"/>
    <p:sldId id="258" r:id="rId4"/>
    <p:sldId id="260" r:id="rId5"/>
    <p:sldId id="261" r:id="rId6"/>
    <p:sldId id="262" r:id="rId7"/>
    <p:sldId id="265" r:id="rId8"/>
    <p:sldId id="266" r:id="rId9"/>
    <p:sldId id="267"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100" d="100"/>
          <a:sy n="100" d="100"/>
        </p:scale>
        <p:origin x="-702"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DB1C6B-2C26-42C3-9711-5A4F10FE2F2B}" type="datetimeFigureOut">
              <a:rPr lang="ru-RU" smtClean="0"/>
              <a:pPr/>
              <a:t>10.12.2014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4266087-D92F-4402-A450-E4793D587B5E}"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solidFill>
                <a:schemeClr val="tx1"/>
              </a:solidFill>
            </a:endParaRPr>
          </a:p>
        </p:txBody>
      </p:sp>
      <p:sp>
        <p:nvSpPr>
          <p:cNvPr id="4" name="Номер слайда 3"/>
          <p:cNvSpPr>
            <a:spLocks noGrp="1"/>
          </p:cNvSpPr>
          <p:nvPr>
            <p:ph type="sldNum" sz="quarter" idx="10"/>
          </p:nvPr>
        </p:nvSpPr>
        <p:spPr/>
        <p:txBody>
          <a:bodyPr/>
          <a:lstStyle/>
          <a:p>
            <a:fld id="{64266087-D92F-4402-A450-E4793D587B5E}" type="slidenum">
              <a:rPr lang="ru-RU" smtClean="0"/>
              <a:pPr/>
              <a:t>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5B106E36-FD25-4E2D-B0AA-010F637433A0}" type="datetimeFigureOut">
              <a:rPr lang="ru-RU" smtClean="0"/>
              <a:pPr/>
              <a:t>10.12.2014</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725C68B6-61C2-468F-89AB-4B9F7531AA68}"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10.12.2014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10.12.2014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10.12.2014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10.12.2014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10.12.2014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10.12.2014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10.12.2014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10.12.2014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10.12.2014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10.12.2014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5B106E36-FD25-4E2D-B0AA-010F637433A0}" type="datetimeFigureOut">
              <a:rPr lang="ru-RU" smtClean="0"/>
              <a:pPr/>
              <a:t>10.12.2014</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725C68B6-61C2-468F-89AB-4B9F7531AA6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4201" r:id="rId1"/>
    <p:sldLayoutId id="2147484202" r:id="rId2"/>
    <p:sldLayoutId id="2147484203" r:id="rId3"/>
    <p:sldLayoutId id="2147484204" r:id="rId4"/>
    <p:sldLayoutId id="2147484205" r:id="rId5"/>
    <p:sldLayoutId id="2147484206" r:id="rId6"/>
    <p:sldLayoutId id="2147484207" r:id="rId7"/>
    <p:sldLayoutId id="2147484208" r:id="rId8"/>
    <p:sldLayoutId id="2147484209" r:id="rId9"/>
    <p:sldLayoutId id="2147484210" r:id="rId10"/>
    <p:sldLayoutId id="214748421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28596" y="142852"/>
            <a:ext cx="8229600" cy="6715148"/>
          </a:xfrm>
        </p:spPr>
        <p:txBody>
          <a:bodyPr>
            <a:normAutofit fontScale="90000"/>
          </a:bodyPr>
          <a:lstStyle/>
          <a:p>
            <a:pPr algn="ctr"/>
            <a:r>
              <a:rPr lang="ru-RU" sz="2000" b="1" dirty="0" smtClean="0">
                <a:solidFill>
                  <a:srgbClr val="FF0000"/>
                </a:solidFill>
              </a:rPr>
              <a:t/>
            </a:r>
            <a:br>
              <a:rPr lang="ru-RU" sz="2000" b="1" dirty="0" smtClean="0">
                <a:solidFill>
                  <a:srgbClr val="FF0000"/>
                </a:solidFill>
              </a:rPr>
            </a:br>
            <a:r>
              <a:rPr lang="ru-RU" sz="2000" b="1" dirty="0" smtClean="0">
                <a:solidFill>
                  <a:srgbClr val="FF0000"/>
                </a:solidFill>
              </a:rPr>
              <a:t/>
            </a:r>
            <a:br>
              <a:rPr lang="ru-RU" sz="2000" b="1" dirty="0" smtClean="0">
                <a:solidFill>
                  <a:srgbClr val="FF0000"/>
                </a:solidFill>
              </a:rPr>
            </a:br>
            <a:r>
              <a:rPr lang="ru-RU" sz="2000" dirty="0" smtClean="0">
                <a:solidFill>
                  <a:schemeClr val="tx1"/>
                </a:solidFill>
                <a:effectLst/>
              </a:rPr>
              <a:t>Министерство образования и науки  Краснодарского края</a:t>
            </a:r>
            <a:br>
              <a:rPr lang="ru-RU" sz="2000" dirty="0" smtClean="0">
                <a:solidFill>
                  <a:schemeClr val="tx1"/>
                </a:solidFill>
                <a:effectLst/>
              </a:rPr>
            </a:br>
            <a:r>
              <a:rPr lang="ru-RU" sz="2000" dirty="0" smtClean="0">
                <a:solidFill>
                  <a:schemeClr val="tx1"/>
                </a:solidFill>
                <a:effectLst/>
              </a:rPr>
              <a:t>Государственное бюджетное профессиональное образовательное учреждение</a:t>
            </a:r>
            <a:br>
              <a:rPr lang="ru-RU" sz="2000" dirty="0" smtClean="0">
                <a:solidFill>
                  <a:schemeClr val="tx1"/>
                </a:solidFill>
                <a:effectLst/>
              </a:rPr>
            </a:br>
            <a:r>
              <a:rPr lang="ru-RU" sz="2000" dirty="0" smtClean="0">
                <a:solidFill>
                  <a:schemeClr val="tx1"/>
                </a:solidFill>
                <a:effectLst/>
              </a:rPr>
              <a:t>Краснодарского края</a:t>
            </a:r>
            <a:br>
              <a:rPr lang="ru-RU" sz="2000" dirty="0" smtClean="0">
                <a:solidFill>
                  <a:schemeClr val="tx1"/>
                </a:solidFill>
                <a:effectLst/>
              </a:rPr>
            </a:br>
            <a:r>
              <a:rPr lang="ru-RU" sz="2000" dirty="0" smtClean="0">
                <a:solidFill>
                  <a:schemeClr val="tx1"/>
                </a:solidFill>
                <a:effectLst/>
              </a:rPr>
              <a:t>«</a:t>
            </a:r>
            <a:r>
              <a:rPr lang="ru-RU" sz="2000" dirty="0" err="1" smtClean="0">
                <a:solidFill>
                  <a:schemeClr val="tx1"/>
                </a:solidFill>
                <a:effectLst/>
              </a:rPr>
              <a:t>Армавирский</a:t>
            </a:r>
            <a:r>
              <a:rPr lang="ru-RU" sz="2000" dirty="0" smtClean="0">
                <a:solidFill>
                  <a:schemeClr val="tx1"/>
                </a:solidFill>
                <a:effectLst/>
              </a:rPr>
              <a:t> техникум технологии  и сервиса»</a:t>
            </a:r>
            <a:br>
              <a:rPr lang="ru-RU" sz="2000" dirty="0" smtClean="0">
                <a:solidFill>
                  <a:schemeClr val="tx1"/>
                </a:solidFill>
                <a:effectLst/>
              </a:rPr>
            </a:br>
            <a:r>
              <a:rPr lang="ru-RU" sz="2000" dirty="0" smtClean="0">
                <a:solidFill>
                  <a:schemeClr val="tx1"/>
                </a:solidFill>
                <a:effectLst/>
              </a:rPr>
              <a:t/>
            </a:r>
            <a:br>
              <a:rPr lang="ru-RU" sz="2000" dirty="0" smtClean="0">
                <a:solidFill>
                  <a:schemeClr val="tx1"/>
                </a:solidFill>
                <a:effectLst/>
              </a:rPr>
            </a:br>
            <a:r>
              <a:rPr lang="ru-RU" sz="2000" dirty="0" smtClean="0">
                <a:solidFill>
                  <a:schemeClr val="tx1"/>
                </a:solidFill>
                <a:effectLst/>
              </a:rPr>
              <a:t/>
            </a:r>
            <a:br>
              <a:rPr lang="ru-RU" sz="2000" dirty="0" smtClean="0">
                <a:solidFill>
                  <a:schemeClr val="tx1"/>
                </a:solidFill>
                <a:effectLst/>
              </a:rPr>
            </a:br>
            <a:r>
              <a:rPr lang="ru-RU" sz="2000" dirty="0" smtClean="0">
                <a:solidFill>
                  <a:schemeClr val="tx1"/>
                </a:solidFill>
                <a:effectLst/>
                <a:latin typeface="Times New Roman" pitchFamily="18" charset="0"/>
                <a:ea typeface="Times New Roman" pitchFamily="18" charset="0"/>
                <a:cs typeface="Times New Roman" pitchFamily="18" charset="0"/>
              </a:rPr>
              <a:t> </a:t>
            </a:r>
            <a:r>
              <a:rPr lang="ru-RU" sz="2000" dirty="0" err="1" smtClean="0">
                <a:solidFill>
                  <a:schemeClr val="tx1"/>
                </a:solidFill>
                <a:effectLst/>
                <a:latin typeface="Times New Roman" pitchFamily="18" charset="0"/>
                <a:ea typeface="Times New Roman" pitchFamily="18" charset="0"/>
                <a:cs typeface="Times New Roman" pitchFamily="18" charset="0"/>
              </a:rPr>
              <a:t>МДК</a:t>
            </a:r>
            <a:r>
              <a:rPr lang="ru-RU" sz="2000" dirty="0" smtClean="0">
                <a:solidFill>
                  <a:schemeClr val="tx1"/>
                </a:solidFill>
                <a:effectLst/>
                <a:latin typeface="Times New Roman" pitchFamily="18" charset="0"/>
                <a:ea typeface="Times New Roman" pitchFamily="18" charset="0"/>
                <a:cs typeface="Times New Roman" pitchFamily="18" charset="0"/>
              </a:rPr>
              <a:t>  03 «ТЕХНОЛОГИЯ  ПРИГОТОВЛЕНИЯ  СУПОВ И СОУСОВ» </a:t>
            </a:r>
            <a:r>
              <a:rPr lang="ru-RU" sz="2000" dirty="0" smtClean="0">
                <a:solidFill>
                  <a:schemeClr val="tx1"/>
                </a:solidFill>
                <a:effectLst/>
              </a:rPr>
              <a:t/>
            </a:r>
            <a:br>
              <a:rPr lang="ru-RU" sz="2000" dirty="0" smtClean="0">
                <a:solidFill>
                  <a:schemeClr val="tx1"/>
                </a:solidFill>
                <a:effectLst/>
              </a:rPr>
            </a:br>
            <a:r>
              <a:rPr lang="ru-RU" sz="1800" dirty="0" smtClean="0">
                <a:solidFill>
                  <a:schemeClr val="tx1"/>
                </a:solidFill>
                <a:effectLst/>
              </a:rPr>
              <a:t> </a:t>
            </a:r>
            <a:br>
              <a:rPr lang="ru-RU" sz="1800" dirty="0" smtClean="0">
                <a:solidFill>
                  <a:schemeClr val="tx1"/>
                </a:solidFill>
                <a:effectLst/>
              </a:rPr>
            </a:br>
            <a:r>
              <a:rPr lang="ru-RU" sz="1800" dirty="0" smtClean="0">
                <a:solidFill>
                  <a:schemeClr val="tx1"/>
                </a:solidFill>
                <a:effectLst/>
              </a:rPr>
              <a:t>по профессии: 19.01.17 «Повар, кондитер»</a:t>
            </a:r>
            <a:br>
              <a:rPr lang="ru-RU" sz="1800" dirty="0" smtClean="0">
                <a:solidFill>
                  <a:schemeClr val="tx1"/>
                </a:solidFill>
                <a:effectLst/>
              </a:rPr>
            </a:br>
            <a:r>
              <a:rPr lang="ru-RU" sz="2000" dirty="0" smtClean="0">
                <a:solidFill>
                  <a:schemeClr val="tx1"/>
                </a:solidFill>
                <a:effectLst/>
              </a:rPr>
              <a:t/>
            </a:r>
            <a:br>
              <a:rPr lang="ru-RU" sz="2000" dirty="0" smtClean="0">
                <a:solidFill>
                  <a:schemeClr val="tx1"/>
                </a:solidFill>
                <a:effectLst/>
              </a:rPr>
            </a:br>
            <a:r>
              <a:rPr lang="ru-RU" sz="2000" dirty="0" smtClean="0">
                <a:solidFill>
                  <a:schemeClr val="tx1"/>
                </a:solidFill>
                <a:effectLst/>
              </a:rPr>
              <a:t/>
            </a:r>
            <a:br>
              <a:rPr lang="ru-RU" sz="2000" dirty="0" smtClean="0">
                <a:solidFill>
                  <a:schemeClr val="tx1"/>
                </a:solidFill>
                <a:effectLst/>
              </a:rPr>
            </a:br>
            <a:r>
              <a:rPr lang="ru-RU" sz="2000" dirty="0" smtClean="0">
                <a:solidFill>
                  <a:schemeClr val="tx1"/>
                </a:solidFill>
                <a:effectLst/>
              </a:rPr>
              <a:t>ТЕМА: «Способы тепловой кулинарной обработки сырья»</a:t>
            </a:r>
            <a:br>
              <a:rPr lang="ru-RU" sz="2000" dirty="0" smtClean="0">
                <a:solidFill>
                  <a:schemeClr val="tx1"/>
                </a:solidFill>
                <a:effectLst/>
              </a:rPr>
            </a:br>
            <a:r>
              <a:rPr lang="ru-RU" sz="2000" dirty="0" smtClean="0">
                <a:solidFill>
                  <a:schemeClr val="tx1"/>
                </a:solidFill>
                <a:effectLst/>
              </a:rPr>
              <a:t/>
            </a:r>
            <a:br>
              <a:rPr lang="ru-RU" sz="2000" dirty="0" smtClean="0">
                <a:solidFill>
                  <a:schemeClr val="tx1"/>
                </a:solidFill>
                <a:effectLst/>
              </a:rPr>
            </a:br>
            <a:r>
              <a:rPr lang="ru-RU" sz="2000" dirty="0" smtClean="0">
                <a:solidFill>
                  <a:schemeClr val="tx1"/>
                </a:solidFill>
                <a:effectLst/>
              </a:rPr>
              <a:t/>
            </a:r>
            <a:br>
              <a:rPr lang="ru-RU" sz="2000" dirty="0" smtClean="0">
                <a:solidFill>
                  <a:schemeClr val="tx1"/>
                </a:solidFill>
                <a:effectLst/>
              </a:rPr>
            </a:br>
            <a:r>
              <a:rPr lang="ru-RU" sz="2000" dirty="0" smtClean="0">
                <a:solidFill>
                  <a:schemeClr val="tx1"/>
                </a:solidFill>
                <a:effectLst/>
              </a:rPr>
              <a:t/>
            </a:r>
            <a:br>
              <a:rPr lang="ru-RU" sz="2000" dirty="0" smtClean="0">
                <a:solidFill>
                  <a:schemeClr val="tx1"/>
                </a:solidFill>
                <a:effectLst/>
              </a:rPr>
            </a:br>
            <a:r>
              <a:rPr lang="ru-RU" sz="2000" dirty="0" smtClean="0">
                <a:solidFill>
                  <a:schemeClr val="tx1"/>
                </a:solidFill>
                <a:effectLst/>
              </a:rPr>
              <a:t/>
            </a:r>
            <a:br>
              <a:rPr lang="ru-RU" sz="2000" dirty="0" smtClean="0">
                <a:solidFill>
                  <a:schemeClr val="tx1"/>
                </a:solidFill>
                <a:effectLst/>
              </a:rPr>
            </a:br>
            <a:r>
              <a:rPr lang="ru-RU" sz="2000" dirty="0" smtClean="0">
                <a:solidFill>
                  <a:schemeClr val="tx1"/>
                </a:solidFill>
                <a:effectLst/>
              </a:rPr>
              <a:t/>
            </a:r>
            <a:br>
              <a:rPr lang="ru-RU" sz="2000" dirty="0" smtClean="0">
                <a:solidFill>
                  <a:schemeClr val="tx1"/>
                </a:solidFill>
                <a:effectLst/>
              </a:rPr>
            </a:br>
            <a:r>
              <a:rPr lang="ru-RU" sz="2000" dirty="0" smtClean="0">
                <a:solidFill>
                  <a:schemeClr val="tx1"/>
                </a:solidFill>
                <a:effectLst/>
              </a:rPr>
              <a:t/>
            </a:r>
            <a:br>
              <a:rPr lang="ru-RU" sz="2000" dirty="0" smtClean="0">
                <a:solidFill>
                  <a:schemeClr val="tx1"/>
                </a:solidFill>
                <a:effectLst/>
              </a:rPr>
            </a:br>
            <a:r>
              <a:rPr lang="ru-RU" sz="2000" dirty="0" smtClean="0">
                <a:solidFill>
                  <a:schemeClr val="tx1"/>
                </a:solidFill>
                <a:effectLst/>
              </a:rPr>
              <a:t/>
            </a:r>
            <a:br>
              <a:rPr lang="ru-RU" sz="2000" dirty="0" smtClean="0">
                <a:solidFill>
                  <a:schemeClr val="tx1"/>
                </a:solidFill>
                <a:effectLst/>
              </a:rPr>
            </a:br>
            <a:r>
              <a:rPr lang="ru-RU" sz="2000" dirty="0" smtClean="0">
                <a:solidFill>
                  <a:schemeClr val="tx1"/>
                </a:solidFill>
                <a:effectLst/>
              </a:rPr>
              <a:t/>
            </a:r>
            <a:br>
              <a:rPr lang="ru-RU" sz="2000" dirty="0" smtClean="0">
                <a:solidFill>
                  <a:schemeClr val="tx1"/>
                </a:solidFill>
                <a:effectLst/>
              </a:rPr>
            </a:br>
            <a:r>
              <a:rPr lang="ru-RU" sz="2000" dirty="0" smtClean="0">
                <a:solidFill>
                  <a:schemeClr val="tx1"/>
                </a:solidFill>
                <a:effectLst/>
              </a:rPr>
              <a:t>мастер </a:t>
            </a:r>
            <a:r>
              <a:rPr lang="ru-RU" sz="2000" dirty="0" err="1" smtClean="0">
                <a:solidFill>
                  <a:schemeClr val="tx1"/>
                </a:solidFill>
                <a:effectLst/>
              </a:rPr>
              <a:t>п\о</a:t>
            </a:r>
            <a:r>
              <a:rPr lang="ru-RU" sz="2000" dirty="0" smtClean="0">
                <a:solidFill>
                  <a:schemeClr val="tx1"/>
                </a:solidFill>
                <a:effectLst/>
              </a:rPr>
              <a:t>  </a:t>
            </a:r>
            <a:r>
              <a:rPr lang="ru-RU" sz="2000" dirty="0" err="1" smtClean="0">
                <a:solidFill>
                  <a:schemeClr val="tx1"/>
                </a:solidFill>
                <a:effectLst/>
              </a:rPr>
              <a:t>Касатова</a:t>
            </a:r>
            <a:r>
              <a:rPr lang="ru-RU" sz="2000" dirty="0" smtClean="0">
                <a:solidFill>
                  <a:schemeClr val="tx1"/>
                </a:solidFill>
                <a:effectLst/>
              </a:rPr>
              <a:t> А.Р.</a:t>
            </a:r>
            <a:br>
              <a:rPr lang="ru-RU" sz="2000" dirty="0" smtClean="0">
                <a:solidFill>
                  <a:schemeClr val="tx1"/>
                </a:solidFill>
                <a:effectLst/>
              </a:rPr>
            </a:br>
            <a:r>
              <a:rPr lang="ru-RU" sz="2000" dirty="0" smtClean="0">
                <a:solidFill>
                  <a:schemeClr val="tx1"/>
                </a:solidFill>
                <a:effectLst/>
              </a:rPr>
              <a:t> г Армавир</a:t>
            </a:r>
            <a:br>
              <a:rPr lang="ru-RU" sz="2000" dirty="0" smtClean="0">
                <a:solidFill>
                  <a:schemeClr val="tx1"/>
                </a:solidFill>
                <a:effectLst/>
              </a:rPr>
            </a:br>
            <a:r>
              <a:rPr lang="ru-RU" sz="2000" dirty="0" smtClean="0">
                <a:solidFill>
                  <a:schemeClr val="tx1"/>
                </a:solidFill>
                <a:effectLst/>
              </a:rPr>
              <a:t> </a:t>
            </a:r>
            <a:endParaRPr lang="ru-RU" sz="2000" dirty="0">
              <a:solidFill>
                <a:schemeClr val="tx1"/>
              </a:solidFill>
              <a:effectLst/>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69072"/>
          </a:xfrm>
        </p:spPr>
        <p:txBody>
          <a:bodyPr>
            <a:noAutofit/>
          </a:bodyPr>
          <a:lstStyle/>
          <a:p>
            <a:pPr lvl="0" fontAlgn="base">
              <a:spcAft>
                <a:spcPct val="0"/>
              </a:spcAft>
              <a:tabLst>
                <a:tab pos="114300" algn="l"/>
              </a:tabLst>
            </a:pPr>
            <a:r>
              <a:rPr lang="ru-RU" sz="2000" dirty="0" smtClean="0">
                <a:solidFill>
                  <a:schemeClr val="tx1"/>
                </a:solidFill>
                <a:latin typeface="Times New Roman" pitchFamily="18" charset="0"/>
                <a:ea typeface="Times New Roman" pitchFamily="18" charset="0"/>
                <a:cs typeface="Times New Roman" pitchFamily="18" charset="0"/>
              </a:rPr>
              <a:t> План урока:</a:t>
            </a:r>
            <a:r>
              <a:rPr lang="ru-RU" sz="2000" dirty="0" smtClean="0">
                <a:solidFill>
                  <a:schemeClr val="tx1"/>
                </a:solidFill>
                <a:latin typeface="Times New Roman" pitchFamily="18" charset="0"/>
                <a:cs typeface="Times New Roman" pitchFamily="18" charset="0"/>
              </a:rPr>
              <a:t/>
            </a:r>
            <a:br>
              <a:rPr lang="ru-RU" sz="2000" dirty="0" smtClean="0">
                <a:solidFill>
                  <a:schemeClr val="tx1"/>
                </a:solidFill>
                <a:latin typeface="Times New Roman" pitchFamily="18" charset="0"/>
                <a:cs typeface="Times New Roman" pitchFamily="18" charset="0"/>
              </a:rPr>
            </a:br>
            <a:r>
              <a:rPr lang="ru-RU" sz="2000" dirty="0" smtClean="0">
                <a:solidFill>
                  <a:schemeClr val="tx1"/>
                </a:solidFill>
                <a:latin typeface="Times New Roman" pitchFamily="18" charset="0"/>
                <a:ea typeface="Times New Roman" pitchFamily="18" charset="0"/>
                <a:cs typeface="Times New Roman" pitchFamily="18" charset="0"/>
              </a:rPr>
              <a:t>Организационный момент (1 мин).</a:t>
            </a:r>
            <a:r>
              <a:rPr lang="ru-RU" sz="2000" dirty="0" smtClean="0">
                <a:solidFill>
                  <a:schemeClr val="tx1"/>
                </a:solidFill>
                <a:latin typeface="Times New Roman" pitchFamily="18" charset="0"/>
                <a:cs typeface="Times New Roman" pitchFamily="18" charset="0"/>
              </a:rPr>
              <a:t/>
            </a:r>
            <a:br>
              <a:rPr lang="ru-RU" sz="2000" dirty="0" smtClean="0">
                <a:solidFill>
                  <a:schemeClr val="tx1"/>
                </a:solidFill>
                <a:latin typeface="Times New Roman" pitchFamily="18" charset="0"/>
                <a:cs typeface="Times New Roman" pitchFamily="18" charset="0"/>
              </a:rPr>
            </a:br>
            <a:r>
              <a:rPr lang="ru-RU" sz="2000" dirty="0" err="1" smtClean="0">
                <a:solidFill>
                  <a:schemeClr val="tx1"/>
                </a:solidFill>
                <a:latin typeface="Times New Roman" pitchFamily="18" charset="0"/>
                <a:ea typeface="Times New Roman" pitchFamily="18" charset="0"/>
                <a:cs typeface="Times New Roman" pitchFamily="18" charset="0"/>
              </a:rPr>
              <a:t>Целеполагание</a:t>
            </a:r>
            <a:r>
              <a:rPr lang="ru-RU" sz="2000" dirty="0" smtClean="0">
                <a:solidFill>
                  <a:schemeClr val="tx1"/>
                </a:solidFill>
                <a:latin typeface="Times New Roman" pitchFamily="18" charset="0"/>
                <a:ea typeface="Times New Roman" pitchFamily="18" charset="0"/>
                <a:cs typeface="Times New Roman" pitchFamily="18" charset="0"/>
              </a:rPr>
              <a:t> и мотивация (2 мин). </a:t>
            </a:r>
            <a:br>
              <a:rPr lang="ru-RU" sz="2000" dirty="0" smtClean="0">
                <a:solidFill>
                  <a:schemeClr val="tx1"/>
                </a:solidFill>
                <a:latin typeface="Times New Roman" pitchFamily="18" charset="0"/>
                <a:ea typeface="Times New Roman" pitchFamily="18" charset="0"/>
                <a:cs typeface="Times New Roman" pitchFamily="18" charset="0"/>
              </a:rPr>
            </a:br>
            <a:r>
              <a:rPr lang="ru-RU" sz="2000" dirty="0" smtClean="0">
                <a:solidFill>
                  <a:schemeClr val="tx1"/>
                </a:solidFill>
                <a:latin typeface="Times New Roman" pitchFamily="18" charset="0"/>
                <a:cs typeface="Times New Roman" pitchFamily="18" charset="0"/>
              </a:rPr>
              <a:t>Цель урока: изучить способы тепловой обработки сырья.</a:t>
            </a:r>
            <a:br>
              <a:rPr lang="ru-RU" sz="2000" dirty="0" smtClean="0">
                <a:solidFill>
                  <a:schemeClr val="tx1"/>
                </a:solidFill>
                <a:latin typeface="Times New Roman" pitchFamily="18" charset="0"/>
                <a:cs typeface="Times New Roman" pitchFamily="18" charset="0"/>
              </a:rPr>
            </a:br>
            <a:r>
              <a:rPr lang="ru-RU" sz="2000" dirty="0" smtClean="0">
                <a:solidFill>
                  <a:schemeClr val="tx1"/>
                </a:solidFill>
                <a:latin typeface="Times New Roman" pitchFamily="18" charset="0"/>
                <a:ea typeface="Times New Roman" pitchFamily="18" charset="0"/>
                <a:cs typeface="Times New Roman" pitchFamily="18" charset="0"/>
              </a:rPr>
              <a:t>Изучение нового материала:   (38 мин). </a:t>
            </a:r>
            <a:r>
              <a:rPr lang="ru-RU" sz="2000" dirty="0" smtClean="0">
                <a:solidFill>
                  <a:schemeClr val="tx1"/>
                </a:solidFill>
                <a:latin typeface="Times New Roman" pitchFamily="18" charset="0"/>
                <a:cs typeface="Times New Roman" pitchFamily="18" charset="0"/>
              </a:rPr>
              <a:t/>
            </a:r>
            <a:br>
              <a:rPr lang="ru-RU" sz="2000" dirty="0" smtClean="0">
                <a:solidFill>
                  <a:schemeClr val="tx1"/>
                </a:solidFill>
                <a:latin typeface="Times New Roman" pitchFamily="18" charset="0"/>
                <a:cs typeface="Times New Roman" pitchFamily="18" charset="0"/>
              </a:rPr>
            </a:br>
            <a:r>
              <a:rPr lang="ru-RU" sz="2000" dirty="0" smtClean="0">
                <a:solidFill>
                  <a:schemeClr val="tx1"/>
                </a:solidFill>
                <a:latin typeface="Times New Roman" pitchFamily="18" charset="0"/>
                <a:ea typeface="Times New Roman" pitchFamily="18" charset="0"/>
                <a:cs typeface="Times New Roman" pitchFamily="18" charset="0"/>
              </a:rPr>
              <a:t> Введение в тему </a:t>
            </a:r>
            <a:r>
              <a:rPr lang="ru-RU" sz="2000" dirty="0" smtClean="0">
                <a:solidFill>
                  <a:schemeClr val="tx1"/>
                </a:solidFill>
              </a:rPr>
              <a:t>: «Способы тепловой кулинарной обработки сырья»</a:t>
            </a:r>
            <a:br>
              <a:rPr lang="ru-RU" sz="2000" dirty="0" smtClean="0">
                <a:solidFill>
                  <a:schemeClr val="tx1"/>
                </a:solidFill>
              </a:rPr>
            </a:br>
            <a:r>
              <a:rPr lang="ru-RU" sz="2000" dirty="0" smtClean="0">
                <a:solidFill>
                  <a:schemeClr val="tx1"/>
                </a:solidFill>
              </a:rPr>
              <a:t> </a:t>
            </a:r>
            <a:r>
              <a:rPr lang="ru-RU" sz="2000" dirty="0" smtClean="0">
                <a:solidFill>
                  <a:schemeClr val="tx1"/>
                </a:solidFill>
                <a:latin typeface="Times New Roman" pitchFamily="18" charset="0"/>
                <a:ea typeface="Times New Roman" pitchFamily="18" charset="0"/>
                <a:cs typeface="Times New Roman" pitchFamily="18" charset="0"/>
              </a:rPr>
              <a:t>(3 мин).</a:t>
            </a:r>
            <a:br>
              <a:rPr lang="ru-RU" sz="2000" dirty="0" smtClean="0">
                <a:solidFill>
                  <a:schemeClr val="tx1"/>
                </a:solidFill>
                <a:latin typeface="Times New Roman" pitchFamily="18" charset="0"/>
                <a:ea typeface="Times New Roman" pitchFamily="18" charset="0"/>
                <a:cs typeface="Times New Roman" pitchFamily="18" charset="0"/>
              </a:rPr>
            </a:br>
            <a:r>
              <a:rPr lang="ru-RU" sz="2000" dirty="0" smtClean="0">
                <a:solidFill>
                  <a:schemeClr val="tx1"/>
                </a:solidFill>
                <a:latin typeface="Times New Roman" pitchFamily="18" charset="0"/>
                <a:ea typeface="Times New Roman" pitchFamily="18" charset="0"/>
                <a:cs typeface="Times New Roman" pitchFamily="18" charset="0"/>
              </a:rPr>
              <a:t>2. Составление опорного конспекта «Основные, вспомогательные и комбинированные способы тепловой обработки сырья  » (5 мин).  3. Работа с Электронным учебным модулем.</a:t>
            </a:r>
            <a:br>
              <a:rPr lang="ru-RU" sz="2000" dirty="0" smtClean="0">
                <a:solidFill>
                  <a:schemeClr val="tx1"/>
                </a:solidFill>
                <a:latin typeface="Times New Roman" pitchFamily="18" charset="0"/>
                <a:ea typeface="Times New Roman" pitchFamily="18" charset="0"/>
                <a:cs typeface="Times New Roman" pitchFamily="18" charset="0"/>
              </a:rPr>
            </a:br>
            <a:r>
              <a:rPr lang="ru-RU" sz="2000" dirty="0" smtClean="0">
                <a:solidFill>
                  <a:schemeClr val="tx1"/>
                </a:solidFill>
                <a:latin typeface="Times New Roman" pitchFamily="18" charset="0"/>
                <a:ea typeface="Times New Roman" pitchFamily="18" charset="0"/>
                <a:cs typeface="Times New Roman" pitchFamily="18" charset="0"/>
              </a:rPr>
              <a:t>    1) Вводная информация. Что озночаеть тепловая обработка сырья. (7 мин). </a:t>
            </a:r>
            <a:r>
              <a:rPr lang="ru-RU" sz="2000" dirty="0" smtClean="0">
                <a:solidFill>
                  <a:schemeClr val="tx1"/>
                </a:solidFill>
                <a:latin typeface="Times New Roman" pitchFamily="18" charset="0"/>
                <a:cs typeface="Times New Roman" pitchFamily="18" charset="0"/>
              </a:rPr>
              <a:t/>
            </a:r>
            <a:br>
              <a:rPr lang="ru-RU" sz="2000" dirty="0" smtClean="0">
                <a:solidFill>
                  <a:schemeClr val="tx1"/>
                </a:solidFill>
                <a:latin typeface="Times New Roman" pitchFamily="18" charset="0"/>
                <a:cs typeface="Times New Roman" pitchFamily="18" charset="0"/>
              </a:rPr>
            </a:br>
            <a:r>
              <a:rPr lang="ru-RU" sz="2000" dirty="0" smtClean="0">
                <a:solidFill>
                  <a:schemeClr val="tx1"/>
                </a:solidFill>
                <a:latin typeface="Times New Roman" pitchFamily="18" charset="0"/>
                <a:ea typeface="Times New Roman" pitchFamily="18" charset="0"/>
                <a:cs typeface="Times New Roman" pitchFamily="18" charset="0"/>
              </a:rPr>
              <a:t>    2) </a:t>
            </a:r>
            <a:r>
              <a:rPr lang="ru-RU" sz="2000" dirty="0" smtClean="0">
                <a:solidFill>
                  <a:schemeClr val="tx1"/>
                </a:solidFill>
                <a:latin typeface="Times New Roman" pitchFamily="18" charset="0"/>
                <a:ea typeface="Times New Roman" pitchFamily="18" charset="0"/>
                <a:cs typeface="Times New Roman" pitchFamily="18" charset="0"/>
              </a:rPr>
              <a:t>Основной способ тепловой обработки сырья.</a:t>
            </a:r>
            <a:r>
              <a:rPr lang="ru-RU" sz="2000" dirty="0" smtClean="0">
                <a:solidFill>
                  <a:schemeClr val="tx1"/>
                </a:solidFill>
                <a:latin typeface="Times New Roman" pitchFamily="18" charset="0"/>
                <a:ea typeface="Times New Roman" pitchFamily="18" charset="0"/>
                <a:cs typeface="Times New Roman" pitchFamily="18" charset="0"/>
              </a:rPr>
              <a:t> </a:t>
            </a:r>
            <a:r>
              <a:rPr lang="ru-RU" sz="2000" dirty="0" smtClean="0">
                <a:solidFill>
                  <a:schemeClr val="tx1"/>
                </a:solidFill>
                <a:latin typeface="Times New Roman" pitchFamily="18" charset="0"/>
                <a:ea typeface="Times New Roman" pitchFamily="18" charset="0"/>
                <a:cs typeface="Times New Roman" pitchFamily="18" charset="0"/>
              </a:rPr>
              <a:t>(4 мин). </a:t>
            </a:r>
            <a:r>
              <a:rPr lang="ru-RU" sz="2000" dirty="0" smtClean="0">
                <a:solidFill>
                  <a:schemeClr val="tx1"/>
                </a:solidFill>
                <a:latin typeface="Times New Roman" pitchFamily="18" charset="0"/>
                <a:cs typeface="Times New Roman" pitchFamily="18" charset="0"/>
              </a:rPr>
              <a:t/>
            </a:r>
            <a:br>
              <a:rPr lang="ru-RU" sz="2000" dirty="0" smtClean="0">
                <a:solidFill>
                  <a:schemeClr val="tx1"/>
                </a:solidFill>
                <a:latin typeface="Times New Roman" pitchFamily="18" charset="0"/>
                <a:cs typeface="Times New Roman" pitchFamily="18" charset="0"/>
              </a:rPr>
            </a:br>
            <a:r>
              <a:rPr lang="ru-RU" sz="2000" dirty="0" smtClean="0">
                <a:solidFill>
                  <a:schemeClr val="tx1"/>
                </a:solidFill>
                <a:latin typeface="Times New Roman" pitchFamily="18" charset="0"/>
                <a:ea typeface="Times New Roman" pitchFamily="18" charset="0"/>
                <a:cs typeface="Times New Roman" pitchFamily="18" charset="0"/>
              </a:rPr>
              <a:t>    </a:t>
            </a:r>
            <a:r>
              <a:rPr lang="ru-RU" sz="2000" dirty="0" smtClean="0">
                <a:solidFill>
                  <a:schemeClr val="tx1"/>
                </a:solidFill>
                <a:latin typeface="Times New Roman" pitchFamily="18" charset="0"/>
                <a:ea typeface="Times New Roman" pitchFamily="18" charset="0"/>
                <a:cs typeface="Times New Roman" pitchFamily="18" charset="0"/>
              </a:rPr>
              <a:t>3)Вспомогательные способы тепловой обработки сырья. </a:t>
            </a:r>
            <a:r>
              <a:rPr lang="ru-RU" sz="2000" dirty="0" smtClean="0">
                <a:solidFill>
                  <a:schemeClr val="tx1"/>
                </a:solidFill>
                <a:latin typeface="Times New Roman" pitchFamily="18" charset="0"/>
                <a:ea typeface="Times New Roman" pitchFamily="18" charset="0"/>
                <a:cs typeface="Times New Roman" pitchFamily="18" charset="0"/>
              </a:rPr>
              <a:t>(4 мин).</a:t>
            </a:r>
            <a:r>
              <a:rPr lang="ru-RU" sz="2000" dirty="0" smtClean="0">
                <a:solidFill>
                  <a:schemeClr val="tx1"/>
                </a:solidFill>
                <a:latin typeface="Times New Roman" pitchFamily="18" charset="0"/>
                <a:cs typeface="Times New Roman" pitchFamily="18" charset="0"/>
              </a:rPr>
              <a:t/>
            </a:r>
            <a:br>
              <a:rPr lang="ru-RU" sz="2000" dirty="0" smtClean="0">
                <a:solidFill>
                  <a:schemeClr val="tx1"/>
                </a:solidFill>
                <a:latin typeface="Times New Roman" pitchFamily="18" charset="0"/>
                <a:cs typeface="Times New Roman" pitchFamily="18" charset="0"/>
              </a:rPr>
            </a:br>
            <a:r>
              <a:rPr lang="ru-RU" sz="2000" dirty="0" smtClean="0">
                <a:solidFill>
                  <a:schemeClr val="tx1"/>
                </a:solidFill>
                <a:latin typeface="Times New Roman" pitchFamily="18" charset="0"/>
                <a:ea typeface="Times New Roman" pitchFamily="18" charset="0"/>
                <a:cs typeface="Times New Roman" pitchFamily="18" charset="0"/>
              </a:rPr>
              <a:t>    4) </a:t>
            </a:r>
            <a:r>
              <a:rPr lang="ru-RU" sz="2000" dirty="0" smtClean="0">
                <a:solidFill>
                  <a:schemeClr val="tx1"/>
                </a:solidFill>
                <a:latin typeface="Times New Roman" pitchFamily="18" charset="0"/>
                <a:ea typeface="Times New Roman" pitchFamily="18" charset="0"/>
                <a:cs typeface="Times New Roman" pitchFamily="18" charset="0"/>
              </a:rPr>
              <a:t>К</a:t>
            </a:r>
            <a:r>
              <a:rPr lang="ru-RU" sz="2000" dirty="0" smtClean="0">
                <a:solidFill>
                  <a:schemeClr val="tx1"/>
                </a:solidFill>
                <a:latin typeface="Times New Roman" pitchFamily="18" charset="0"/>
                <a:ea typeface="Times New Roman" pitchFamily="18" charset="0"/>
                <a:cs typeface="Times New Roman" pitchFamily="18" charset="0"/>
              </a:rPr>
              <a:t>омбинированные </a:t>
            </a:r>
            <a:r>
              <a:rPr lang="ru-RU" sz="2000" dirty="0" smtClean="0">
                <a:solidFill>
                  <a:schemeClr val="tx1"/>
                </a:solidFill>
                <a:latin typeface="Times New Roman" pitchFamily="18" charset="0"/>
                <a:ea typeface="Times New Roman" pitchFamily="18" charset="0"/>
                <a:cs typeface="Times New Roman" pitchFamily="18" charset="0"/>
              </a:rPr>
              <a:t>способы тепловой обработки сырья (</a:t>
            </a:r>
            <a:r>
              <a:rPr lang="ru-RU" sz="2000" dirty="0" smtClean="0">
                <a:solidFill>
                  <a:schemeClr val="tx1"/>
                </a:solidFill>
                <a:latin typeface="Times New Roman" pitchFamily="18" charset="0"/>
                <a:ea typeface="Times New Roman" pitchFamily="18" charset="0"/>
                <a:cs typeface="Times New Roman" pitchFamily="18" charset="0"/>
              </a:rPr>
              <a:t>7 мин</a:t>
            </a:r>
            <a:r>
              <a:rPr lang="ru-RU" sz="2000" dirty="0" smtClean="0">
                <a:solidFill>
                  <a:schemeClr val="tx1"/>
                </a:solidFill>
                <a:latin typeface="Times New Roman" pitchFamily="18" charset="0"/>
                <a:ea typeface="Times New Roman" pitchFamily="18" charset="0"/>
                <a:cs typeface="Times New Roman" pitchFamily="18" charset="0"/>
              </a:rPr>
              <a:t>).</a:t>
            </a:r>
            <a:r>
              <a:rPr lang="ru-RU" sz="2000" dirty="0" smtClean="0">
                <a:solidFill>
                  <a:schemeClr val="tx1"/>
                </a:solidFill>
                <a:latin typeface="Times New Roman" pitchFamily="18" charset="0"/>
                <a:cs typeface="Times New Roman" pitchFamily="18" charset="0"/>
              </a:rPr>
              <a:t/>
            </a:r>
            <a:br>
              <a:rPr lang="ru-RU" sz="2000" dirty="0" smtClean="0">
                <a:solidFill>
                  <a:schemeClr val="tx1"/>
                </a:solidFill>
                <a:latin typeface="Times New Roman" pitchFamily="18" charset="0"/>
                <a:cs typeface="Times New Roman" pitchFamily="18" charset="0"/>
              </a:rPr>
            </a:br>
            <a:r>
              <a:rPr lang="ru-RU" sz="2000" dirty="0" smtClean="0">
                <a:solidFill>
                  <a:schemeClr val="tx1"/>
                </a:solidFill>
                <a:latin typeface="Times New Roman" pitchFamily="18" charset="0"/>
                <a:ea typeface="Times New Roman" pitchFamily="18" charset="0"/>
                <a:cs typeface="Times New Roman" pitchFamily="18" charset="0"/>
              </a:rPr>
              <a:t> </a:t>
            </a:r>
            <a:r>
              <a:rPr lang="ru-RU" sz="2000" dirty="0" smtClean="0">
                <a:solidFill>
                  <a:schemeClr val="tx1"/>
                </a:solidFill>
                <a:latin typeface="Times New Roman" pitchFamily="18" charset="0"/>
                <a:ea typeface="Times New Roman" pitchFamily="18" charset="0"/>
                <a:cs typeface="Times New Roman" pitchFamily="18" charset="0"/>
              </a:rPr>
              <a:t>3. </a:t>
            </a:r>
            <a:r>
              <a:rPr lang="ru-RU" sz="2000" dirty="0" smtClean="0">
                <a:solidFill>
                  <a:schemeClr val="tx1"/>
                </a:solidFill>
                <a:latin typeface="Times New Roman" pitchFamily="18" charset="0"/>
                <a:ea typeface="Times New Roman" pitchFamily="18" charset="0"/>
                <a:cs typeface="Times New Roman" pitchFamily="18" charset="0"/>
              </a:rPr>
              <a:t>Закрепление новых знаний: выполнение проверочных заданий «Проверь себя 1», «Проверь себя 2» (8 мин).</a:t>
            </a:r>
            <a:r>
              <a:rPr lang="ru-RU" sz="2000" dirty="0" smtClean="0">
                <a:solidFill>
                  <a:schemeClr val="tx1"/>
                </a:solidFill>
                <a:latin typeface="Times New Roman" pitchFamily="18" charset="0"/>
                <a:cs typeface="Times New Roman" pitchFamily="18" charset="0"/>
              </a:rPr>
              <a:t/>
            </a:r>
            <a:br>
              <a:rPr lang="ru-RU" sz="2000" dirty="0" smtClean="0">
                <a:solidFill>
                  <a:schemeClr val="tx1"/>
                </a:solidFill>
                <a:latin typeface="Times New Roman" pitchFamily="18" charset="0"/>
                <a:cs typeface="Times New Roman" pitchFamily="18" charset="0"/>
              </a:rPr>
            </a:br>
            <a:r>
              <a:rPr lang="ru-RU" sz="2000" dirty="0" smtClean="0">
                <a:solidFill>
                  <a:schemeClr val="tx1"/>
                </a:solidFill>
                <a:latin typeface="Times New Roman" pitchFamily="18" charset="0"/>
                <a:ea typeface="Times New Roman" pitchFamily="18" charset="0"/>
                <a:cs typeface="Times New Roman" pitchFamily="18" charset="0"/>
              </a:rPr>
              <a:t> Рефлексия. Подведение итогов урока и выставление оценок (3 мин).</a:t>
            </a:r>
            <a:r>
              <a:rPr lang="ru-RU" sz="2000" dirty="0" smtClean="0">
                <a:solidFill>
                  <a:schemeClr val="tx1"/>
                </a:solidFill>
                <a:latin typeface="Times New Roman" pitchFamily="18" charset="0"/>
                <a:cs typeface="Times New Roman" pitchFamily="18" charset="0"/>
              </a:rPr>
              <a:t/>
            </a:r>
            <a:br>
              <a:rPr lang="ru-RU" sz="2000" dirty="0" smtClean="0">
                <a:solidFill>
                  <a:schemeClr val="tx1"/>
                </a:solidFill>
                <a:latin typeface="Times New Roman" pitchFamily="18" charset="0"/>
                <a:cs typeface="Times New Roman" pitchFamily="18" charset="0"/>
              </a:rPr>
            </a:br>
            <a:r>
              <a:rPr lang="ru-RU" sz="2000" dirty="0" smtClean="0">
                <a:solidFill>
                  <a:srgbClr val="FFC000"/>
                </a:solidFill>
                <a:latin typeface="Times New Roman" pitchFamily="18" charset="0"/>
                <a:ea typeface="Times New Roman" pitchFamily="18" charset="0"/>
                <a:cs typeface="Times New Roman" pitchFamily="18" charset="0"/>
              </a:rPr>
              <a:t> </a:t>
            </a:r>
            <a:r>
              <a:rPr lang="ru-RU" sz="2000" dirty="0" smtClean="0">
                <a:solidFill>
                  <a:schemeClr val="tx1"/>
                </a:solidFill>
                <a:latin typeface="Times New Roman" pitchFamily="18" charset="0"/>
                <a:ea typeface="Times New Roman" pitchFamily="18" charset="0"/>
                <a:cs typeface="Times New Roman" pitchFamily="18" charset="0"/>
              </a:rPr>
              <a:t>Домашнее задание: (1 </a:t>
            </a:r>
            <a:r>
              <a:rPr lang="ru-RU" sz="2000" dirty="0" smtClean="0">
                <a:solidFill>
                  <a:schemeClr val="tx1"/>
                </a:solidFill>
                <a:latin typeface="Times New Roman" pitchFamily="18" charset="0"/>
                <a:ea typeface="Times New Roman" pitchFamily="18" charset="0"/>
                <a:cs typeface="Times New Roman" pitchFamily="18" charset="0"/>
              </a:rPr>
              <a:t>мин)</a:t>
            </a:r>
            <a:endParaRPr lang="ru-RU" sz="2000" dirty="0">
              <a:solidFill>
                <a:schemeClr val="tx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Заголовок 11"/>
          <p:cNvSpPr>
            <a:spLocks noGrp="1"/>
          </p:cNvSpPr>
          <p:nvPr>
            <p:ph type="title"/>
          </p:nvPr>
        </p:nvSpPr>
        <p:spPr>
          <a:xfrm>
            <a:off x="457200" y="273050"/>
            <a:ext cx="8229600" cy="655620"/>
          </a:xfrm>
        </p:spPr>
        <p:txBody>
          <a:bodyPr>
            <a:normAutofit/>
          </a:bodyPr>
          <a:lstStyle/>
          <a:p>
            <a:pPr algn="ctr"/>
            <a:r>
              <a:rPr lang="ru-RU" sz="2800" dirty="0" smtClean="0">
                <a:solidFill>
                  <a:schemeClr val="accent1">
                    <a:lumMod val="60000"/>
                    <a:lumOff val="40000"/>
                  </a:schemeClr>
                </a:solidFill>
                <a:effectLst/>
              </a:rPr>
              <a:t>Основные</a:t>
            </a:r>
            <a:r>
              <a:rPr lang="ru-RU" sz="2800" b="0" dirty="0" smtClean="0">
                <a:effectLst/>
              </a:rPr>
              <a:t> способы</a:t>
            </a:r>
            <a:endParaRPr lang="ru-RU" sz="2800" b="0" dirty="0">
              <a:effectLst/>
            </a:endParaRPr>
          </a:p>
        </p:txBody>
      </p:sp>
      <p:sp>
        <p:nvSpPr>
          <p:cNvPr id="13" name="Текст 12"/>
          <p:cNvSpPr>
            <a:spLocks noGrp="1"/>
          </p:cNvSpPr>
          <p:nvPr>
            <p:ph type="body" idx="1"/>
          </p:nvPr>
        </p:nvSpPr>
        <p:spPr>
          <a:xfrm>
            <a:off x="714348" y="3643314"/>
            <a:ext cx="3783040" cy="2928958"/>
          </a:xfrm>
        </p:spPr>
        <p:txBody>
          <a:bodyPr>
            <a:normAutofit fontScale="92500" lnSpcReduction="10000"/>
          </a:bodyPr>
          <a:lstStyle/>
          <a:p>
            <a:pPr algn="ctr"/>
            <a:r>
              <a:rPr lang="ru-RU" sz="1800" dirty="0" smtClean="0"/>
              <a:t>При  варке жидкость нагревают  до  кипения,  после  чего  нагрев  ослабляют и дальнейшую тепловую обработку продукта производят при слабом кипении (температура около 95—</a:t>
            </a:r>
            <a:r>
              <a:rPr lang="ru-RU" sz="1800" dirty="0" err="1" smtClean="0"/>
              <a:t>98°С</a:t>
            </a:r>
            <a:r>
              <a:rPr lang="ru-RU" sz="1800" dirty="0" smtClean="0"/>
              <a:t>), сохраняя этот режим в течение всего времени, требуемого для доведения продукта до готовности</a:t>
            </a:r>
            <a:r>
              <a:rPr lang="ru-RU" sz="1600" dirty="0" smtClean="0"/>
              <a:t>.</a:t>
            </a:r>
          </a:p>
          <a:p>
            <a:endParaRPr lang="ru-RU" dirty="0"/>
          </a:p>
        </p:txBody>
      </p:sp>
      <p:sp>
        <p:nvSpPr>
          <p:cNvPr id="14" name="Текст 13"/>
          <p:cNvSpPr>
            <a:spLocks noGrp="1"/>
          </p:cNvSpPr>
          <p:nvPr>
            <p:ph type="body" sz="half" idx="3"/>
          </p:nvPr>
        </p:nvSpPr>
        <p:spPr>
          <a:xfrm>
            <a:off x="4645026" y="3571876"/>
            <a:ext cx="4041775" cy="2714644"/>
          </a:xfrm>
        </p:spPr>
        <p:txBody>
          <a:bodyPr>
            <a:noAutofit/>
          </a:bodyPr>
          <a:lstStyle/>
          <a:p>
            <a:pPr algn="ctr"/>
            <a:r>
              <a:rPr lang="ru-RU" sz="1800" dirty="0" smtClean="0"/>
              <a:t>Варка на водяной бане. Технологический процесс приготовления некоторых блюд должен осуществляться при температуре, не превышающей 60—</a:t>
            </a:r>
            <a:r>
              <a:rPr lang="ru-RU" sz="1800" dirty="0" err="1" smtClean="0"/>
              <a:t>90°</a:t>
            </a:r>
            <a:r>
              <a:rPr lang="ru-RU" sz="1800" dirty="0" smtClean="0"/>
              <a:t> С, с сохранением ее на весь период кулинарной обработки. Для этой цели применяют водяную баню</a:t>
            </a:r>
            <a:endParaRPr lang="ru-RU" sz="1800" dirty="0"/>
          </a:p>
        </p:txBody>
      </p:sp>
      <p:pic>
        <p:nvPicPr>
          <p:cNvPr id="18434" name="Picture 2"/>
          <p:cNvPicPr>
            <a:picLocks noGrp="1" noChangeAspect="1" noChangeArrowheads="1"/>
          </p:cNvPicPr>
          <p:nvPr>
            <p:ph sz="quarter" idx="2"/>
          </p:nvPr>
        </p:nvPicPr>
        <p:blipFill>
          <a:blip r:embed="rId2"/>
          <a:srcRect/>
          <a:stretch>
            <a:fillRect/>
          </a:stretch>
        </p:blipFill>
        <p:spPr bwMode="auto">
          <a:xfrm>
            <a:off x="5214942" y="928670"/>
            <a:ext cx="2928958" cy="2428892"/>
          </a:xfrm>
          <a:prstGeom prst="rect">
            <a:avLst/>
          </a:prstGeom>
          <a:noFill/>
          <a:ln w="9525">
            <a:noFill/>
            <a:miter lim="800000"/>
            <a:headEnd/>
            <a:tailEnd/>
          </a:ln>
          <a:effectLst/>
        </p:spPr>
      </p:pic>
      <p:pic>
        <p:nvPicPr>
          <p:cNvPr id="10" name="Содержимое 9" descr="i.jpeg"/>
          <p:cNvPicPr>
            <a:picLocks noGrp="1" noChangeAspect="1"/>
          </p:cNvPicPr>
          <p:nvPr>
            <p:ph sz="quarter" idx="4"/>
          </p:nvPr>
        </p:nvPicPr>
        <p:blipFill>
          <a:blip r:embed="rId3"/>
          <a:stretch>
            <a:fillRect/>
          </a:stretch>
        </p:blipFill>
        <p:spPr>
          <a:xfrm>
            <a:off x="1214414" y="928670"/>
            <a:ext cx="2928958" cy="2428892"/>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457200" y="251948"/>
            <a:ext cx="8229600" cy="1819730"/>
          </a:xfrm>
        </p:spPr>
        <p:txBody>
          <a:bodyPr>
            <a:noAutofit/>
          </a:bodyPr>
          <a:lstStyle/>
          <a:p>
            <a:pPr algn="ctr"/>
            <a:r>
              <a:rPr lang="ru-RU" sz="2400" dirty="0" smtClean="0">
                <a:effectLst>
                  <a:outerShdw blurRad="38100" dist="38100" dir="2700000" algn="tl">
                    <a:srgbClr val="000000">
                      <a:alpha val="43137"/>
                    </a:srgbClr>
                  </a:outerShdw>
                </a:effectLst>
              </a:rPr>
              <a:t>Основные способы</a:t>
            </a:r>
            <a:r>
              <a:rPr lang="ru-RU" sz="2400" dirty="0" smtClean="0">
                <a:effectLst>
                  <a:outerShdw blurRad="38100" dist="38100" dir="2700000" algn="tl" rotWithShape="0">
                    <a:srgbClr val="000000">
                      <a:alpha val="43137"/>
                    </a:srgbClr>
                  </a:outerShdw>
                </a:effectLst>
              </a:rPr>
              <a:t/>
            </a:r>
            <a:br>
              <a:rPr lang="ru-RU" sz="2400" dirty="0" smtClean="0">
                <a:effectLst>
                  <a:outerShdw blurRad="38100" dist="38100" dir="2700000" algn="tl" rotWithShape="0">
                    <a:srgbClr val="000000">
                      <a:alpha val="43137"/>
                    </a:srgbClr>
                  </a:outerShdw>
                </a:effectLst>
              </a:rPr>
            </a:br>
            <a:r>
              <a:rPr lang="ru-RU" sz="2400" dirty="0" smtClean="0">
                <a:effectLst>
                  <a:outerShdw blurRad="38100" dist="38100" dir="2700000" algn="tl" rotWithShape="0">
                    <a:srgbClr val="000000">
                      <a:alpha val="43137"/>
                    </a:srgbClr>
                  </a:outerShdw>
                </a:effectLst>
              </a:rPr>
              <a:t>Варка при пониженном (в вакуум аппаратах) или повышенном</a:t>
            </a:r>
            <a:br>
              <a:rPr lang="ru-RU" sz="2400" dirty="0" smtClean="0">
                <a:effectLst>
                  <a:outerShdw blurRad="38100" dist="38100" dir="2700000" algn="tl" rotWithShape="0">
                    <a:srgbClr val="000000">
                      <a:alpha val="43137"/>
                    </a:srgbClr>
                  </a:outerShdw>
                </a:effectLst>
              </a:rPr>
            </a:br>
            <a:r>
              <a:rPr lang="ru-RU" sz="2400" dirty="0" smtClean="0">
                <a:effectLst>
                  <a:outerShdw blurRad="38100" dist="38100" dir="2700000" algn="tl" rotWithShape="0">
                    <a:srgbClr val="000000">
                      <a:alpha val="43137"/>
                    </a:srgbClr>
                  </a:outerShdw>
                </a:effectLst>
              </a:rPr>
              <a:t>давлении (в автоклавах).</a:t>
            </a:r>
            <a:endParaRPr lang="ru-RU" sz="2400" dirty="0">
              <a:effectLst>
                <a:outerShdw blurRad="38100" dist="38100" dir="2700000" algn="tl" rotWithShape="0">
                  <a:srgbClr val="000000">
                    <a:alpha val="43137"/>
                  </a:srgbClr>
                </a:outerShdw>
              </a:effectLst>
            </a:endParaRPr>
          </a:p>
        </p:txBody>
      </p:sp>
      <p:sp>
        <p:nvSpPr>
          <p:cNvPr id="8" name="Текст 7"/>
          <p:cNvSpPr>
            <a:spLocks noGrp="1"/>
          </p:cNvSpPr>
          <p:nvPr>
            <p:ph type="body" idx="1"/>
          </p:nvPr>
        </p:nvSpPr>
        <p:spPr>
          <a:xfrm>
            <a:off x="457200" y="1535112"/>
            <a:ext cx="4040188" cy="1536697"/>
          </a:xfrm>
        </p:spPr>
        <p:txBody>
          <a:bodyPr/>
          <a:lstStyle/>
          <a:p>
            <a:endParaRPr lang="ru-RU" sz="2400" dirty="0" smtClean="0"/>
          </a:p>
          <a:p>
            <a:endParaRPr lang="ru-RU" dirty="0" smtClean="0"/>
          </a:p>
          <a:p>
            <a:r>
              <a:rPr lang="ru-RU" sz="2400" dirty="0" smtClean="0"/>
              <a:t>  в вакуум аппаратах</a:t>
            </a:r>
            <a:endParaRPr lang="ru-RU" dirty="0"/>
          </a:p>
        </p:txBody>
      </p:sp>
      <p:sp>
        <p:nvSpPr>
          <p:cNvPr id="9" name="Текст 8"/>
          <p:cNvSpPr>
            <a:spLocks noGrp="1"/>
          </p:cNvSpPr>
          <p:nvPr>
            <p:ph type="body" sz="half" idx="3"/>
          </p:nvPr>
        </p:nvSpPr>
        <p:spPr>
          <a:xfrm>
            <a:off x="4645025" y="2214554"/>
            <a:ext cx="4041775" cy="857255"/>
          </a:xfrm>
        </p:spPr>
        <p:txBody>
          <a:bodyPr/>
          <a:lstStyle/>
          <a:p>
            <a:r>
              <a:rPr lang="ru-RU" sz="2400" dirty="0" smtClean="0"/>
              <a:t>              в автоклавах</a:t>
            </a:r>
            <a:endParaRPr lang="ru-RU" dirty="0"/>
          </a:p>
        </p:txBody>
      </p:sp>
      <p:pic>
        <p:nvPicPr>
          <p:cNvPr id="5" name="Содержимое 4" descr="vak_vyp_ust_267_01.jpg"/>
          <p:cNvPicPr>
            <a:picLocks noGrp="1" noChangeAspect="1"/>
          </p:cNvPicPr>
          <p:nvPr>
            <p:ph sz="quarter" idx="2"/>
          </p:nvPr>
        </p:nvPicPr>
        <p:blipFill>
          <a:blip r:embed="rId2"/>
          <a:stretch>
            <a:fillRect/>
          </a:stretch>
        </p:blipFill>
        <p:spPr>
          <a:xfrm>
            <a:off x="642910" y="3286124"/>
            <a:ext cx="3643338" cy="3214710"/>
          </a:xfrm>
        </p:spPr>
      </p:pic>
      <p:pic>
        <p:nvPicPr>
          <p:cNvPr id="6" name="Содержимое 5" descr="i..jpeg"/>
          <p:cNvPicPr>
            <a:picLocks noGrp="1" noChangeAspect="1"/>
          </p:cNvPicPr>
          <p:nvPr>
            <p:ph sz="quarter" idx="4"/>
          </p:nvPr>
        </p:nvPicPr>
        <p:blipFill>
          <a:blip r:embed="rId3"/>
          <a:stretch>
            <a:fillRect/>
          </a:stretch>
        </p:blipFill>
        <p:spPr>
          <a:xfrm>
            <a:off x="5286380" y="3286124"/>
            <a:ext cx="3571900" cy="3214710"/>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4800" dirty="0" smtClean="0">
                <a:effectLst/>
              </a:rPr>
              <a:t>Основные способы</a:t>
            </a:r>
            <a:endParaRPr lang="ru-RU" dirty="0"/>
          </a:p>
        </p:txBody>
      </p:sp>
      <p:sp>
        <p:nvSpPr>
          <p:cNvPr id="3" name="Текст 2"/>
          <p:cNvSpPr>
            <a:spLocks noGrp="1"/>
          </p:cNvSpPr>
          <p:nvPr>
            <p:ph type="body" idx="1"/>
          </p:nvPr>
        </p:nvSpPr>
        <p:spPr>
          <a:xfrm>
            <a:off x="457200" y="1571612"/>
            <a:ext cx="4040188" cy="1857388"/>
          </a:xfrm>
        </p:spPr>
        <p:txBody>
          <a:bodyPr>
            <a:normAutofit fontScale="25000" lnSpcReduction="20000"/>
          </a:bodyPr>
          <a:lstStyle/>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7200" dirty="0" smtClean="0"/>
          </a:p>
          <a:p>
            <a:pPr algn="ctr"/>
            <a:endParaRPr lang="ru-RU" sz="7200" dirty="0" smtClean="0"/>
          </a:p>
          <a:p>
            <a:pPr algn="ctr"/>
            <a:endParaRPr lang="ru-RU" sz="7200" smtClean="0"/>
          </a:p>
          <a:p>
            <a:pPr algn="ctr"/>
            <a:r>
              <a:rPr lang="ru-RU" sz="7200" smtClean="0"/>
              <a:t>варка </a:t>
            </a:r>
            <a:r>
              <a:rPr lang="ru-RU" sz="7200" dirty="0" smtClean="0"/>
              <a:t>продуктов острым паром. Осуществляют его в специальных пароварочных шкафах различных конструкций</a:t>
            </a:r>
          </a:p>
          <a:p>
            <a:pPr algn="ctr"/>
            <a:endParaRPr lang="ru-RU" sz="7200" dirty="0" smtClean="0"/>
          </a:p>
          <a:p>
            <a:pPr algn="ctr"/>
            <a:endParaRPr lang="ru-RU" sz="7200" dirty="0" smtClean="0"/>
          </a:p>
          <a:p>
            <a:pPr algn="ctr"/>
            <a:endParaRPr lang="ru-RU" sz="72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endParaRPr lang="ru-RU" sz="2000" dirty="0" smtClean="0"/>
          </a:p>
          <a:p>
            <a:pPr algn="ctr"/>
            <a:r>
              <a:rPr lang="ru-RU" sz="2000" dirty="0" smtClean="0"/>
              <a:t>варка продуктов острым паром. Осуществляют его в специальных пароварочных шкафах различных конструкций</a:t>
            </a:r>
            <a:endParaRPr lang="ru-RU" sz="2000" dirty="0"/>
          </a:p>
        </p:txBody>
      </p:sp>
      <p:sp>
        <p:nvSpPr>
          <p:cNvPr id="4" name="Текст 3"/>
          <p:cNvSpPr>
            <a:spLocks noGrp="1"/>
          </p:cNvSpPr>
          <p:nvPr>
            <p:ph type="body" sz="half" idx="3"/>
          </p:nvPr>
        </p:nvSpPr>
        <p:spPr>
          <a:xfrm>
            <a:off x="5143504" y="1535112"/>
            <a:ext cx="3543296" cy="1822450"/>
          </a:xfrm>
        </p:spPr>
        <p:txBody>
          <a:bodyPr>
            <a:normAutofit fontScale="92500" lnSpcReduction="20000"/>
          </a:bodyPr>
          <a:lstStyle/>
          <a:p>
            <a:endParaRPr lang="ru-RU" dirty="0" smtClean="0"/>
          </a:p>
          <a:p>
            <a:endParaRPr lang="ru-RU" dirty="0" smtClean="0"/>
          </a:p>
          <a:p>
            <a:pPr algn="ctr"/>
            <a:r>
              <a:rPr lang="ru-RU" sz="2000" dirty="0" err="1" smtClean="0"/>
              <a:t>Припускание</a:t>
            </a:r>
            <a:r>
              <a:rPr lang="ru-RU" sz="2000" dirty="0" smtClean="0"/>
              <a:t> - разновидность варки продуктов в малом количестве жидкости</a:t>
            </a:r>
            <a:endParaRPr lang="ru-RU" sz="2000" dirty="0"/>
          </a:p>
        </p:txBody>
      </p:sp>
      <p:pic>
        <p:nvPicPr>
          <p:cNvPr id="7" name="Содержимое 6" descr="i,,.jpeg"/>
          <p:cNvPicPr>
            <a:picLocks noGrp="1" noChangeAspect="1"/>
          </p:cNvPicPr>
          <p:nvPr>
            <p:ph sz="quarter" idx="2"/>
          </p:nvPr>
        </p:nvPicPr>
        <p:blipFill>
          <a:blip r:embed="rId2"/>
          <a:stretch>
            <a:fillRect/>
          </a:stretch>
        </p:blipFill>
        <p:spPr>
          <a:xfrm>
            <a:off x="285720" y="3618706"/>
            <a:ext cx="4143404" cy="2882128"/>
          </a:xfrm>
        </p:spPr>
      </p:pic>
      <p:pic>
        <p:nvPicPr>
          <p:cNvPr id="8" name="Содержимое 7" descr="i,,,,.jpeg"/>
          <p:cNvPicPr>
            <a:picLocks noGrp="1" noChangeAspect="1"/>
          </p:cNvPicPr>
          <p:nvPr>
            <p:ph sz="quarter" idx="4"/>
          </p:nvPr>
        </p:nvPicPr>
        <p:blipFill>
          <a:blip r:embed="rId3"/>
          <a:stretch>
            <a:fillRect/>
          </a:stretch>
        </p:blipFill>
        <p:spPr>
          <a:xfrm>
            <a:off x="5429256" y="3643314"/>
            <a:ext cx="3357586" cy="2857520"/>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1948"/>
            <a:ext cx="8229600" cy="819598"/>
          </a:xfrm>
        </p:spPr>
        <p:txBody>
          <a:bodyPr/>
          <a:lstStyle/>
          <a:p>
            <a:pPr algn="ctr"/>
            <a:r>
              <a:rPr lang="ru-RU" sz="4400" dirty="0" smtClean="0">
                <a:effectLst/>
              </a:rPr>
              <a:t>Основные способы</a:t>
            </a:r>
            <a:endParaRPr lang="ru-RU" dirty="0"/>
          </a:p>
        </p:txBody>
      </p:sp>
      <p:sp>
        <p:nvSpPr>
          <p:cNvPr id="3" name="Текст 2"/>
          <p:cNvSpPr>
            <a:spLocks noGrp="1"/>
          </p:cNvSpPr>
          <p:nvPr>
            <p:ph type="body" idx="1"/>
          </p:nvPr>
        </p:nvSpPr>
        <p:spPr>
          <a:xfrm>
            <a:off x="457200" y="1500174"/>
            <a:ext cx="4040188" cy="2143140"/>
          </a:xfrm>
        </p:spPr>
        <p:txBody>
          <a:bodyPr/>
          <a:lstStyle/>
          <a:p>
            <a:pPr algn="ctr"/>
            <a:r>
              <a:rPr lang="ru-RU" sz="2000" dirty="0" smtClean="0"/>
              <a:t>Варка в </a:t>
            </a:r>
            <a:r>
              <a:rPr lang="ru-RU" sz="2000" dirty="0" err="1" smtClean="0"/>
              <a:t>СВЧ</a:t>
            </a:r>
            <a:r>
              <a:rPr lang="ru-RU" sz="2000" dirty="0" smtClean="0"/>
              <a:t> аппаратах </a:t>
            </a:r>
          </a:p>
          <a:p>
            <a:pPr algn="ctr"/>
            <a:r>
              <a:rPr lang="ru-RU" sz="2000" dirty="0" smtClean="0"/>
              <a:t> посредством</a:t>
            </a:r>
          </a:p>
          <a:p>
            <a:pPr algn="ctr"/>
            <a:r>
              <a:rPr lang="ru-RU" sz="2000" dirty="0" smtClean="0"/>
              <a:t>тепловой энергии, возникающей внутри продукта.</a:t>
            </a:r>
            <a:endParaRPr lang="ru-RU" sz="2000" dirty="0"/>
          </a:p>
        </p:txBody>
      </p:sp>
      <p:sp>
        <p:nvSpPr>
          <p:cNvPr id="4" name="Текст 3"/>
          <p:cNvSpPr>
            <a:spLocks noGrp="1"/>
          </p:cNvSpPr>
          <p:nvPr>
            <p:ph type="body" sz="half" idx="3"/>
          </p:nvPr>
        </p:nvSpPr>
        <p:spPr>
          <a:xfrm>
            <a:off x="4645025" y="1357298"/>
            <a:ext cx="4041775" cy="2357454"/>
          </a:xfrm>
        </p:spPr>
        <p:txBody>
          <a:bodyPr/>
          <a:lstStyle/>
          <a:p>
            <a:pPr algn="ctr"/>
            <a:r>
              <a:rPr lang="ru-RU" sz="1800" dirty="0" smtClean="0"/>
              <a:t>Жаркой называют нагревание продукта с жиром (или без него)</a:t>
            </a:r>
          </a:p>
          <a:p>
            <a:pPr algn="ctr"/>
            <a:r>
              <a:rPr lang="ru-RU" sz="1800" dirty="0" smtClean="0"/>
              <a:t>до образования на поверхности поджаристой корочки.</a:t>
            </a:r>
          </a:p>
        </p:txBody>
      </p:sp>
      <p:pic>
        <p:nvPicPr>
          <p:cNvPr id="7" name="Содержимое 6" descr="i,,,,,.jpeg"/>
          <p:cNvPicPr>
            <a:picLocks noGrp="1" noChangeAspect="1"/>
          </p:cNvPicPr>
          <p:nvPr>
            <p:ph sz="quarter" idx="2"/>
          </p:nvPr>
        </p:nvPicPr>
        <p:blipFill>
          <a:blip r:embed="rId2"/>
          <a:stretch>
            <a:fillRect/>
          </a:stretch>
        </p:blipFill>
        <p:spPr>
          <a:xfrm>
            <a:off x="785786" y="3714752"/>
            <a:ext cx="3214710" cy="2786082"/>
          </a:xfrm>
        </p:spPr>
      </p:pic>
      <p:pic>
        <p:nvPicPr>
          <p:cNvPr id="8" name="Содержимое 7" descr="i,,,.jpeg"/>
          <p:cNvPicPr>
            <a:picLocks noGrp="1" noChangeAspect="1"/>
          </p:cNvPicPr>
          <p:nvPr>
            <p:ph sz="quarter" idx="4"/>
          </p:nvPr>
        </p:nvPicPr>
        <p:blipFill>
          <a:blip r:embed="rId3"/>
          <a:stretch>
            <a:fillRect/>
          </a:stretch>
        </p:blipFill>
        <p:spPr>
          <a:xfrm>
            <a:off x="5072066" y="3714752"/>
            <a:ext cx="3143257" cy="2857520"/>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42852"/>
            <a:ext cx="7772400" cy="785818"/>
          </a:xfrm>
        </p:spPr>
        <p:txBody>
          <a:bodyPr>
            <a:noAutofit/>
          </a:bodyPr>
          <a:lstStyle/>
          <a:p>
            <a:pPr algn="ctr"/>
            <a:r>
              <a:rPr lang="ru-RU" sz="5400" dirty="0" smtClean="0">
                <a:solidFill>
                  <a:schemeClr val="accent1">
                    <a:lumMod val="60000"/>
                    <a:lumOff val="40000"/>
                  </a:schemeClr>
                </a:solidFill>
              </a:rPr>
              <a:t>Жаренья</a:t>
            </a:r>
            <a:endParaRPr lang="ru-RU" sz="5400" dirty="0">
              <a:solidFill>
                <a:schemeClr val="accent1">
                  <a:lumMod val="60000"/>
                  <a:lumOff val="40000"/>
                </a:schemeClr>
              </a:solidFill>
            </a:endParaRPr>
          </a:p>
        </p:txBody>
      </p:sp>
      <p:sp>
        <p:nvSpPr>
          <p:cNvPr id="3" name="Текст 2"/>
          <p:cNvSpPr>
            <a:spLocks noGrp="1"/>
          </p:cNvSpPr>
          <p:nvPr>
            <p:ph type="body" idx="1"/>
          </p:nvPr>
        </p:nvSpPr>
        <p:spPr>
          <a:xfrm>
            <a:off x="214282" y="928670"/>
            <a:ext cx="8786873" cy="5643602"/>
          </a:xfrm>
        </p:spPr>
        <p:txBody>
          <a:bodyPr>
            <a:normAutofit fontScale="92500" lnSpcReduction="10000"/>
          </a:bodyPr>
          <a:lstStyle/>
          <a:p>
            <a:pPr algn="ctr"/>
            <a:r>
              <a:rPr lang="ru-RU" dirty="0" smtClean="0">
                <a:solidFill>
                  <a:schemeClr val="accent1">
                    <a:lumMod val="60000"/>
                    <a:lumOff val="40000"/>
                  </a:schemeClr>
                </a:solidFill>
              </a:rPr>
              <a:t>Различают следующие приемы жаренья:</a:t>
            </a:r>
          </a:p>
          <a:p>
            <a:pPr algn="l"/>
            <a:r>
              <a:rPr lang="ru-RU" sz="2800" dirty="0" smtClean="0"/>
              <a:t>-на жарочной поверхности с небольшим количеством жира;  </a:t>
            </a:r>
          </a:p>
          <a:p>
            <a:pPr algn="l"/>
            <a:r>
              <a:rPr lang="ru-RU" sz="2800" dirty="0" smtClean="0"/>
              <a:t> -на открытой жарочной поверхности без жира;</a:t>
            </a:r>
          </a:p>
          <a:p>
            <a:pPr algn="l"/>
            <a:r>
              <a:rPr lang="ru-RU" sz="2800" dirty="0" smtClean="0"/>
              <a:t>-в закрытой камере жарочного шкафа в неглубокой посуде с небольшим количеством нагретого жира;</a:t>
            </a:r>
          </a:p>
          <a:p>
            <a:pPr algn="l"/>
            <a:r>
              <a:rPr lang="ru-RU" sz="2800" dirty="0" smtClean="0"/>
              <a:t>-путем погружения в жир (во фритюре) — на открытой поверхности с большим количеством нагретого жира, помещенного в жарочную ванну ;</a:t>
            </a:r>
          </a:p>
          <a:p>
            <a:pPr algn="l"/>
            <a:r>
              <a:rPr lang="ru-RU" sz="2800" dirty="0" smtClean="0"/>
              <a:t>-жаренье на открытой жарочной поверхности ;</a:t>
            </a:r>
          </a:p>
          <a:p>
            <a:pPr algn="l"/>
            <a:r>
              <a:rPr lang="ru-RU" sz="2800" dirty="0" smtClean="0"/>
              <a:t>-жаренье в тонком слое жира ;</a:t>
            </a:r>
          </a:p>
          <a:p>
            <a:pPr algn="l"/>
            <a:r>
              <a:rPr lang="ru-RU" sz="2800" dirty="0" smtClean="0"/>
              <a:t>-жаренье в камере жарочного шкафа (радиационно-конвекционный способ) ;</a:t>
            </a:r>
          </a:p>
          <a:p>
            <a:pPr algn="l"/>
            <a:r>
              <a:rPr lang="ru-RU" sz="2800" dirty="0" smtClean="0"/>
              <a:t>-жаренье в поле </a:t>
            </a:r>
            <a:r>
              <a:rPr lang="ru-RU" sz="2800" dirty="0" err="1" smtClean="0"/>
              <a:t>ИК-излучений</a:t>
            </a:r>
            <a:r>
              <a:rPr lang="ru-RU" sz="2800" dirty="0" smtClean="0"/>
              <a:t>.</a:t>
            </a:r>
          </a:p>
          <a:p>
            <a:pPr algn="l"/>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785818"/>
          </a:xfrm>
        </p:spPr>
        <p:txBody>
          <a:bodyPr>
            <a:normAutofit/>
          </a:bodyPr>
          <a:lstStyle/>
          <a:p>
            <a:pPr algn="ctr"/>
            <a:r>
              <a:rPr lang="ru-RU" dirty="0" smtClean="0"/>
              <a:t>Вспомогательные способы</a:t>
            </a:r>
            <a:endParaRPr lang="ru-RU" dirty="0"/>
          </a:p>
        </p:txBody>
      </p:sp>
      <p:pic>
        <p:nvPicPr>
          <p:cNvPr id="4" name="Содержимое 3" descr="i,,,,,..jpeg"/>
          <p:cNvPicPr>
            <a:picLocks noGrp="1" noChangeAspect="1"/>
          </p:cNvPicPr>
          <p:nvPr>
            <p:ph idx="1"/>
          </p:nvPr>
        </p:nvPicPr>
        <p:blipFill>
          <a:blip r:embed="rId2"/>
          <a:stretch>
            <a:fillRect/>
          </a:stretch>
        </p:blipFill>
        <p:spPr>
          <a:xfrm>
            <a:off x="285720" y="1571612"/>
            <a:ext cx="1905000" cy="1428750"/>
          </a:xfrm>
        </p:spPr>
      </p:pic>
      <p:sp>
        <p:nvSpPr>
          <p:cNvPr id="6" name="Прямоугольник 5"/>
          <p:cNvSpPr/>
          <p:nvPr/>
        </p:nvSpPr>
        <p:spPr>
          <a:xfrm>
            <a:off x="2214546" y="1571613"/>
            <a:ext cx="5500726" cy="7571303"/>
          </a:xfrm>
          <a:prstGeom prst="rect">
            <a:avLst/>
          </a:prstGeom>
        </p:spPr>
        <p:txBody>
          <a:bodyPr wrap="square">
            <a:spAutoFit/>
          </a:bodyPr>
          <a:lstStyle/>
          <a:p>
            <a:r>
              <a:rPr lang="ru-RU" dirty="0" err="1" smtClean="0"/>
              <a:t>Пассерованием</a:t>
            </a:r>
            <a:r>
              <a:rPr lang="ru-RU" dirty="0" smtClean="0"/>
              <a:t> называется процесс нагревания продукта (с жиром или без него) перед его тепловой обработкой.</a:t>
            </a:r>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a:p>
        </p:txBody>
      </p:sp>
      <p:pic>
        <p:nvPicPr>
          <p:cNvPr id="1027" name="Picture 3" descr="C:\Users\Admin\Desktop\для слайда\i...jpeg"/>
          <p:cNvPicPr>
            <a:picLocks noChangeAspect="1" noChangeArrowheads="1"/>
          </p:cNvPicPr>
          <p:nvPr/>
        </p:nvPicPr>
        <p:blipFill>
          <a:blip r:embed="rId3"/>
          <a:srcRect/>
          <a:stretch>
            <a:fillRect/>
          </a:stretch>
        </p:blipFill>
        <p:spPr bwMode="auto">
          <a:xfrm>
            <a:off x="285720" y="3143248"/>
            <a:ext cx="1905000" cy="1428750"/>
          </a:xfrm>
          <a:prstGeom prst="rect">
            <a:avLst/>
          </a:prstGeom>
          <a:noFill/>
        </p:spPr>
      </p:pic>
      <p:sp>
        <p:nvSpPr>
          <p:cNvPr id="10" name="Прямоугольник 9"/>
          <p:cNvSpPr/>
          <p:nvPr/>
        </p:nvSpPr>
        <p:spPr>
          <a:xfrm>
            <a:off x="2286000" y="2828837"/>
            <a:ext cx="5715024" cy="16342935"/>
          </a:xfrm>
          <a:prstGeom prst="rect">
            <a:avLst/>
          </a:prstGeom>
        </p:spPr>
        <p:txBody>
          <a:bodyPr wrap="square">
            <a:spAutoFit/>
          </a:bodyPr>
          <a:lstStyle/>
          <a:p>
            <a:endParaRPr lang="ru-RU" dirty="0" smtClean="0"/>
          </a:p>
          <a:p>
            <a:r>
              <a:rPr lang="ru-RU" dirty="0" smtClean="0"/>
              <a:t>Опаливание осуществляют с помощью газовых горелок для сжигания шерсти, волосков, перьев с поверхности обрабатываемых продуктов. </a:t>
            </a:r>
          </a:p>
          <a:p>
            <a:endParaRPr lang="ru-RU" sz="1600" dirty="0" smtClean="0"/>
          </a:p>
          <a:p>
            <a:endParaRPr lang="ru-RU" sz="1600" dirty="0" smtClean="0"/>
          </a:p>
          <a:p>
            <a:endParaRPr lang="ru-RU" sz="1600" dirty="0" smtClean="0"/>
          </a:p>
          <a:p>
            <a:r>
              <a:rPr lang="ru-RU" dirty="0" smtClean="0"/>
              <a:t>Ошпаривание</a:t>
            </a:r>
          </a:p>
          <a:p>
            <a:r>
              <a:rPr lang="ru-RU" dirty="0" smtClean="0"/>
              <a:t>Используют для облегчения механической обработки продуктов</a:t>
            </a:r>
          </a:p>
          <a:p>
            <a:r>
              <a:rPr lang="ru-RU" dirty="0" smtClean="0"/>
              <a:t>или предупреждения потемнения, или для удаления привкуса</a:t>
            </a:r>
          </a:p>
          <a:p>
            <a:r>
              <a:rPr lang="ru-RU" dirty="0" smtClean="0"/>
              <a:t>горечи. </a:t>
            </a:r>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a:p>
        </p:txBody>
      </p:sp>
      <p:pic>
        <p:nvPicPr>
          <p:cNvPr id="1033" name="Picture 9" descr="C:\Users\Admin\Desktop\для слайда\vegetable.jpg"/>
          <p:cNvPicPr>
            <a:picLocks noChangeAspect="1" noChangeArrowheads="1"/>
          </p:cNvPicPr>
          <p:nvPr/>
        </p:nvPicPr>
        <p:blipFill>
          <a:blip r:embed="rId4"/>
          <a:srcRect/>
          <a:stretch>
            <a:fillRect/>
          </a:stretch>
        </p:blipFill>
        <p:spPr bwMode="auto">
          <a:xfrm>
            <a:off x="285720" y="4714884"/>
            <a:ext cx="1928826" cy="1643074"/>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2800" dirty="0" smtClean="0"/>
              <a:t>КОМБИНИРОВАННЫЕ СПОСОБЫ ТЕПЛОВОЙ ОБРАБОТКИ</a:t>
            </a:r>
            <a:br>
              <a:rPr lang="ru-RU" sz="2800" dirty="0" smtClean="0"/>
            </a:br>
            <a:endParaRPr lang="ru-RU" sz="2800" dirty="0"/>
          </a:p>
        </p:txBody>
      </p:sp>
      <p:pic>
        <p:nvPicPr>
          <p:cNvPr id="21506" name="Picture 2" descr="C:\Users\Admin\Desktop\для слайда\IMG_4963_1-500x331.jpg"/>
          <p:cNvPicPr>
            <a:picLocks noGrp="1" noChangeAspect="1" noChangeArrowheads="1"/>
          </p:cNvPicPr>
          <p:nvPr>
            <p:ph sz="half" idx="1"/>
          </p:nvPr>
        </p:nvPicPr>
        <p:blipFill>
          <a:blip r:embed="rId2"/>
          <a:stretch>
            <a:fillRect/>
          </a:stretch>
        </p:blipFill>
        <p:spPr bwMode="auto">
          <a:xfrm>
            <a:off x="357158" y="1714488"/>
            <a:ext cx="4038600" cy="2673553"/>
          </a:xfrm>
          <a:prstGeom prst="rect">
            <a:avLst/>
          </a:prstGeom>
          <a:noFill/>
        </p:spPr>
      </p:pic>
      <p:sp>
        <p:nvSpPr>
          <p:cNvPr id="8" name="Содержимое 7"/>
          <p:cNvSpPr>
            <a:spLocks noGrp="1"/>
          </p:cNvSpPr>
          <p:nvPr>
            <p:ph sz="half" idx="2"/>
          </p:nvPr>
        </p:nvSpPr>
        <p:spPr/>
        <p:txBody>
          <a:bodyPr>
            <a:normAutofit fontScale="70000" lnSpcReduction="20000"/>
          </a:bodyPr>
          <a:lstStyle/>
          <a:p>
            <a:pPr>
              <a:buNone/>
            </a:pPr>
            <a:endParaRPr lang="ru-RU" sz="1800" dirty="0" smtClean="0"/>
          </a:p>
          <a:p>
            <a:pPr algn="ctr">
              <a:buNone/>
            </a:pPr>
            <a:r>
              <a:rPr lang="ru-RU" sz="2900" dirty="0" err="1" smtClean="0">
                <a:solidFill>
                  <a:schemeClr val="accent1">
                    <a:lumMod val="60000"/>
                    <a:lumOff val="40000"/>
                  </a:schemeClr>
                </a:solidFill>
              </a:rPr>
              <a:t>Запекание</a:t>
            </a:r>
            <a:endParaRPr lang="ru-RU" sz="2900" dirty="0" smtClean="0">
              <a:solidFill>
                <a:schemeClr val="accent1">
                  <a:lumMod val="60000"/>
                  <a:lumOff val="40000"/>
                </a:schemeClr>
              </a:solidFill>
            </a:endParaRPr>
          </a:p>
          <a:p>
            <a:pPr algn="ctr">
              <a:buNone/>
            </a:pPr>
            <a:r>
              <a:rPr lang="ru-RU" sz="2900" dirty="0" smtClean="0"/>
              <a:t>Перед </a:t>
            </a:r>
            <a:r>
              <a:rPr lang="ru-RU" sz="2900" dirty="0" err="1" smtClean="0"/>
              <a:t>запеканием</a:t>
            </a:r>
            <a:r>
              <a:rPr lang="ru-RU" sz="2900" dirty="0" smtClean="0"/>
              <a:t> продукты варят, припускают или жарят до полной готовности или полуготовности. Некоторые виды продуктов (рыба, баранина) для приготовления определенных блюд запекают сырыми. </a:t>
            </a:r>
          </a:p>
          <a:p>
            <a:pPr>
              <a:buNone/>
            </a:pPr>
            <a:endParaRPr lang="ru-RU" sz="1800" dirty="0" smtClean="0"/>
          </a:p>
          <a:p>
            <a:pPr>
              <a:buNone/>
            </a:pPr>
            <a:endParaRPr lang="ru-RU" sz="1800" dirty="0" smtClean="0"/>
          </a:p>
          <a:p>
            <a:pPr algn="ctr">
              <a:buNone/>
            </a:pPr>
            <a:r>
              <a:rPr lang="ru-RU" sz="2300" dirty="0" smtClean="0">
                <a:solidFill>
                  <a:schemeClr val="accent1">
                    <a:lumMod val="60000"/>
                    <a:lumOff val="40000"/>
                  </a:schemeClr>
                </a:solidFill>
              </a:rPr>
              <a:t>Тушение</a:t>
            </a:r>
          </a:p>
          <a:p>
            <a:pPr algn="ctr">
              <a:buNone/>
            </a:pPr>
            <a:r>
              <a:rPr lang="ru-RU" sz="2300" dirty="0" smtClean="0"/>
              <a:t> При тушении почти всех видов продуктов используют два приема тепловой обработки: предварительное обжаривание до образования корочки и последующую варку </a:t>
            </a:r>
            <a:r>
              <a:rPr lang="ru-RU" sz="2300" dirty="0" err="1" smtClean="0"/>
              <a:t>припусканием</a:t>
            </a:r>
            <a:r>
              <a:rPr lang="ru-RU" sz="2300" dirty="0" smtClean="0"/>
              <a:t> с добавлением пряностей и приправ</a:t>
            </a:r>
            <a:r>
              <a:rPr lang="ru-RU" sz="1800" dirty="0" smtClean="0"/>
              <a:t>. </a:t>
            </a:r>
            <a:endParaRPr lang="ru-RU" sz="1900" dirty="0" smtClean="0"/>
          </a:p>
          <a:p>
            <a:endParaRPr lang="ru-RU" sz="1900" dirty="0"/>
          </a:p>
        </p:txBody>
      </p:sp>
      <p:pic>
        <p:nvPicPr>
          <p:cNvPr id="21507" name="Picture 3" descr="C:\Users\Admin\Desktop\для слайда\120131084308-120213183205-p-O-krolik-tushenij-s-chesnokom.jpg"/>
          <p:cNvPicPr>
            <a:picLocks noChangeAspect="1" noChangeArrowheads="1"/>
          </p:cNvPicPr>
          <p:nvPr/>
        </p:nvPicPr>
        <p:blipFill>
          <a:blip r:embed="rId3"/>
          <a:srcRect/>
          <a:stretch>
            <a:fillRect/>
          </a:stretch>
        </p:blipFill>
        <p:spPr bwMode="auto">
          <a:xfrm>
            <a:off x="428596" y="4429132"/>
            <a:ext cx="4000528" cy="1857388"/>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296</TotalTime>
  <Words>344</Words>
  <PresentationFormat>Экран (4:3)</PresentationFormat>
  <Paragraphs>191</Paragraphs>
  <Slides>9</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Апекс</vt:lpstr>
      <vt:lpstr>  Министерство образования и науки  Краснодарского края Государственное бюджетное профессиональное образовательное учреждение Краснодарского края «Армавирский техникум технологии  и сервиса»    МДК  03 «ТЕХНОЛОГИЯ  ПРИГОТОВЛЕНИЯ  СУПОВ И СОУСОВ»    по профессии: 19.01.17 «Повар, кондитер»   ТЕМА: «Способы тепловой кулинарной обработки сырья»         мастер п\о  Касатова А.Р.  г Армавир  </vt:lpstr>
      <vt:lpstr> План урока: Организационный момент (1 мин). Целеполагание и мотивация (2 мин).  Цель урока: изучить способы тепловой обработки сырья. Изучение нового материала:   (38 мин).   Введение в тему : «Способы тепловой кулинарной обработки сырья»  (3 мин). 2. Составление опорного конспекта «Основные, вспомогательные и комбинированные способы тепловой обработки сырья  » (5 мин).  3. Работа с Электронным учебным модулем.     1) Вводная информация. Что озночаеть тепловая обработка сырья. (7 мин).      2) Основной способ тепловой обработки сырья. (4 мин).      3)Вспомогательные способы тепловой обработки сырья. (4 мин).     4) Комбинированные способы тепловой обработки сырья (7 мин).  3. Закрепление новых знаний: выполнение проверочных заданий «Проверь себя 1», «Проверь себя 2» (8 мин).  Рефлексия. Подведение итогов урока и выставление оценок (3 мин).  Домашнее задание: (1 мин)</vt:lpstr>
      <vt:lpstr>Основные способы</vt:lpstr>
      <vt:lpstr>Основные способы Варка при пониженном (в вакуум аппаратах) или повышенном давлении (в автоклавах).</vt:lpstr>
      <vt:lpstr>Основные способы</vt:lpstr>
      <vt:lpstr>Основные способы</vt:lpstr>
      <vt:lpstr>Жаренья</vt:lpstr>
      <vt:lpstr>Вспомогательные способы</vt:lpstr>
      <vt:lpstr>КОМБИНИРОВАННЫЕ СПОСОБЫ ТЕПЛОВОЙ ОБРАБОТКИ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Министерство образования и науки  Краснодарского края Государственное бюджетное профессиональное образовательное учреждение Краснодарского края «Армавирский техникум технологии  и сервиса»   ПМ.03 Приготовление супов и соусов  тема  Способы теплово            </dc:title>
  <dc:creator>Admin</dc:creator>
  <cp:lastModifiedBy>Admin</cp:lastModifiedBy>
  <cp:revision>43</cp:revision>
  <dcterms:created xsi:type="dcterms:W3CDTF">2014-12-10T14:12:03Z</dcterms:created>
  <dcterms:modified xsi:type="dcterms:W3CDTF">2014-12-10T18:47:08Z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389396</vt:lpwstr>
  </property>
  <property fmtid="{D5CDD505-2E9C-101B-9397-08002B2CF9AE}" name="NXPowerLiteSettings" pid="3">
    <vt:lpwstr>F7000400038000</vt:lpwstr>
  </property>
  <property fmtid="{D5CDD505-2E9C-101B-9397-08002B2CF9AE}" name="NXPowerLiteVersion" pid="4">
    <vt:lpwstr>D5.0.3</vt:lpwstr>
  </property>
</Properties>
</file>