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slide+xml" PartName="/ppt/slides/slide4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spreadsheetml.sheet" Extension="xlsx"/>
  <Override ContentType="application/vnd.openxmlformats-officedocument.drawingml.chart+xml" PartName="/ppt/charts/chart3.xml"/>
  <Override ContentType="application/vnd.openxmlformats-officedocument.drawingml.chart+xml" PartName="/ppt/charts/chart4.xml"/>
  <Override ContentType="application/vnd.openxmlformats-officedocument.drawingml.chart+xml" PartName="/ppt/charts/chart5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officedocument.drawingml.chart+xml" PartName="/ppt/charts/chart2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88" r:id="rId7"/>
    <p:sldId id="289" r:id="rId8"/>
    <p:sldId id="290" r:id="rId9"/>
    <p:sldId id="262" r:id="rId10"/>
    <p:sldId id="273" r:id="rId11"/>
    <p:sldId id="263" r:id="rId12"/>
    <p:sldId id="274" r:id="rId13"/>
    <p:sldId id="264" r:id="rId14"/>
    <p:sldId id="275" r:id="rId15"/>
    <p:sldId id="265" r:id="rId16"/>
    <p:sldId id="266" r:id="rId17"/>
    <p:sldId id="276" r:id="rId18"/>
    <p:sldId id="267" r:id="rId19"/>
    <p:sldId id="277" r:id="rId20"/>
    <p:sldId id="270" r:id="rId21"/>
    <p:sldId id="271" r:id="rId22"/>
    <p:sldId id="272" r:id="rId23"/>
    <p:sldId id="261" r:id="rId24"/>
    <p:sldId id="269" r:id="rId25"/>
    <p:sldId id="268" r:id="rId26"/>
    <p:sldId id="278" r:id="rId27"/>
    <p:sldId id="279" r:id="rId28"/>
    <p:sldId id="280" r:id="rId29"/>
    <p:sldId id="291" r:id="rId30"/>
    <p:sldId id="281" r:id="rId31"/>
    <p:sldId id="292" r:id="rId32"/>
    <p:sldId id="282" r:id="rId33"/>
    <p:sldId id="293" r:id="rId34"/>
    <p:sldId id="283" r:id="rId35"/>
    <p:sldId id="294" r:id="rId36"/>
    <p:sldId id="284" r:id="rId37"/>
    <p:sldId id="295" r:id="rId38"/>
    <p:sldId id="285" r:id="rId39"/>
    <p:sldId id="286" r:id="rId40"/>
    <p:sldId id="28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120" autoAdjust="0"/>
    <p:restoredTop sz="87606" autoAdjust="0"/>
  </p:normalViewPr>
  <p:slideViewPr>
    <p:cSldViewPr>
      <p:cViewPr>
        <p:scale>
          <a:sx n="82" d="100"/>
          <a:sy n="82" d="100"/>
        </p:scale>
        <p:origin x="-594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/>
                      <a:t>23%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0.15644936274857596"/>
                  <c:y val="-0.18762065700691519"/>
                </c:manualLayout>
              </c:layout>
              <c:tx>
                <c:rich>
                  <a:bodyPr/>
                  <a:lstStyle/>
                  <a:p>
                    <a:r>
                      <a:rPr lang="en-US" sz="1400"/>
                      <a:t>23%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0.14005036532595588"/>
                  <c:y val="-0.24346696388978814"/>
                </c:manualLayout>
              </c:layout>
              <c:tx>
                <c:rich>
                  <a:bodyPr/>
                  <a:lstStyle/>
                  <a:p>
                    <a:r>
                      <a:rPr lang="en-US" sz="1400"/>
                      <a:t>26%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0.11805230427277665"/>
                  <c:y val="7.1053584055417923E-2"/>
                </c:manualLayout>
              </c:layout>
              <c:tx>
                <c:rich>
                  <a:bodyPr/>
                  <a:lstStyle/>
                  <a:p>
                    <a:r>
                      <a:rPr lang="en-US" sz="1400"/>
                      <a:t>28%</a:t>
                    </a:r>
                  </a:p>
                </c:rich>
              </c:tx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Молочный шоколад </c:v>
                </c:pt>
                <c:pt idx="1">
                  <c:v>Горький шоколад</c:v>
                </c:pt>
                <c:pt idx="2">
                  <c:v>Пористый шоколад</c:v>
                </c:pt>
                <c:pt idx="3">
                  <c:v>Белый шоколад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0.23</c:v>
                </c:pt>
                <c:pt idx="1">
                  <c:v>0.23</c:v>
                </c:pt>
                <c:pt idx="2">
                  <c:v>0.26</c:v>
                </c:pt>
                <c:pt idx="3">
                  <c:v>0.28000000000000008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7719105114822153"/>
          <c:y val="0.20748552419150848"/>
          <c:w val="0.31759617885602137"/>
          <c:h val="0.56362469397207848"/>
        </c:manualLayout>
      </c:layout>
    </c:legend>
    <c:plotVisOnly val="1"/>
  </c:chart>
  <c:spPr>
    <a:ln>
      <a:noFill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7381344875750218"/>
                  <c:y val="-8.5145912316515998E-2"/>
                </c:manualLayout>
              </c:layout>
              <c:showVal val="1"/>
            </c:dLbl>
            <c:dLbl>
              <c:idx val="1"/>
              <c:layout>
                <c:manualLayout>
                  <c:x val="0.16538114022296921"/>
                  <c:y val="-0.15484631087780756"/>
                </c:manualLayout>
              </c:layout>
              <c:showVal val="1"/>
            </c:dLbl>
            <c:dLbl>
              <c:idx val="3"/>
              <c:layout>
                <c:manualLayout>
                  <c:x val="4.1109320399277449E-2"/>
                  <c:y val="0.11107767084669989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"Alpen Gold"</c:v>
                </c:pt>
                <c:pt idx="1">
                  <c:v>"Бабаевский"</c:v>
                </c:pt>
                <c:pt idx="2">
                  <c:v>"Воздушный", "Алёнка", "Milka"</c:v>
                </c:pt>
                <c:pt idx="3">
                  <c:v>"Коркунов", "Рот-фронт", "Россия-щедрая душа"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0.53</c:v>
                </c:pt>
                <c:pt idx="1">
                  <c:v>0.26</c:v>
                </c:pt>
                <c:pt idx="2">
                  <c:v>0.15000000000000024</c:v>
                </c:pt>
                <c:pt idx="3">
                  <c:v>6.0000000000000032E-2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3599580916583121"/>
          <c:y val="0.12092800164685302"/>
          <c:w val="0.33108238013458297"/>
          <c:h val="0.71631351963357648"/>
        </c:manualLayout>
      </c:layout>
    </c:legend>
    <c:plotVisOnly val="1"/>
  </c:chart>
  <c:spPr>
    <a:ln>
      <a:noFill/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2199311023622052"/>
                  <c:y val="-0.12009004492416002"/>
                </c:manualLayout>
              </c:layout>
              <c:showVal val="1"/>
            </c:dLbl>
            <c:dLbl>
              <c:idx val="1"/>
              <c:layout>
                <c:manualLayout>
                  <c:x val="0.18530599300087491"/>
                  <c:y val="-0.13380007274371578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3"/>
                <c:pt idx="0">
                  <c:v>Часто</c:v>
                </c:pt>
                <c:pt idx="1">
                  <c:v>Нерегулярно</c:v>
                </c:pt>
                <c:pt idx="2">
                  <c:v>Редко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0.56000000000000005</c:v>
                </c:pt>
                <c:pt idx="1">
                  <c:v>0.30000000000000032</c:v>
                </c:pt>
                <c:pt idx="2">
                  <c:v>0.14000000000000001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879992143104898"/>
          <c:y val="0.3802462860899074"/>
          <c:w val="0.20546873948448793"/>
          <c:h val="0.28817391849923141"/>
        </c:manualLayout>
      </c:layout>
    </c:legend>
    <c:plotVisOnly val="1"/>
  </c:chart>
  <c:spPr>
    <a:ln>
      <a:noFill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7013688393117526"/>
                  <c:y val="3.6239845019372677E-2"/>
                </c:manualLayout>
              </c:layout>
              <c:showVal val="1"/>
            </c:dLbl>
            <c:dLbl>
              <c:idx val="1"/>
              <c:layout>
                <c:manualLayout>
                  <c:x val="4.4357319918343678E-2"/>
                  <c:y val="-0.25111829771278588"/>
                </c:manualLayout>
              </c:layout>
              <c:showVal val="1"/>
            </c:dLbl>
            <c:dLbl>
              <c:idx val="2"/>
              <c:layout>
                <c:manualLayout>
                  <c:x val="0.12679398148148183"/>
                  <c:y val="-9.3916385451818546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Ничего</c:v>
                </c:pt>
                <c:pt idx="1">
                  <c:v>Причина появления лишнего веса</c:v>
                </c:pt>
                <c:pt idx="2">
                  <c:v>Причина появления кариеса</c:v>
                </c:pt>
                <c:pt idx="3">
                  <c:v>Вызывает сахарный диабет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</c:v>
                </c:pt>
                <c:pt idx="1">
                  <c:v>0.23</c:v>
                </c:pt>
                <c:pt idx="2">
                  <c:v>0.2</c:v>
                </c:pt>
                <c:pt idx="3">
                  <c:v>0.17</c:v>
                </c:pt>
              </c:numCache>
            </c:numRef>
          </c:val>
        </c:ser>
      </c:pie3DChart>
      <c:spPr>
        <a:ln>
          <a:noFill/>
        </a:ln>
      </c:spPr>
    </c:plotArea>
    <c:legend>
      <c:legendPos val="r"/>
      <c:layout/>
    </c:legend>
    <c:plotVisOnly val="1"/>
  </c:chart>
  <c:spPr>
    <a:ln>
      <a:noFill/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5155320428696459"/>
                  <c:y val="3.3190851143606988E-2"/>
                </c:manualLayout>
              </c:layout>
              <c:showVal val="1"/>
            </c:dLbl>
            <c:dLbl>
              <c:idx val="1"/>
              <c:layout>
                <c:manualLayout>
                  <c:x val="0.17288695683872848"/>
                  <c:y val="-0.17534245719285149"/>
                </c:manualLayout>
              </c:layout>
              <c:showVal val="1"/>
            </c:dLbl>
            <c:dLbl>
              <c:idx val="2"/>
              <c:layout>
                <c:manualLayout>
                  <c:x val="8.4979221347331532E-2"/>
                  <c:y val="6.2308773903262123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Улучшает мозговую деятельность</c:v>
                </c:pt>
                <c:pt idx="1">
                  <c:v>Снимает стресс и повышает настроение</c:v>
                </c:pt>
                <c:pt idx="2">
                  <c:v>Ничего</c:v>
                </c:pt>
                <c:pt idx="3">
                  <c:v>Очень вкусно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0.44</c:v>
                </c:pt>
                <c:pt idx="1">
                  <c:v>0.4</c:v>
                </c:pt>
                <c:pt idx="2">
                  <c:v>9.0000000000000024E-2</c:v>
                </c:pt>
                <c:pt idx="3">
                  <c:v>7.0000000000000021E-2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spPr>
    <a:ln>
      <a:noFill/>
    </a:ln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481CA7-B065-4D58-BE99-D5B2450FEBAB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D7C6F-ECB7-45D2-80A1-3F0D6BC7AB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D7C6F-ECB7-45D2-80A1-3F0D6BC7AB8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39E2A-2A31-437D-AF5A-567C2062B84A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F924F-A4CA-4731-8E73-90F39FE93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9.jpeg" Type="http://schemas.openxmlformats.org/officeDocument/2006/relationships/image"/><Relationship Id="rId4" Target="../media/image18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4.jpeg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8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hyperlink" Target="http://agat97.com.ua/images/119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s4386.vkontakte.ru/u12165027/142994164/y_5c6eb904.jpg" TargetMode="External"/><Relationship Id="rId5" Type="http://schemas.openxmlformats.org/officeDocument/2006/relationships/image" Target="../media/image32.jpeg"/><Relationship Id="rId4" Type="http://schemas.openxmlformats.org/officeDocument/2006/relationships/hyperlink" Target="http://www.inshop24.ru/static/pimages/productimage-picture-00007108-140546_jpg_620x620_q85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images.sciencedaily.com/2011/02/110207124039-large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theheritagecook.com/wp-content/uploads/2011/08/Cocoa-Powder-Chocolate-Bar-iStock.jpg" TargetMode="External"/><Relationship Id="rId3" Type="http://schemas.openxmlformats.org/officeDocument/2006/relationships/image" Target="../media/image35.jpeg"/><Relationship Id="rId7" Type="http://schemas.openxmlformats.org/officeDocument/2006/relationships/image" Target="../media/image37.jpeg"/><Relationship Id="rId2" Type="http://schemas.openxmlformats.org/officeDocument/2006/relationships/hyperlink" Target="http://beautyforwomen.ru/images/pages/fill/h600/28d1a3a0f82d4cf1aaac87e6ff0ba36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.board.com.ua/a/1043243697/wm/0-kakao-poroshok.jpg" TargetMode="External"/><Relationship Id="rId5" Type="http://schemas.openxmlformats.org/officeDocument/2006/relationships/image" Target="../media/image36.jpeg"/><Relationship Id="rId4" Type="http://schemas.openxmlformats.org/officeDocument/2006/relationships/hyperlink" Target="http://thelunacafe.com/wp-content/uploads/2010/02/Cocoa-Powder-in-bowl.jpg" TargetMode="External"/><Relationship Id="rId9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farm2.staticflickr.com/1059/1469914113_4fb1152270_z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2.jpeg"/><Relationship Id="rId2" Type="http://schemas.openxmlformats.org/officeDocument/2006/relationships/hyperlink" Target="http://meucolibri.files.wordpress.com/2010/04/cacau-colibri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bsolutelyravenous.files.wordpress.com/2011/12/cacao-pod-k4636-14.jpg" TargetMode="External"/><Relationship Id="rId5" Type="http://schemas.openxmlformats.org/officeDocument/2006/relationships/image" Target="../media/image41.jpeg"/><Relationship Id="rId4" Type="http://schemas.openxmlformats.org/officeDocument/2006/relationships/hyperlink" Target="http://dlm3.meta.ua/pic/0/51/25/OIPvYtYRJv.jpg?id=3348855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5.jpeg"/><Relationship Id="rId2" Type="http://schemas.openxmlformats.org/officeDocument/2006/relationships/hyperlink" Target="http://log2go.com/htm/html_backgroun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1.ftcdn.net/jpg/00/02/72/50/400_F_2725047_hb3jPE69yh1zWuatr6vEuA75y4F8SP.jpg" TargetMode="External"/><Relationship Id="rId5" Type="http://schemas.openxmlformats.org/officeDocument/2006/relationships/image" Target="../media/image44.jpeg"/><Relationship Id="rId4" Type="http://schemas.openxmlformats.org/officeDocument/2006/relationships/hyperlink" Target="http://cs304515.userapi.com/u288819/-14/x_4915d8a3.jpg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lawing.ru/_bl/5/27463160.jpg" TargetMode="External"/><Relationship Id="rId3" Type="http://schemas.openxmlformats.org/officeDocument/2006/relationships/image" Target="../media/image47.jpeg"/><Relationship Id="rId7" Type="http://schemas.openxmlformats.org/officeDocument/2006/relationships/image" Target="../media/image49.jpeg"/><Relationship Id="rId2" Type="http://schemas.openxmlformats.org/officeDocument/2006/relationships/hyperlink" Target="http://www.calorizator.ru/sites/default/files/product/vanill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1.liveinternet.ru/images/attach/c/2/69/407/69407678_19084.jpg" TargetMode="External"/><Relationship Id="rId5" Type="http://schemas.openxmlformats.org/officeDocument/2006/relationships/image" Target="../media/image48.jpeg"/><Relationship Id="rId4" Type="http://schemas.openxmlformats.org/officeDocument/2006/relationships/hyperlink" Target="http://img0.liveinternet.ru/images/attach/c/1/63/911/63911401_saharnelzyaisklyuchatsovsemdazhenavremyadietyonobespechivaetnormalnyyenergoobmen.jpg" TargetMode="External"/><Relationship Id="rId9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lifeglobe.net/media/entry/401/176986_image_large_3.jp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selfire.com/wp-content/uploads/2008/08/nt694565.jp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 ?><Relationships xmlns="http://schemas.openxmlformats.org/package/2006/relationships"><Relationship Id="rId2" Target="../media/image5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lifeglobe.net/media/entry/401/176986_image_large_3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lifeglobe.net/media/entry/401/176986_image_large_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lifeglobe.net/media/entry/401/176986_image_large_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lifeglobe.net/media/entry/401/176986_image_large_3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lifeglobe.net/media/entry/401/176986_image_large_3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8.xml.rels><?xml version="1.0" encoding="UTF-8" standalone="yes" ?><Relationships xmlns="http://schemas.openxmlformats.org/package/2006/relationships"><Relationship Id="rId3" Target="../media/image64.jpeg" Type="http://schemas.openxmlformats.org/officeDocument/2006/relationships/image"/><Relationship Id="rId2" Target="http://media2.fanparty.ru/images/fanclubs/Chocolate/gallery/1259904_chocolate_pic.png" TargetMode="External" Type="http://schemas.openxmlformats.org/officeDocument/2006/relationships/hyperlink"/><Relationship Id="rId1" Target="../slideLayouts/slideLayout2.xml" Type="http://schemas.openxmlformats.org/officeDocument/2006/relationships/slideLayout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savepic.ru/550111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7.png" Type="http://schemas.openxmlformats.org/officeDocument/2006/relationships/image"/><Relationship Id="rId5" Target="../media/image6.jpe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hyperlink" Target="http://wallpaper.goodfon.ru/image/110654-800x600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3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П! Про шоколад))\39779939_konfet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Шоколад: вред или польза?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4429132"/>
            <a:ext cx="4686288" cy="1752600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Работу выполнила ученица 11 класса 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МКОУ СОШ д. Павлово.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Учитель Полухина Е.И.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26" y="0"/>
            <a:ext cx="87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Муниципальное казённое общеобразовательное учреждение средняя общеобразовательная  школа д. Павлово </a:t>
            </a:r>
            <a:r>
              <a:rPr lang="ru-RU" b="1" dirty="0" err="1" smtClean="0">
                <a:solidFill>
                  <a:schemeClr val="bg1"/>
                </a:solidFill>
              </a:rPr>
              <a:t>Пижанского</a:t>
            </a:r>
            <a:r>
              <a:rPr lang="ru-RU" b="1" dirty="0" smtClean="0">
                <a:solidFill>
                  <a:schemeClr val="bg1"/>
                </a:solidFill>
              </a:rPr>
              <a:t> района Кировской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6215082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2012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642939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85728"/>
            <a:ext cx="42862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62"/>
            <a:ext cx="3762378" cy="376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1244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407621"/>
            <a:ext cx="3571900" cy="345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Молочный шоколад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4900618" cy="528641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Молочный шоколад</a:t>
            </a:r>
            <a:r>
              <a:rPr lang="ru-RU" dirty="0"/>
              <a:t> с добавлениями изготавливают из какао тёртого, масла какао, сахарной пудры и сухого молока, чаще всего используют плёночное сухое молоко жирностью 25 % или сухие сливки. Аромат молочному шоколаду придаёт какао, вкус складывается из сахарной пудры и сухого молока.</a:t>
            </a:r>
          </a:p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142984"/>
            <a:ext cx="3143256" cy="523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462576"/>
            <a:ext cx="4619624" cy="339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9622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14290"/>
            <a:ext cx="549081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29075"/>
            <a:ext cx="52387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85975"/>
            <a:ext cx="76200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Белый шоколад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/>
          <a:lstStyle/>
          <a:p>
            <a:pPr algn="ctr"/>
            <a:r>
              <a:rPr lang="ru-RU" b="1" dirty="0"/>
              <a:t>Белый шоколад</a:t>
            </a:r>
            <a:r>
              <a:rPr lang="ru-RU" dirty="0"/>
              <a:t> готовят из масла какао, сахара, плёночного сухого молока и ванилина без добавления какао-порошка, поэтому он имеет кремовый цвет (белый</a:t>
            </a:r>
            <a:r>
              <a:rPr lang="ru-RU" dirty="0" smtClean="0"/>
              <a:t>). Неповторимый </a:t>
            </a:r>
            <a:r>
              <a:rPr lang="ru-RU" dirty="0"/>
              <a:t>вкус белый шоколад приобретает благодаря особому сухому молоку, имеющему карамельный привкус.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048000"/>
            <a:ext cx="428624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-214338"/>
            <a:ext cx="6767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325120"/>
            <a:ext cx="3929090" cy="353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44219">
            <a:off x="1339120" y="2760668"/>
            <a:ext cx="6493603" cy="4477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Диабетический шоколад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/>
          <a:lstStyle/>
          <a:p>
            <a:pPr algn="ctr"/>
            <a:r>
              <a:rPr lang="ru-RU" b="1" dirty="0"/>
              <a:t>Диабетический шоколад</a:t>
            </a:r>
            <a:r>
              <a:rPr lang="ru-RU" dirty="0"/>
              <a:t> предназначен для больных сахарным диабетом. Вместо сахара используются подсластители, такие как сорбит, ксилит, маннит.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71990" cy="4900634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4000" b="1" dirty="0"/>
              <a:t>Пористый шоколад</a:t>
            </a:r>
            <a:r>
              <a:rPr lang="ru-RU" sz="4000" dirty="0"/>
              <a:t> получают в основном из десертной шоколадной массы, которую разливают в формы на ¾ объёма, </a:t>
            </a:r>
            <a:r>
              <a:rPr lang="ru-RU" sz="4000" dirty="0" smtClean="0"/>
              <a:t>помещают </a:t>
            </a:r>
            <a:r>
              <a:rPr lang="ru-RU" sz="4000" dirty="0"/>
              <a:t>в вакуум-котлы и выдерживают в жидком состоянии (при температуре </a:t>
            </a: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40</a:t>
            </a:r>
            <a:r>
              <a:rPr lang="ru-RU" sz="4000" dirty="0"/>
              <a:t>° С) в течение 4 ч. В вакууме благодаря расширению пузырьков воздуха образуется пористая структура плитки.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Пористый шоколад</a:t>
            </a:r>
            <a:endParaRPr lang="ru-RU" dirty="0"/>
          </a:p>
        </p:txBody>
      </p:sp>
      <p:pic>
        <p:nvPicPr>
          <p:cNvPr id="7172" name="Picture 4" descr="http://im7-tub-ru.yandex.net/i?id=438205886-54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714488"/>
            <a:ext cx="3209940" cy="429902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agat97.com.ua/images/1193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480"/>
            <a:ext cx="3810000" cy="3810000"/>
          </a:xfrm>
          <a:prstGeom prst="rect">
            <a:avLst/>
          </a:prstGeom>
          <a:noFill/>
        </p:spPr>
      </p:pic>
      <p:pic>
        <p:nvPicPr>
          <p:cNvPr id="35846" name="Picture 6" descr="Картинка 32 из 42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499407">
            <a:off x="4058879" y="519668"/>
            <a:ext cx="5076825" cy="2552700"/>
          </a:xfrm>
          <a:prstGeom prst="rect">
            <a:avLst/>
          </a:prstGeom>
          <a:noFill/>
        </p:spPr>
      </p:pic>
      <p:pic>
        <p:nvPicPr>
          <p:cNvPr id="35848" name="Picture 8" descr="Картинка 133 из 423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71670" y="3914775"/>
            <a:ext cx="5076825" cy="2943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Шоколад в порошке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</p:spPr>
        <p:txBody>
          <a:bodyPr/>
          <a:lstStyle/>
          <a:p>
            <a:pPr algn="ctr"/>
            <a:r>
              <a:rPr lang="ru-RU" b="1" dirty="0"/>
              <a:t>Шоколад в порошке</a:t>
            </a:r>
            <a:r>
              <a:rPr lang="ru-RU" dirty="0"/>
              <a:t> вырабатывают из какао тёртого и сахарной пудры без добавлений или с добавлением молочных продуктов.</a:t>
            </a:r>
          </a:p>
          <a:p>
            <a:endParaRPr lang="ru-RU" dirty="0"/>
          </a:p>
        </p:txBody>
      </p:sp>
      <p:pic>
        <p:nvPicPr>
          <p:cNvPr id="6146" name="Picture 2" descr="Картинка 1 из 240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3226581" y="2988469"/>
            <a:ext cx="3071814" cy="40957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2" name="Picture 8" descr="Картинка 221 из 240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3324" y="3857628"/>
            <a:ext cx="4670676" cy="3286123"/>
          </a:xfrm>
          <a:prstGeom prst="rect">
            <a:avLst/>
          </a:prstGeom>
          <a:noFill/>
        </p:spPr>
      </p:pic>
      <p:pic>
        <p:nvPicPr>
          <p:cNvPr id="36870" name="Picture 6" descr="Картинка 118 из 240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0539" y="0"/>
            <a:ext cx="4793461" cy="3929066"/>
          </a:xfrm>
          <a:prstGeom prst="rect">
            <a:avLst/>
          </a:prstGeom>
          <a:noFill/>
        </p:spPr>
      </p:pic>
      <p:pic>
        <p:nvPicPr>
          <p:cNvPr id="36866" name="Picture 2" descr="Картинка 37 из 2405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" y="0"/>
            <a:ext cx="4714876" cy="2952751"/>
          </a:xfrm>
          <a:prstGeom prst="rect">
            <a:avLst/>
          </a:prstGeom>
          <a:noFill/>
        </p:spPr>
      </p:pic>
      <p:pic>
        <p:nvPicPr>
          <p:cNvPr id="36868" name="Picture 4" descr="Картинка 111 из 2404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928934"/>
            <a:ext cx="5162873" cy="39290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F:\ОП! Про шоколад))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10202617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21508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u="sng" dirty="0" smtClean="0">
                <a:solidFill>
                  <a:srgbClr val="00B0F0"/>
                </a:solidFill>
              </a:rPr>
              <a:t>Актуальность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B0F0"/>
                </a:solidFill>
              </a:rPr>
              <a:t>Столетиями люди наслаждаются потрясающим вкусом шоколада. Не так давно ученые установили, что шоколад - не только вкусное, но и полезное лакомство. Конечно, если есть его в меру. Однако, мнения </a:t>
            </a:r>
            <a:r>
              <a:rPr lang="ru-RU" sz="2000" b="1" dirty="0">
                <a:solidFill>
                  <a:srgbClr val="00B0F0"/>
                </a:solidFill>
              </a:rPr>
              <a:t>о влиянии шоколада на здоровье </a:t>
            </a:r>
            <a:r>
              <a:rPr lang="ru-RU" sz="2000" b="1" dirty="0" smtClean="0">
                <a:solidFill>
                  <a:srgbClr val="00B0F0"/>
                </a:solidFill>
              </a:rPr>
              <a:t>расходятся. </a:t>
            </a:r>
          </a:p>
          <a:p>
            <a:pPr algn="ctr">
              <a:buNone/>
            </a:pPr>
            <a:endParaRPr lang="ru-RU" sz="2000" b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ru-RU" sz="2400" b="1" u="sng" dirty="0" smtClean="0">
                <a:solidFill>
                  <a:srgbClr val="00B0F0"/>
                </a:solidFill>
              </a:rPr>
              <a:t>Проблема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B0F0"/>
                </a:solidFill>
              </a:rPr>
              <a:t>Шоколад, пожалуй, самое популярное и почитаемое лакомство во многих странах мира. Однако не каждый покупатель знает, что его ожидает под красочной оберткой, и я попытаюсь в этом разобраться. Итак, какой шоколад бывает, из чего изготавливают настоящий шоколад и на сколько он полезен – это те вопросы, над которыми я поработаю в ходе работы над проектом.</a:t>
            </a:r>
          </a:p>
          <a:p>
            <a:pPr algn="ctr">
              <a:buNone/>
            </a:pPr>
            <a:endParaRPr lang="ru-RU" sz="2000" b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ru-RU" sz="2400" b="1" u="sng" dirty="0" smtClean="0">
                <a:solidFill>
                  <a:srgbClr val="00B0F0"/>
                </a:solidFill>
              </a:rPr>
              <a:t>Цель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B0F0"/>
                </a:solidFill>
              </a:rPr>
              <a:t>Изучить информацию, касающуюся шоколада и выяснить, какое влияние на здоровье человека оказывает это лакомство.  </a:t>
            </a:r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endParaRPr lang="ru-RU" sz="2000" dirty="0" smtClean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86 из 216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9455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Сырьё для изготовления шоколада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Основным сырьём для производства шоколада и какао-порошка являются какао-бобы — семена какао-дерева, произрастающего в тропических районах земного шара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  <a:r>
              <a:rPr lang="ru-RU" dirty="0">
                <a:solidFill>
                  <a:schemeClr val="bg1"/>
                </a:solidFill>
              </a:rPr>
              <a:t>В процессе технологической обработки из какао-бобов получают основные полуфабрикаты: какао тёртое, масло какао и какао-жмых. Какао тёртое и масло какао с сахарной пудрой используют для приготовления шоколада; из какао-жмыха получают какао-порошок.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Картинка 47 из 216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4842655" y="2556655"/>
            <a:ext cx="3571877" cy="5030813"/>
          </a:xfrm>
          <a:prstGeom prst="rect">
            <a:avLst/>
          </a:prstGeom>
          <a:noFill/>
        </p:spPr>
      </p:pic>
      <p:pic>
        <p:nvPicPr>
          <p:cNvPr id="4098" name="Picture 2" descr="Картинка 9 из 2169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577715" cy="6858000"/>
          </a:xfrm>
          <a:prstGeom prst="rect">
            <a:avLst/>
          </a:prstGeom>
          <a:noFill/>
        </p:spPr>
      </p:pic>
      <p:sp>
        <p:nvSpPr>
          <p:cNvPr id="4100" name="AutoShape 4" descr="Картинка 6 из 2169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155575" y="-1614488"/>
            <a:ext cx="5076825" cy="3371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Картинка 6 из 2169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0"/>
            <a:ext cx="5076825" cy="33718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а 24 из 216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76825" cy="3810000"/>
          </a:xfrm>
          <a:prstGeom prst="rect">
            <a:avLst/>
          </a:prstGeom>
          <a:noFill/>
        </p:spPr>
      </p:pic>
      <p:pic>
        <p:nvPicPr>
          <p:cNvPr id="3076" name="Picture 4" descr="Картинка 12 из 2169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21522"/>
            <a:ext cx="5072065" cy="3636478"/>
          </a:xfrm>
          <a:prstGeom prst="rect">
            <a:avLst/>
          </a:prstGeom>
          <a:noFill/>
        </p:spPr>
      </p:pic>
      <p:pic>
        <p:nvPicPr>
          <p:cNvPr id="3078" name="Picture 6" descr="Картинка 13 из 2169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8" y="0"/>
            <a:ext cx="414337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5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Состав шоколада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686800" cy="5500702"/>
          </a:xfrm>
        </p:spPr>
        <p:txBody>
          <a:bodyPr>
            <a:normAutofit fontScale="40000" lnSpcReduction="20000"/>
          </a:bodyPr>
          <a:lstStyle/>
          <a:p>
            <a:pPr lvl="0" algn="ctr"/>
            <a:r>
              <a:rPr lang="ru-RU" sz="6000" b="1" dirty="0" smtClean="0">
                <a:solidFill>
                  <a:schemeClr val="bg1"/>
                </a:solidFill>
              </a:rPr>
              <a:t>Шоколад содержит теобромин(белый кристаллический порошок слегка горького вкуса, ядовит), который является сильным токсином для многих животных. Так для кошек и собак средняя летальная доза составляет 200-300 мг теобромина. Лошади и попугаи также чувствительны к этому веществу. Отравление человека теобромином при поедании шоколада практически исключено из-за быстрой метаболизации теобромина в организме человека. Также, теобромин, являясь основным алкалоидом в шоколаде, дал ему второе название «пища богов.</a:t>
            </a:r>
          </a:p>
          <a:p>
            <a:pPr lvl="0" algn="ctr"/>
            <a:r>
              <a:rPr lang="ru-RU" sz="6000" b="1" dirty="0" smtClean="0">
                <a:solidFill>
                  <a:schemeClr val="bg1"/>
                </a:solidFill>
              </a:rPr>
              <a:t>Среднее содержание жира в 37 г шоколада — 9 г (около 55</a:t>
            </a:r>
            <a:r>
              <a:rPr lang="en-US" sz="6000" b="1" dirty="0" smtClean="0">
                <a:solidFill>
                  <a:schemeClr val="bg1"/>
                </a:solidFill>
              </a:rPr>
              <a:t> </a:t>
            </a:r>
            <a:r>
              <a:rPr lang="ru-RU" sz="6000" b="1" dirty="0" smtClean="0">
                <a:solidFill>
                  <a:schemeClr val="bg1"/>
                </a:solidFill>
              </a:rPr>
              <a:t>% от общей калорийности). В дорогих сортах больше жира. </a:t>
            </a:r>
          </a:p>
          <a:p>
            <a:pPr lvl="0" algn="ctr"/>
            <a:r>
              <a:rPr lang="ru-RU" sz="6000" b="1" dirty="0" smtClean="0">
                <a:solidFill>
                  <a:schemeClr val="bg1"/>
                </a:solidFill>
              </a:rPr>
              <a:t>Шоколад содержит вещества из группы флавоноидов (соединения, играющие важную роль в обмене веществ). Похожие компоненты есть в красном вине, винограде, и некоторых других продуктах. Они крайне полезны для сердца и сосудов.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Картинка 9 из 5178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071810"/>
            <a:ext cx="2881306" cy="2881306"/>
          </a:xfrm>
          <a:prstGeom prst="rect">
            <a:avLst/>
          </a:prstGeom>
          <a:noFill/>
        </p:spPr>
      </p:pic>
      <p:pic>
        <p:nvPicPr>
          <p:cNvPr id="2050" name="Picture 2" descr="Картинка 19 из 357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1"/>
            <a:ext cx="4543176" cy="30003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2976" y="3000372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Сахарозаменители</a:t>
            </a:r>
            <a:endParaRPr lang="ru-RU" dirty="0"/>
          </a:p>
        </p:txBody>
      </p:sp>
      <p:pic>
        <p:nvPicPr>
          <p:cNvPr id="2054" name="Picture 6" descr="Картинка 8 из 64873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0"/>
            <a:ext cx="4643438" cy="300037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072198" y="3071810"/>
            <a:ext cx="4000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Консерванты</a:t>
            </a:r>
            <a:endParaRPr lang="ru-RU" dirty="0"/>
          </a:p>
        </p:txBody>
      </p:sp>
      <p:pic>
        <p:nvPicPr>
          <p:cNvPr id="2056" name="Picture 8" descr="Картинка 3 из 6552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786" y="3357562"/>
            <a:ext cx="2751647" cy="288130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643042" y="628652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Сахарин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286512" y="5929330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Ванилин</a:t>
            </a:r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14 из 17660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3061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Мифы о вреде шоколада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3116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Шоколад не провоцирует появления прыщей или угревой сыпи.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Шоколад не разрушает эмаль зубов и даже полезен зубам и деснам.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Шоколад редко вызывает аллергию.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а 37 из 17665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95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Польза шоколада.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54007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Заряжает бодростью и улучшает настроение.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Противодействует депрессии, улучшает память, повышает устойчивость к стрессам и укрепляет иммунитет.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Спасает от инфаркта и инсульта.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Защищает сосуды от атеросклероза.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Укрепляет сосуды.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Горький шоколад избавляет от лишнего веса.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Полезен для зубов и десен.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Не вызывает прыщей.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Гораздо реже вызывает аллергию.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 descr="C:\Users\1\Desktop\ОП! Про шоколад))\untitl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5252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Шоколадная диета.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00726"/>
          </a:xfrm>
        </p:spPr>
        <p:txBody>
          <a:bodyPr>
            <a:normAutofit fontScale="40000" lnSpcReduction="20000"/>
          </a:bodyPr>
          <a:lstStyle/>
          <a:p>
            <a:pPr algn="ctr"/>
            <a:r>
              <a:rPr lang="ru-RU" sz="6000" b="1" dirty="0" smtClean="0">
                <a:solidFill>
                  <a:srgbClr val="00B0F0"/>
                </a:solidFill>
              </a:rPr>
              <a:t>Продолжительность шоколадной диеты – неделя. При этом уже после первых трех дней появляются ощутимые результаты шоколадной диеты – вес теряется до 4 килограмм. По окончании недели потеря веса должна составить около 7 килограмм.</a:t>
            </a:r>
          </a:p>
          <a:p>
            <a:pPr algn="ctr">
              <a:buNone/>
            </a:pPr>
            <a:endParaRPr lang="ru-RU" sz="6000" dirty="0" smtClean="0"/>
          </a:p>
          <a:p>
            <a:pPr algn="ctr"/>
            <a:r>
              <a:rPr lang="ru-RU" sz="6000" b="1" dirty="0" smtClean="0">
                <a:solidFill>
                  <a:srgbClr val="00B0F0"/>
                </a:solidFill>
              </a:rPr>
              <a:t>Завтрак: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00B0F0"/>
                </a:solidFill>
              </a:rPr>
              <a:t>- 30г. шоколада;</a:t>
            </a:r>
            <a:br>
              <a:rPr lang="ru-RU" sz="6000" b="1" dirty="0" smtClean="0">
                <a:solidFill>
                  <a:srgbClr val="00B0F0"/>
                </a:solidFill>
              </a:rPr>
            </a:br>
            <a:r>
              <a:rPr lang="ru-RU" sz="6000" b="1" dirty="0" smtClean="0">
                <a:solidFill>
                  <a:srgbClr val="00B0F0"/>
                </a:solidFill>
              </a:rPr>
              <a:t>- чашка кофе без сахара.</a:t>
            </a:r>
          </a:p>
          <a:p>
            <a:pPr algn="ctr"/>
            <a:r>
              <a:rPr lang="ru-RU" sz="6000" b="1" dirty="0" smtClean="0">
                <a:solidFill>
                  <a:srgbClr val="00B0F0"/>
                </a:solidFill>
              </a:rPr>
              <a:t>Обед: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00B0F0"/>
                </a:solidFill>
              </a:rPr>
              <a:t>- 30-40г. шоколада;</a:t>
            </a:r>
            <a:br>
              <a:rPr lang="ru-RU" sz="6000" b="1" dirty="0" smtClean="0">
                <a:solidFill>
                  <a:srgbClr val="00B0F0"/>
                </a:solidFill>
              </a:rPr>
            </a:br>
            <a:r>
              <a:rPr lang="ru-RU" sz="6000" b="1" dirty="0" smtClean="0">
                <a:solidFill>
                  <a:srgbClr val="00B0F0"/>
                </a:solidFill>
              </a:rPr>
              <a:t>- чашка кофе без сахара.</a:t>
            </a:r>
          </a:p>
          <a:p>
            <a:pPr algn="ctr"/>
            <a:r>
              <a:rPr lang="ru-RU" sz="6000" b="1" dirty="0" smtClean="0">
                <a:solidFill>
                  <a:srgbClr val="00B0F0"/>
                </a:solidFill>
              </a:rPr>
              <a:t>Ужин: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00B0F0"/>
                </a:solidFill>
              </a:rPr>
              <a:t>- 30г. шоколада;</a:t>
            </a:r>
            <a:br>
              <a:rPr lang="ru-RU" sz="6000" b="1" dirty="0" smtClean="0">
                <a:solidFill>
                  <a:srgbClr val="00B0F0"/>
                </a:solidFill>
              </a:rPr>
            </a:br>
            <a:r>
              <a:rPr lang="ru-RU" sz="6000" b="1" dirty="0" smtClean="0">
                <a:solidFill>
                  <a:srgbClr val="00B0F0"/>
                </a:solidFill>
              </a:rPr>
              <a:t>- чашка кофе без сахара.</a:t>
            </a:r>
          </a:p>
          <a:p>
            <a:pPr algn="ctr"/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Результаты опроса.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Я опросила 33 человека.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/>
          <a:lstStyle/>
          <a:p>
            <a:r>
              <a:rPr lang="ru-RU" dirty="0" smtClean="0"/>
              <a:t>Какой тип шоколада Вы предпочитаете?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00100" y="2571744"/>
          <a:ext cx="7786742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14 из 17660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30618" cy="6858000"/>
          </a:xfrm>
          <a:prstGeom prst="rect">
            <a:avLst/>
          </a:prstGeom>
          <a:noFill/>
        </p:spPr>
      </p:pic>
      <p:pic>
        <p:nvPicPr>
          <p:cNvPr id="1026" name="Picture 2" descr="F:\x_b6bd43f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4575786" cy="6858001"/>
          </a:xfrm>
          <a:prstGeom prst="rect">
            <a:avLst/>
          </a:prstGeom>
          <a:noFill/>
        </p:spPr>
      </p:pic>
      <p:pic>
        <p:nvPicPr>
          <p:cNvPr id="1027" name="Picture 3" descr="F:\DSC078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28604"/>
            <a:ext cx="4572000" cy="59293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310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bg1"/>
                </a:solidFill>
              </a:rPr>
              <a:t>Задачи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1. Найти информацию о шоколаде (в книгах, Интернете и других источниках);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2. Проанализировать найденную информацию.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3. Провести опрос среди учащихся моей школы.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4. Сделать презентацию.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5. Оценить продукт.</a:t>
            </a:r>
          </a:p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6. Сделать выводы (определить: вред или пользу человек получает от употребления шоколада).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Шоколад какого производителя Вы предпочитаете?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686800" cy="490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а 14 из 17660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30618" cy="6858000"/>
          </a:xfrm>
          <a:prstGeom prst="rect">
            <a:avLst/>
          </a:prstGeom>
          <a:noFill/>
        </p:spPr>
      </p:pic>
      <p:pic>
        <p:nvPicPr>
          <p:cNvPr id="1026" name="Picture 2" descr="F:\IMG2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143504" cy="3857628"/>
          </a:xfrm>
          <a:prstGeom prst="rect">
            <a:avLst/>
          </a:prstGeom>
          <a:noFill/>
        </p:spPr>
      </p:pic>
      <p:pic>
        <p:nvPicPr>
          <p:cNvPr id="1027" name="Picture 3" descr="F:\DSC077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24374" y="3286124"/>
            <a:ext cx="4762501" cy="35718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часто Вы употребляете шоколад? В каком количестве?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785926"/>
          <a:ext cx="8043890" cy="4340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а 14 из 17660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30618" cy="6858000"/>
          </a:xfrm>
          <a:prstGeom prst="rect">
            <a:avLst/>
          </a:prstGeom>
          <a:noFill/>
        </p:spPr>
      </p:pic>
      <p:pic>
        <p:nvPicPr>
          <p:cNvPr id="2050" name="Picture 2" descr="F:\x_b9e9ab5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429967" cy="3725866"/>
          </a:xfrm>
          <a:prstGeom prst="rect">
            <a:avLst/>
          </a:prstGeom>
          <a:noFill/>
        </p:spPr>
      </p:pic>
      <p:pic>
        <p:nvPicPr>
          <p:cNvPr id="2051" name="Picture 3" descr="F:\DSC077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1499" y="3286124"/>
            <a:ext cx="4762501" cy="35718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Что Вы знаете о вреде шоколада?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14 из 17660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30618" cy="6858000"/>
          </a:xfrm>
          <a:prstGeom prst="rect">
            <a:avLst/>
          </a:prstGeom>
          <a:noFill/>
        </p:spPr>
      </p:pic>
      <p:pic>
        <p:nvPicPr>
          <p:cNvPr id="3074" name="Picture 2" descr="F:\IMG2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4953002" cy="3714752"/>
          </a:xfrm>
          <a:prstGeom prst="rect">
            <a:avLst/>
          </a:prstGeom>
          <a:noFill/>
        </p:spPr>
      </p:pic>
      <p:pic>
        <p:nvPicPr>
          <p:cNvPr id="3075" name="Picture 3" descr="F:\DSC077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185186"/>
            <a:ext cx="4357686" cy="36728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Вы знаете о пользе шоколада?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14 из 17660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30618" cy="6858000"/>
          </a:xfrm>
          <a:prstGeom prst="rect">
            <a:avLst/>
          </a:prstGeom>
          <a:noFill/>
        </p:spPr>
      </p:pic>
      <p:pic>
        <p:nvPicPr>
          <p:cNvPr id="4098" name="Picture 2" descr="F:\DSC077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4762501" cy="3571876"/>
          </a:xfrm>
          <a:prstGeom prst="rect">
            <a:avLst/>
          </a:prstGeom>
          <a:noFill/>
        </p:spPr>
      </p:pic>
      <p:pic>
        <p:nvPicPr>
          <p:cNvPr id="4099" name="Picture 3" descr="F:\DSC077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9" y="3214687"/>
            <a:ext cx="4857752" cy="36433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Картинка 55 из 17751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51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Советы по употреблению шоколада.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35782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 </a:t>
            </a:r>
            <a:r>
              <a:rPr lang="ru-RU" b="1" u="sng" dirty="0" smtClean="0">
                <a:solidFill>
                  <a:schemeClr val="bg1"/>
                </a:solidFill>
              </a:rPr>
              <a:t>Совет №1. </a:t>
            </a:r>
            <a:r>
              <a:rPr lang="ru-RU" dirty="0" smtClean="0">
                <a:solidFill>
                  <a:schemeClr val="bg1"/>
                </a:solidFill>
              </a:rPr>
              <a:t>Будьте осторожны с калориями. 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 </a:t>
            </a:r>
            <a:r>
              <a:rPr lang="ru-RU" b="1" u="sng" dirty="0" smtClean="0">
                <a:solidFill>
                  <a:schemeClr val="bg1"/>
                </a:solidFill>
              </a:rPr>
              <a:t>Совет №2. </a:t>
            </a:r>
            <a:r>
              <a:rPr lang="ru-RU" dirty="0" smtClean="0">
                <a:solidFill>
                  <a:schemeClr val="bg1"/>
                </a:solidFill>
              </a:rPr>
              <a:t>Не пробуйте всё шоколадное и сразу! 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 </a:t>
            </a:r>
            <a:r>
              <a:rPr lang="ru-RU" b="1" u="sng" dirty="0" smtClean="0">
                <a:solidFill>
                  <a:schemeClr val="bg1"/>
                </a:solidFill>
              </a:rPr>
              <a:t>Совет №3. </a:t>
            </a:r>
            <a:r>
              <a:rPr lang="ru-RU" dirty="0" smtClean="0">
                <a:solidFill>
                  <a:schemeClr val="bg1"/>
                </a:solidFill>
              </a:rPr>
              <a:t>Исключите молочный шоколад из своего рациона. 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 </a:t>
            </a:r>
            <a:r>
              <a:rPr lang="ru-RU" b="1" u="sng" dirty="0" smtClean="0">
                <a:solidFill>
                  <a:schemeClr val="bg1"/>
                </a:solidFill>
              </a:rPr>
              <a:t>Совет №4. </a:t>
            </a:r>
            <a:r>
              <a:rPr lang="ru-RU" dirty="0" smtClean="0">
                <a:solidFill>
                  <a:schemeClr val="bg1"/>
                </a:solidFill>
              </a:rPr>
              <a:t>Воздерживаться от шоколада с наполнителями. 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</a:t>
            </a:r>
            <a:r>
              <a:rPr lang="ru-RU" b="1" u="sng" dirty="0" smtClean="0">
                <a:solidFill>
                  <a:schemeClr val="bg1"/>
                </a:solidFill>
              </a:rPr>
              <a:t>Совет №5. </a:t>
            </a:r>
            <a:r>
              <a:rPr lang="ru-RU" dirty="0" smtClean="0">
                <a:solidFill>
                  <a:schemeClr val="bg1"/>
                </a:solidFill>
              </a:rPr>
              <a:t>Не пейте молоко с шоколадом.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Картинка 64 из 17919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118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Вывод.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Пожалуй, вы не встретите такого человека, которому не нравился бы вкус шоколада. Это лакомство уже давно стал неотъемлемой частью нашей жизни. Некоторые говорят, что </a:t>
            </a:r>
            <a:r>
              <a:rPr lang="ru-RU" b="1" dirty="0" smtClean="0"/>
              <a:t>шо</a:t>
            </a:r>
            <a:r>
              <a:rPr lang="ru-RU" b="1" dirty="0" smtClean="0">
                <a:solidFill>
                  <a:schemeClr val="bg1"/>
                </a:solidFill>
              </a:rPr>
              <a:t>колад вреден для фигуры и здоровья зубов, другие настаивают на том, что он приносит нашему организму только пользу. В том, кто из них прав, я и попробовала разобраться в ходе работы над проектом. На самом деле, шоколад – это довольно «спорный продукт». Нельзя сказать, однозначно, полезен он или вреден для нашего организма. Главное, не увлечься этим жутко вкусным продуктом, ведь ученые полагают, что всего 25 грамм шоколада в день могут пойти на пользу организму, а всё остальное – уже нет. И в лечебных целях используется </a:t>
            </a:r>
            <a:r>
              <a:rPr lang="ru-RU" b="1" dirty="0" smtClean="0"/>
              <a:t>лишь </a:t>
            </a:r>
            <a:r>
              <a:rPr lang="ru-RU" b="1" dirty="0" smtClean="0">
                <a:solidFill>
                  <a:schemeClr val="bg1"/>
                </a:solidFill>
              </a:rPr>
              <a:t>высококачественный горький шоколад.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0"/>
            <a:ext cx="8229600" cy="4525963"/>
          </a:xfrm>
        </p:spPr>
        <p:txBody>
          <a:bodyPr/>
          <a:lstStyle/>
          <a:p>
            <a:pPr algn="ctr"/>
            <a:r>
              <a:rPr lang="ru-RU" sz="3100" b="1" dirty="0" err="1"/>
              <a:t>Шокола́д</a:t>
            </a:r>
            <a:r>
              <a:rPr lang="ru-RU" sz="3100" dirty="0"/>
              <a:t>  — кондитерские продукты, изготавливаемые с использованием плодов какао</a:t>
            </a:r>
            <a:r>
              <a:rPr lang="ru-RU" sz="3100" dirty="0" smtClean="0"/>
              <a:t>. </a:t>
            </a:r>
            <a:r>
              <a:rPr lang="ru-RU" sz="3100" dirty="0"/>
              <a:t>По одной из версий слово «шоколад» происходит от ацтекского слова «</a:t>
            </a:r>
            <a:r>
              <a:rPr lang="ru-RU" sz="3100" dirty="0" err="1"/>
              <a:t>xocolātl</a:t>
            </a:r>
            <a:r>
              <a:rPr lang="ru-RU" sz="3100" dirty="0"/>
              <a:t>» («</a:t>
            </a:r>
            <a:r>
              <a:rPr lang="ru-RU" sz="3100" dirty="0" err="1"/>
              <a:t>чоколатль</a:t>
            </a:r>
            <a:r>
              <a:rPr lang="ru-RU" sz="3100" dirty="0"/>
              <a:t>») — названия напитка из бобов какао, досл. «горькая вода</a:t>
            </a:r>
            <a:r>
              <a:rPr lang="ru-RU" sz="3100" dirty="0" smtClean="0"/>
              <a:t>».</a:t>
            </a:r>
            <a:endParaRPr lang="ru-RU" sz="3100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76550"/>
            <a:ext cx="33337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Рисунок 2" descr="История возникновения шоколад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000372"/>
            <a:ext cx="4762500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F:\ОП! Про шоколад))\76682423_large_Chocolate_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2857496"/>
            <a:ext cx="2743200" cy="1716087"/>
          </a:xfrm>
          <a:prstGeom prst="rect">
            <a:avLst/>
          </a:prstGeom>
          <a:noFill/>
        </p:spPr>
      </p:pic>
      <p:pic>
        <p:nvPicPr>
          <p:cNvPr id="4103" name="Picture 7" descr="F:\ОП! Про шоколад))\1145429z82zk3ue6u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4745994"/>
            <a:ext cx="1793865" cy="21120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Картинка 86 из 17919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4513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2786058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ОП! Про шоколад))\1263885173_coffee_1280x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История появления шоколада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История шоколада начинается в Мексике в 15 веке. Именно в тот период, когда Христофор Колумб высадился на американскую землю, ему в знак гостеприимства предложили чашку шоколада.</a:t>
            </a:r>
          </a:p>
          <a:p>
            <a:r>
              <a:rPr lang="ru-RU" b="1" dirty="0">
                <a:solidFill>
                  <a:schemeClr val="bg1"/>
                </a:solidFill>
              </a:rPr>
              <a:t>В середине 17 века начинается активное использование какао в сладких рулетах и пирожных, открывая эру не только питьевого, но и съедобного шоколада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b="1" dirty="0">
                <a:solidFill>
                  <a:schemeClr val="bg1"/>
                </a:solidFill>
              </a:rPr>
              <a:t>Первая шоколадная плитка появилась в 1819 году благодаря старанием швейцарца Франсуа Луи </a:t>
            </a:r>
            <a:r>
              <a:rPr lang="ru-RU" b="1" dirty="0" err="1">
                <a:solidFill>
                  <a:schemeClr val="bg1"/>
                </a:solidFill>
              </a:rPr>
              <a:t>Кайе</a:t>
            </a:r>
            <a:r>
              <a:rPr lang="ru-RU" b="1" dirty="0">
                <a:solidFill>
                  <a:schemeClr val="bg1"/>
                </a:solidFill>
              </a:rPr>
              <a:t>.</a:t>
            </a:r>
          </a:p>
          <a:p>
            <a:r>
              <a:rPr lang="ru-RU" b="1" dirty="0">
                <a:solidFill>
                  <a:schemeClr val="bg1"/>
                </a:solidFill>
              </a:rPr>
              <a:t>Первые шоколадные фабрики России были открыты в середине 19 века, и подвергались тщательному контролю иностранных специалистов.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2688" y="0"/>
            <a:ext cx="46613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304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000372"/>
            <a:ext cx="5676513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2836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500166" y="6143644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Концерн «</a:t>
            </a:r>
            <a:r>
              <a:rPr lang="ru-RU" dirty="0" err="1" smtClean="0"/>
              <a:t>Бабаевский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071546"/>
            <a:ext cx="550722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Горький шоколад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5143536" cy="542928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Чёрный (горький) шоколад</a:t>
            </a:r>
            <a:r>
              <a:rPr lang="ru-RU" dirty="0"/>
              <a:t> делают из какао тёртого, сахарной пудры и масла какао. Изменяя соотношение между сахарной пудрой и какао тёртым, можно изменять вкусовые особенности получаемого шоколада — от горького до сладкого. Чем больше в шоколаде какао тёртого, тем более горьким вкусом и более ярким ароматом обладает шоколад и тем более он ценится.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1030</Words>
  <Application>Microsoft Office PowerPoint</Application>
  <PresentationFormat>Экран (4:3)</PresentationFormat>
  <Paragraphs>106</Paragraphs>
  <Slides>40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Шоколад: вред или польза?</vt:lpstr>
      <vt:lpstr>Слайд 2</vt:lpstr>
      <vt:lpstr>Задачи</vt:lpstr>
      <vt:lpstr>Слайд 4</vt:lpstr>
      <vt:lpstr>История появления шоколада</vt:lpstr>
      <vt:lpstr>Слайд 6</vt:lpstr>
      <vt:lpstr>Слайд 7</vt:lpstr>
      <vt:lpstr>Слайд 8</vt:lpstr>
      <vt:lpstr>Горький шоколад</vt:lpstr>
      <vt:lpstr>Слайд 10</vt:lpstr>
      <vt:lpstr>Молочный шоколад</vt:lpstr>
      <vt:lpstr>Слайд 12</vt:lpstr>
      <vt:lpstr>Белый шоколад</vt:lpstr>
      <vt:lpstr>Слайд 14</vt:lpstr>
      <vt:lpstr>Диабетический шоколад</vt:lpstr>
      <vt:lpstr>Пористый шоколад</vt:lpstr>
      <vt:lpstr>Слайд 17</vt:lpstr>
      <vt:lpstr>Шоколад в порошке</vt:lpstr>
      <vt:lpstr>Слайд 19</vt:lpstr>
      <vt:lpstr>Сырьё для изготовления шоколада</vt:lpstr>
      <vt:lpstr>Слайд 21</vt:lpstr>
      <vt:lpstr>Слайд 22</vt:lpstr>
      <vt:lpstr>Состав шоколада</vt:lpstr>
      <vt:lpstr>Слайд 24</vt:lpstr>
      <vt:lpstr>Мифы о вреде шоколада.</vt:lpstr>
      <vt:lpstr>Польза шоколада.</vt:lpstr>
      <vt:lpstr>Шоколадная диета.</vt:lpstr>
      <vt:lpstr>Результаты опроса. Я опросила 33 человека.</vt:lpstr>
      <vt:lpstr>Слайд 29</vt:lpstr>
      <vt:lpstr>Шоколад какого производителя Вы предпочитаете?</vt:lpstr>
      <vt:lpstr>Слайд 31</vt:lpstr>
      <vt:lpstr>Как часто Вы употребляете шоколад? В каком количестве?</vt:lpstr>
      <vt:lpstr>Слайд 33</vt:lpstr>
      <vt:lpstr>Что Вы знаете о вреде шоколада?</vt:lpstr>
      <vt:lpstr>Слайд 35</vt:lpstr>
      <vt:lpstr>Что Вы знаете о пользе шоколада?</vt:lpstr>
      <vt:lpstr>Слайд 37</vt:lpstr>
      <vt:lpstr>Советы по употреблению шоколада.</vt:lpstr>
      <vt:lpstr>Вывод.</vt:lpstr>
      <vt:lpstr>Слайд 40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Шоколад: вред или польза?</dc:title>
  <dc:creator>123</dc:creator>
  <cp:lastModifiedBy>Ученик</cp:lastModifiedBy>
  <cp:revision>84</cp:revision>
  <dcterms:created xsi:type="dcterms:W3CDTF">2006-07-03T20:11:41Z</dcterms:created>
  <dcterms:modified xsi:type="dcterms:W3CDTF">2012-05-17T08:05:08Z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2471342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