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19.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2" r:id="rId5"/>
    <p:sldId id="263" r:id="rId6"/>
    <p:sldId id="266" r:id="rId7"/>
    <p:sldId id="267" r:id="rId8"/>
    <p:sldId id="269" r:id="rId9"/>
    <p:sldId id="260" r:id="rId10"/>
    <p:sldId id="261" r:id="rId11"/>
    <p:sldId id="270" r:id="rId12"/>
    <p:sldId id="271" r:id="rId13"/>
    <p:sldId id="272" r:id="rId14"/>
    <p:sldId id="268" r:id="rId15"/>
    <p:sldId id="273" r:id="rId16"/>
    <p:sldId id="274" r:id="rId17"/>
    <p:sldId id="275" r:id="rId18"/>
    <p:sldId id="276" r:id="rId19"/>
    <p:sldId id="264" r:id="rId20"/>
    <p:sldId id="278"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3C95F6-61A5-4D99-BAD1-25650B48917C}" type="datetimeFigureOut">
              <a:rPr lang="ru-RU" smtClean="0"/>
              <a:pPr/>
              <a:t>28.04.2013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CCE53B-562C-46AE-BA39-3602C832DF3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9.xml"/><Relationship Id="rId7" Type="http://schemas.openxmlformats.org/officeDocument/2006/relationships/slide" Target="slide14.xml"/><Relationship Id="rId12"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8.xml"/><Relationship Id="rId11" Type="http://schemas.openxmlformats.org/officeDocument/2006/relationships/slide" Target="slide19.xml"/><Relationship Id="rId5" Type="http://schemas.openxmlformats.org/officeDocument/2006/relationships/slide" Target="slide7.xml"/><Relationship Id="rId10" Type="http://schemas.openxmlformats.org/officeDocument/2006/relationships/slide" Target="slide17.xml"/><Relationship Id="rId4" Type="http://schemas.openxmlformats.org/officeDocument/2006/relationships/slide" Target="slide5.xml"/><Relationship Id="rId9"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mir-mastera.ru/raboty-po-derevu/20-ponyatie-stolyarnogo-soedineniya" TargetMode="External"/><Relationship Id="rId2" Type="http://schemas.openxmlformats.org/officeDocument/2006/relationships/hyperlink" Target="http://jurprime.ru/stolyarnye-soedineniya/" TargetMode="External"/><Relationship Id="rId1" Type="http://schemas.openxmlformats.org/officeDocument/2006/relationships/slideLayout" Target="../slideLayouts/slideLayout7.xml"/><Relationship Id="rId4" Type="http://schemas.openxmlformats.org/officeDocument/2006/relationships/hyperlink" Target="http://wiki.kgpi.ru/mediawiki/index.php/%D0%A8%D0%B8%D0%BF%D0%BE%D0%B2%D1%8B%D0%B5_%D1%81%D1%82%D0%BE%D0%BB%D1%8F%D1%80%D0%BD%D1%8B%D0%B5_%D1%81%D0%BE%D0%B5%D0%B4%D0%B8%D0%BD%D0%B5%D0%BD%D0%B8%D1%8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4.jpeg"/><Relationship Id="rId7" Type="http://schemas.openxmlformats.org/officeDocument/2006/relationships/slide" Target="slide12.xm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slide" Target="slide11.xml"/><Relationship Id="rId11" Type="http://schemas.openxmlformats.org/officeDocument/2006/relationships/slide" Target="slide13.xml"/><Relationship Id="rId5" Type="http://schemas.openxmlformats.org/officeDocument/2006/relationships/slide" Target="slide9.xml"/><Relationship Id="rId10" Type="http://schemas.openxmlformats.org/officeDocument/2006/relationships/image" Target="../media/image8.gif"/><Relationship Id="rId4" Type="http://schemas.openxmlformats.org/officeDocument/2006/relationships/image" Target="../media/image5.jpeg"/><Relationship Id="rId9"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80728"/>
            <a:ext cx="7272808" cy="1938992"/>
          </a:xfrm>
          <a:prstGeom prst="rect">
            <a:avLst/>
          </a:prstGeom>
          <a:noFill/>
        </p:spPr>
        <p:txBody>
          <a:bodyPr wrap="square" rtlCol="0">
            <a:spAutoFit/>
          </a:bodyPr>
          <a:lstStyle/>
          <a:p>
            <a:pPr algn="ctr"/>
            <a:r>
              <a:rPr lang="ru-RU" sz="4000" dirty="0" smtClean="0">
                <a:solidFill>
                  <a:srgbClr val="FFFF00"/>
                </a:solidFill>
                <a:latin typeface="Times New Roman" pitchFamily="18" charset="0"/>
                <a:cs typeface="Times New Roman" pitchFamily="18" charset="0"/>
              </a:rPr>
              <a:t>Урок технологии в 7 классе</a:t>
            </a:r>
          </a:p>
          <a:p>
            <a:pPr algn="ctr"/>
            <a:r>
              <a:rPr lang="ru-RU" sz="4000" dirty="0" smtClean="0">
                <a:solidFill>
                  <a:srgbClr val="FFFF00"/>
                </a:solidFill>
                <a:latin typeface="Times New Roman" pitchFamily="18" charset="0"/>
                <a:cs typeface="Times New Roman" pitchFamily="18" charset="0"/>
              </a:rPr>
              <a:t>На тему: Шиповые столярные соединения</a:t>
            </a:r>
            <a:endParaRPr lang="ru-RU" sz="4000" dirty="0">
              <a:solidFill>
                <a:srgbClr val="FFFF00"/>
              </a:solidFill>
              <a:latin typeface="Times New Roman" pitchFamily="18" charset="0"/>
              <a:cs typeface="Times New Roman" pitchFamily="18" charset="0"/>
            </a:endParaRPr>
          </a:p>
        </p:txBody>
      </p:sp>
      <p:sp>
        <p:nvSpPr>
          <p:cNvPr id="3" name="TextBox 2"/>
          <p:cNvSpPr txBox="1"/>
          <p:nvPr/>
        </p:nvSpPr>
        <p:spPr>
          <a:xfrm>
            <a:off x="4572000" y="3501008"/>
            <a:ext cx="4392488" cy="1569660"/>
          </a:xfrm>
          <a:prstGeom prst="rect">
            <a:avLst/>
          </a:prstGeom>
          <a:noFill/>
        </p:spPr>
        <p:txBody>
          <a:bodyPr wrap="square" rtlCol="0">
            <a:spAutoFit/>
          </a:bodyPr>
          <a:lstStyle/>
          <a:p>
            <a:r>
              <a:rPr lang="ru-RU" sz="2400" dirty="0" smtClean="0">
                <a:solidFill>
                  <a:srgbClr val="FFFF00"/>
                </a:solidFill>
                <a:latin typeface="Times New Roman" pitchFamily="18" charset="0"/>
                <a:cs typeface="Times New Roman" pitchFamily="18" charset="0"/>
              </a:rPr>
              <a:t>Работу </a:t>
            </a:r>
            <a:r>
              <a:rPr lang="ru-RU" sz="2400" dirty="0" smtClean="0">
                <a:solidFill>
                  <a:srgbClr val="FFFF00"/>
                </a:solidFill>
                <a:latin typeface="Times New Roman" pitchFamily="18" charset="0"/>
                <a:cs typeface="Times New Roman" pitchFamily="18" charset="0"/>
              </a:rPr>
              <a:t>выполнил</a:t>
            </a:r>
            <a:r>
              <a:rPr lang="en-US" sz="2400" dirty="0" smtClean="0">
                <a:solidFill>
                  <a:srgbClr val="FFFF00"/>
                </a:solidFill>
                <a:latin typeface="Times New Roman" pitchFamily="18" charset="0"/>
                <a:cs typeface="Times New Roman" pitchFamily="18" charset="0"/>
              </a:rPr>
              <a:t>:</a:t>
            </a:r>
            <a:endParaRPr lang="ru-RU" sz="2400" dirty="0" smtClean="0">
              <a:solidFill>
                <a:srgbClr val="FFFF00"/>
              </a:solidFill>
              <a:latin typeface="Times New Roman" pitchFamily="18" charset="0"/>
              <a:cs typeface="Times New Roman" pitchFamily="18" charset="0"/>
            </a:endParaRPr>
          </a:p>
          <a:p>
            <a:r>
              <a:rPr lang="ru-RU" sz="2400" dirty="0" smtClean="0">
                <a:solidFill>
                  <a:srgbClr val="FFFF00"/>
                </a:solidFill>
                <a:latin typeface="Times New Roman" pitchFamily="18" charset="0"/>
                <a:cs typeface="Times New Roman" pitchFamily="18" charset="0"/>
              </a:rPr>
              <a:t> </a:t>
            </a:r>
            <a:r>
              <a:rPr lang="ru-RU" sz="2400" dirty="0" smtClean="0">
                <a:solidFill>
                  <a:srgbClr val="FFFF00"/>
                </a:solidFill>
                <a:latin typeface="Times New Roman" pitchFamily="18" charset="0"/>
                <a:cs typeface="Times New Roman" pitchFamily="18" charset="0"/>
              </a:rPr>
              <a:t>Зеленцов Виктор </a:t>
            </a:r>
            <a:r>
              <a:rPr lang="ru-RU" sz="2400" dirty="0" err="1" smtClean="0">
                <a:solidFill>
                  <a:srgbClr val="FFFF00"/>
                </a:solidFill>
                <a:latin typeface="Times New Roman" pitchFamily="18" charset="0"/>
                <a:cs typeface="Times New Roman" pitchFamily="18" charset="0"/>
              </a:rPr>
              <a:t>Никандрович</a:t>
            </a:r>
            <a:r>
              <a:rPr lang="ru-RU" sz="2400" dirty="0" smtClean="0">
                <a:solidFill>
                  <a:srgbClr val="FFFF00"/>
                </a:solidFill>
                <a:latin typeface="Times New Roman" pitchFamily="18" charset="0"/>
                <a:cs typeface="Times New Roman" pitchFamily="18" charset="0"/>
              </a:rPr>
              <a:t>, учитель технологии и ОБЖ </a:t>
            </a:r>
          </a:p>
          <a:p>
            <a:r>
              <a:rPr lang="ru-RU" sz="2400" dirty="0" smtClean="0">
                <a:solidFill>
                  <a:srgbClr val="FFFF00"/>
                </a:solidFill>
                <a:latin typeface="Times New Roman" pitchFamily="18" charset="0"/>
                <a:cs typeface="Times New Roman" pitchFamily="18" charset="0"/>
              </a:rPr>
              <a:t>МБОУ «СОШ №1»</a:t>
            </a:r>
            <a:endParaRPr lang="ru-RU" sz="2400" dirty="0">
              <a:solidFill>
                <a:srgbClr val="FFFF00"/>
              </a:solidFill>
              <a:latin typeface="Times New Roman" pitchFamily="18" charset="0"/>
              <a:cs typeface="Times New Roman" pitchFamily="18" charset="0"/>
            </a:endParaRPr>
          </a:p>
        </p:txBody>
      </p:sp>
      <p:sp>
        <p:nvSpPr>
          <p:cNvPr id="4" name="TextBox 3"/>
          <p:cNvSpPr txBox="1"/>
          <p:nvPr/>
        </p:nvSpPr>
        <p:spPr>
          <a:xfrm>
            <a:off x="1403648" y="188640"/>
            <a:ext cx="6336704" cy="461665"/>
          </a:xfrm>
          <a:prstGeom prst="rect">
            <a:avLst/>
          </a:prstGeom>
          <a:noFill/>
        </p:spPr>
        <p:txBody>
          <a:bodyPr wrap="square" rtlCol="0">
            <a:spAutoFit/>
          </a:bodyPr>
          <a:lstStyle/>
          <a:p>
            <a:pPr algn="ctr"/>
            <a:r>
              <a:rPr lang="ru-RU" sz="2400" dirty="0" smtClean="0">
                <a:solidFill>
                  <a:srgbClr val="FFFF00"/>
                </a:solidFill>
                <a:latin typeface="Times New Roman" pitchFamily="18" charset="0"/>
                <a:cs typeface="Times New Roman" pitchFamily="18" charset="0"/>
              </a:rPr>
              <a:t>МБОУ «СОШ №1 г. Менделеевска»</a:t>
            </a:r>
            <a:endParaRPr lang="ru-RU" sz="2400" dirty="0">
              <a:solidFill>
                <a:srgbClr val="FFFF00"/>
              </a:solidFill>
              <a:latin typeface="Times New Roman" pitchFamily="18" charset="0"/>
              <a:cs typeface="Times New Roman" pitchFamily="18" charset="0"/>
            </a:endParaRPr>
          </a:p>
        </p:txBody>
      </p:sp>
      <p:pic>
        <p:nvPicPr>
          <p:cNvPr id="1026" name="Picture 2" descr="C:\Users\Moder\Desktop\stolyarnoe-soedinenie.jpg"/>
          <p:cNvPicPr>
            <a:picLocks noChangeAspect="1" noChangeArrowheads="1"/>
          </p:cNvPicPr>
          <p:nvPr/>
        </p:nvPicPr>
        <p:blipFill>
          <a:blip r:embed="rId2" cstate="print"/>
          <a:srcRect/>
          <a:stretch>
            <a:fillRect/>
          </a:stretch>
        </p:blipFill>
        <p:spPr bwMode="auto">
          <a:xfrm>
            <a:off x="323528" y="3501008"/>
            <a:ext cx="4231028" cy="2304256"/>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0648"/>
            <a:ext cx="5256584" cy="5909310"/>
          </a:xfrm>
          <a:prstGeom prst="rect">
            <a:avLst/>
          </a:prstGeom>
          <a:noFill/>
        </p:spPr>
        <p:txBody>
          <a:bodyPr wrap="square" rtlCol="0">
            <a:spAutoFit/>
          </a:bodyPr>
          <a:lstStyle/>
          <a:p>
            <a:r>
              <a:rPr lang="ru-RU" dirty="0" smtClean="0">
                <a:solidFill>
                  <a:srgbClr val="FFFF00"/>
                </a:solidFill>
                <a:latin typeface="Times New Roman" pitchFamily="18" charset="0"/>
                <a:cs typeface="Times New Roman" pitchFamily="18" charset="0"/>
              </a:rPr>
              <a:t>2. 	Второй вид столярного соединения - сопряжение деталей с использованием </a:t>
            </a:r>
            <a:r>
              <a:rPr lang="ru-RU" dirty="0" err="1" smtClean="0">
                <a:solidFill>
                  <a:srgbClr val="FFFF00"/>
                </a:solidFill>
                <a:latin typeface="Times New Roman" pitchFamily="18" charset="0"/>
                <a:cs typeface="Times New Roman" pitchFamily="18" charset="0"/>
              </a:rPr>
              <a:t>промежуточноговставного</a:t>
            </a:r>
            <a:r>
              <a:rPr lang="ru-RU" dirty="0" smtClean="0">
                <a:solidFill>
                  <a:srgbClr val="FFFF00"/>
                </a:solidFill>
                <a:latin typeface="Times New Roman" pitchFamily="18" charset="0"/>
                <a:cs typeface="Times New Roman" pitchFamily="18" charset="0"/>
              </a:rPr>
              <a:t> элемента.</a:t>
            </a:r>
          </a:p>
          <a:p>
            <a:r>
              <a:rPr lang="ru-RU" u="sng"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В качестве вставного элемента может применяться рейка, </a:t>
            </a:r>
            <a:r>
              <a:rPr lang="ru-RU" u="sng"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 action="ppaction://hlinksldjump"/>
              </a:rPr>
              <a:t>шкант</a:t>
            </a:r>
            <a:r>
              <a:rPr lang="ru-RU" u="sng"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вставной шип. Если используется промежуточный вставной элемент, то сопрягаемые детали оснащаются одинаковыми проушинами. В данном случае на фото мы видим соединение элементов столярных изделий посредством </a:t>
            </a:r>
            <a:r>
              <a:rPr lang="ru-RU" u="sng"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 action="ppaction://hlinksldjump"/>
              </a:rPr>
              <a:t>шканта</a:t>
            </a:r>
            <a:r>
              <a:rPr lang="ru-RU" u="sng"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a:t>
            </a:r>
          </a:p>
          <a:p>
            <a:r>
              <a:rPr lang="ru-RU" dirty="0" smtClean="0">
                <a:solidFill>
                  <a:srgbClr val="FFFF00"/>
                </a:solidFill>
                <a:latin typeface="Times New Roman" pitchFamily="18" charset="0"/>
                <a:cs typeface="Times New Roman" pitchFamily="18" charset="0"/>
              </a:rPr>
              <a:t>Этот тип соединения можно осуществить с использованием более простых приёмов обработки, не требующих высокой квалификации. Соответственно затраты времени здесь не велики, но и прочность соединения значительно ниже. Соединение применяется и в том случае, если выполнение соединения первого типа сделать затруднительно по причине сложной формы деталей. Соединение посредством </a:t>
            </a:r>
            <a:r>
              <a:rPr lang="ru-RU" dirty="0" err="1" smtClean="0">
                <a:solidFill>
                  <a:srgbClr val="FFFF00"/>
                </a:solidFill>
                <a:latin typeface="Times New Roman" pitchFamily="18" charset="0"/>
                <a:cs typeface="Times New Roman" pitchFamily="18" charset="0"/>
              </a:rPr>
              <a:t>шканта</a:t>
            </a:r>
            <a:r>
              <a:rPr lang="ru-RU" dirty="0" smtClean="0">
                <a:solidFill>
                  <a:srgbClr val="FFFF00"/>
                </a:solidFill>
                <a:latin typeface="Times New Roman" pitchFamily="18" charset="0"/>
                <a:cs typeface="Times New Roman" pitchFamily="18" charset="0"/>
              </a:rPr>
              <a:t> так же является шиповым столярным соединением. </a:t>
            </a:r>
            <a:r>
              <a:rPr lang="ru-RU" dirty="0" err="1" smtClean="0">
                <a:solidFill>
                  <a:srgbClr val="FFFF00"/>
                </a:solidFill>
                <a:latin typeface="Times New Roman" pitchFamily="18" charset="0"/>
                <a:cs typeface="Times New Roman" pitchFamily="18" charset="0"/>
              </a:rPr>
              <a:t>Шкант</a:t>
            </a:r>
            <a:r>
              <a:rPr lang="ru-RU" dirty="0" smtClean="0">
                <a:solidFill>
                  <a:srgbClr val="FFFF00"/>
                </a:solidFill>
                <a:latin typeface="Times New Roman" pitchFamily="18" charset="0"/>
                <a:cs typeface="Times New Roman" pitchFamily="18" charset="0"/>
              </a:rPr>
              <a:t> здесь и есть шип для соединения столярных деталей.</a:t>
            </a:r>
            <a:endParaRPr lang="ru-RU" dirty="0">
              <a:latin typeface="Times New Roman" pitchFamily="18" charset="0"/>
              <a:cs typeface="Times New Roman" pitchFamily="18" charset="0"/>
            </a:endParaRPr>
          </a:p>
        </p:txBody>
      </p:sp>
      <p:pic>
        <p:nvPicPr>
          <p:cNvPr id="3" name="Рисунок 2" descr="столярное соединение шкантом"/>
          <p:cNvPicPr/>
          <p:nvPr/>
        </p:nvPicPr>
        <p:blipFill>
          <a:blip r:embed="rId3" cstate="print"/>
          <a:srcRect/>
          <a:stretch>
            <a:fillRect/>
          </a:stretch>
        </p:blipFill>
        <p:spPr bwMode="auto">
          <a:xfrm>
            <a:off x="5724128" y="620688"/>
            <a:ext cx="2952328" cy="3024336"/>
          </a:xfrm>
          <a:prstGeom prst="rect">
            <a:avLst/>
          </a:prstGeom>
          <a:noFill/>
          <a:ln w="9525">
            <a:noFill/>
            <a:miter lim="800000"/>
            <a:headEnd/>
            <a:tailEnd/>
          </a:ln>
        </p:spPr>
      </p:pic>
      <p:pic>
        <p:nvPicPr>
          <p:cNvPr id="4" name="Рисунок 3" descr="сборка столярного соединения"/>
          <p:cNvPicPr/>
          <p:nvPr/>
        </p:nvPicPr>
        <p:blipFill>
          <a:blip r:embed="rId4" cstate="print"/>
          <a:srcRect/>
          <a:stretch>
            <a:fillRect/>
          </a:stretch>
        </p:blipFill>
        <p:spPr bwMode="auto">
          <a:xfrm>
            <a:off x="5724128" y="3789040"/>
            <a:ext cx="2952328" cy="2852936"/>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692696"/>
            <a:ext cx="8784976" cy="2246769"/>
          </a:xfrm>
          <a:prstGeom prst="rect">
            <a:avLst/>
          </a:prstGeom>
          <a:noFill/>
        </p:spPr>
        <p:txBody>
          <a:bodyPr wrap="square" rtlCol="0">
            <a:spAutoFit/>
          </a:bodyPr>
          <a:lstStyle/>
          <a:p>
            <a:r>
              <a:rPr lang="ru-RU" sz="2800" b="1" dirty="0" smtClean="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Двойной шип позволяет сделать соединение более прочным по сравнению с одинарным. Однако его исполнение вручную сложнее. Кроме того двойной шип целесообразнее применять в достаточно крупных угловых соединениях.</a:t>
            </a:r>
          </a:p>
        </p:txBody>
      </p:sp>
      <p:pic>
        <p:nvPicPr>
          <p:cNvPr id="1026" name="Picture 2" descr="C:\Users\Moder\Desktop\технология\Рисунок1.jpg"/>
          <p:cNvPicPr>
            <a:picLocks noChangeAspect="1" noChangeArrowheads="1"/>
          </p:cNvPicPr>
          <p:nvPr/>
        </p:nvPicPr>
        <p:blipFill>
          <a:blip r:embed="rId2" cstate="print"/>
          <a:srcRect/>
          <a:stretch>
            <a:fillRect/>
          </a:stretch>
        </p:blipFill>
        <p:spPr bwMode="auto">
          <a:xfrm>
            <a:off x="323528" y="3861048"/>
            <a:ext cx="4460065" cy="2376264"/>
          </a:xfrm>
          <a:prstGeom prst="rect">
            <a:avLst/>
          </a:prstGeom>
          <a:noFill/>
        </p:spPr>
      </p:pic>
      <p:pic>
        <p:nvPicPr>
          <p:cNvPr id="1027" name="Picture 3" descr="C:\Users\Moder\Desktop\технология\94.jpg"/>
          <p:cNvPicPr>
            <a:picLocks noChangeAspect="1" noChangeArrowheads="1"/>
          </p:cNvPicPr>
          <p:nvPr/>
        </p:nvPicPr>
        <p:blipFill>
          <a:blip r:embed="rId3" cstate="print"/>
          <a:srcRect/>
          <a:stretch>
            <a:fillRect/>
          </a:stretch>
        </p:blipFill>
        <p:spPr bwMode="auto">
          <a:xfrm>
            <a:off x="5724128" y="3645024"/>
            <a:ext cx="3171825" cy="2809875"/>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8208912" cy="3046988"/>
          </a:xfrm>
          <a:prstGeom prst="rect">
            <a:avLst/>
          </a:prstGeom>
          <a:noFill/>
        </p:spPr>
        <p:txBody>
          <a:bodyPr wrap="square" rtlCol="0">
            <a:spAutoFit/>
          </a:bodyPr>
          <a:lstStyle/>
          <a:p>
            <a:r>
              <a:rPr lang="ru-RU" sz="2400" b="1" dirty="0" smtClean="0">
                <a:solidFill>
                  <a:srgbClr val="FFFF00"/>
                </a:solidFill>
                <a:latin typeface="Times New Roman" pitchFamily="18" charset="0"/>
                <a:cs typeface="Times New Roman" pitchFamily="18" charset="0"/>
              </a:rPr>
              <a:t>	</a:t>
            </a:r>
            <a:r>
              <a:rPr lang="ru-RU" sz="2400" dirty="0" smtClean="0">
                <a:solidFill>
                  <a:srgbClr val="FFFF00"/>
                </a:solidFill>
                <a:latin typeface="Times New Roman" pitchFamily="18" charset="0"/>
                <a:cs typeface="Times New Roman" pitchFamily="18" charset="0"/>
              </a:rPr>
              <a:t>Соединение типа “ласточкин хвост” обладает повышенной прочностью в определённом направлении и , соответственно, применяется по направлению предполагаемых нагрузок. Боковые грани этого шипа наклонены приблизительно на 10*, шип имеет при этом двухсторонний симметричный скос. Чаще всего применяется такая конструкция там, где предполагается усилие на выдёргивание.</a:t>
            </a:r>
            <a:endParaRPr lang="ru-RU" sz="2400" dirty="0">
              <a:solidFill>
                <a:srgbClr val="FFFF00"/>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395536" y="3717032"/>
            <a:ext cx="3810000" cy="28575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644008" y="3717032"/>
            <a:ext cx="3810000" cy="2857500"/>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640960" cy="2308324"/>
          </a:xfrm>
          <a:prstGeom prst="rect">
            <a:avLst/>
          </a:prstGeom>
          <a:noFill/>
        </p:spPr>
        <p:txBody>
          <a:bodyPr wrap="square" rtlCol="0">
            <a:spAutoFit/>
          </a:bodyPr>
          <a:lstStyle/>
          <a:p>
            <a:r>
              <a:rPr lang="ru-RU" sz="2400" b="1" dirty="0" smtClean="0">
                <a:solidFill>
                  <a:srgbClr val="FFFF00"/>
                </a:solidFill>
                <a:latin typeface="Times New Roman" pitchFamily="18" charset="0"/>
                <a:cs typeface="Times New Roman" pitchFamily="18" charset="0"/>
              </a:rPr>
              <a:t>	</a:t>
            </a:r>
            <a:r>
              <a:rPr lang="ru-RU" sz="2400" dirty="0" smtClean="0">
                <a:solidFill>
                  <a:srgbClr val="FFFF00"/>
                </a:solidFill>
                <a:latin typeface="Times New Roman" pitchFamily="18" charset="0"/>
                <a:cs typeface="Times New Roman" pitchFamily="18" charset="0"/>
              </a:rPr>
              <a:t>Основным достоинством углового соединения на ус с круглым шипом является простота исполнения, а значит и существенно сокращается затрата времени на исполнение такого соединения, что ускоряет дело. Ну и ящичный шип, понятное дело, широко используется для изготовления ящиков но и не только.</a:t>
            </a:r>
            <a:endParaRPr lang="ru-RU" sz="2400" dirty="0">
              <a:solidFill>
                <a:srgbClr val="FFFF00"/>
              </a:solidFill>
              <a:latin typeface="Times New Roman" pitchFamily="18" charset="0"/>
              <a:cs typeface="Times New Roman" pitchFamily="18" charset="0"/>
            </a:endParaRPr>
          </a:p>
        </p:txBody>
      </p:sp>
      <p:pic>
        <p:nvPicPr>
          <p:cNvPr id="3075" name="Picture 3" descr="C:\Users\Moder\Desktop\технология\encl_6 - копия.jpg"/>
          <p:cNvPicPr>
            <a:picLocks noChangeAspect="1" noChangeArrowheads="1"/>
          </p:cNvPicPr>
          <p:nvPr/>
        </p:nvPicPr>
        <p:blipFill>
          <a:blip r:embed="rId2" cstate="print"/>
          <a:srcRect/>
          <a:stretch>
            <a:fillRect/>
          </a:stretch>
        </p:blipFill>
        <p:spPr bwMode="auto">
          <a:xfrm>
            <a:off x="3779912" y="3573016"/>
            <a:ext cx="5229999" cy="2260423"/>
          </a:xfrm>
          <a:prstGeom prst="rect">
            <a:avLst/>
          </a:prstGeom>
          <a:noFill/>
        </p:spPr>
      </p:pic>
      <p:pic>
        <p:nvPicPr>
          <p:cNvPr id="3076" name="Picture 4" descr="C:\Users\Moder\Desktop\технология\1232661180463735_smal.jpg"/>
          <p:cNvPicPr>
            <a:picLocks noChangeAspect="1" noChangeArrowheads="1"/>
          </p:cNvPicPr>
          <p:nvPr/>
        </p:nvPicPr>
        <p:blipFill>
          <a:blip r:embed="rId3" cstate="print"/>
          <a:srcRect/>
          <a:stretch>
            <a:fillRect/>
          </a:stretch>
        </p:blipFill>
        <p:spPr bwMode="auto">
          <a:xfrm>
            <a:off x="251520" y="2852936"/>
            <a:ext cx="3312368" cy="3884642"/>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260648"/>
            <a:ext cx="5472608" cy="461665"/>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Угловые соединения из 3-х элементов.</a:t>
            </a:r>
          </a:p>
        </p:txBody>
      </p:sp>
      <p:pic>
        <p:nvPicPr>
          <p:cNvPr id="3" name="Рисунок 2" descr="угловое царговое соединение"/>
          <p:cNvPicPr/>
          <p:nvPr/>
        </p:nvPicPr>
        <p:blipFill>
          <a:blip r:embed="rId2" cstate="print"/>
          <a:srcRect/>
          <a:stretch>
            <a:fillRect/>
          </a:stretch>
        </p:blipFill>
        <p:spPr bwMode="auto">
          <a:xfrm>
            <a:off x="107505" y="764705"/>
            <a:ext cx="2808312" cy="2520280"/>
          </a:xfrm>
          <a:prstGeom prst="rect">
            <a:avLst/>
          </a:prstGeom>
          <a:noFill/>
          <a:ln w="9525">
            <a:noFill/>
            <a:miter lim="800000"/>
            <a:headEnd/>
            <a:tailEnd/>
          </a:ln>
        </p:spPr>
      </p:pic>
      <p:pic>
        <p:nvPicPr>
          <p:cNvPr id="4" name="Рисунок 3" descr="угловое царговое соединение"/>
          <p:cNvPicPr/>
          <p:nvPr/>
        </p:nvPicPr>
        <p:blipFill>
          <a:blip r:embed="rId3" cstate="print"/>
          <a:srcRect/>
          <a:stretch>
            <a:fillRect/>
          </a:stretch>
        </p:blipFill>
        <p:spPr bwMode="auto">
          <a:xfrm>
            <a:off x="179512" y="3717032"/>
            <a:ext cx="2808312" cy="2520280"/>
          </a:xfrm>
          <a:prstGeom prst="rect">
            <a:avLst/>
          </a:prstGeom>
          <a:noFill/>
          <a:ln w="9525">
            <a:noFill/>
            <a:miter lim="800000"/>
            <a:headEnd/>
            <a:tailEnd/>
          </a:ln>
        </p:spPr>
      </p:pic>
      <p:sp>
        <p:nvSpPr>
          <p:cNvPr id="5" name="TextBox 4"/>
          <p:cNvSpPr txBox="1"/>
          <p:nvPr/>
        </p:nvSpPr>
        <p:spPr>
          <a:xfrm>
            <a:off x="3131840" y="1844824"/>
            <a:ext cx="5688632" cy="461665"/>
          </a:xfrm>
          <a:prstGeom prst="rect">
            <a:avLst/>
          </a:prstGeom>
          <a:noFill/>
        </p:spPr>
        <p:txBody>
          <a:bodyPr wrap="square" rtlCol="0">
            <a:spAutoFit/>
          </a:bodyPr>
          <a:lstStyle/>
          <a:p>
            <a:r>
              <a:rPr lang="ru-RU" sz="2400" b="1" dirty="0" err="1" smtClean="0">
                <a:solidFill>
                  <a:srgbClr val="FFFF00"/>
                </a:solidFill>
                <a:latin typeface="Times New Roman" pitchFamily="18" charset="0"/>
                <a:cs typeface="Times New Roman" pitchFamily="18" charset="0"/>
                <a:hlinkClick r:id="rId4" action="ppaction://hlinksldjump"/>
              </a:rPr>
              <a:t>Царговое</a:t>
            </a:r>
            <a:r>
              <a:rPr lang="ru-RU" sz="2400" b="1" dirty="0" smtClean="0">
                <a:solidFill>
                  <a:srgbClr val="FFFF00"/>
                </a:solidFill>
                <a:latin typeface="Times New Roman" pitchFamily="18" charset="0"/>
                <a:cs typeface="Times New Roman" pitchFamily="18" charset="0"/>
              </a:rPr>
              <a:t> соединение в одном уровне.</a:t>
            </a:r>
          </a:p>
        </p:txBody>
      </p:sp>
      <p:sp>
        <p:nvSpPr>
          <p:cNvPr id="6" name="TextBox 5"/>
          <p:cNvSpPr txBox="1"/>
          <p:nvPr/>
        </p:nvSpPr>
        <p:spPr>
          <a:xfrm>
            <a:off x="3347864" y="4653136"/>
            <a:ext cx="5328592" cy="461665"/>
          </a:xfrm>
          <a:prstGeom prst="rect">
            <a:avLst/>
          </a:prstGeom>
          <a:noFill/>
        </p:spPr>
        <p:txBody>
          <a:bodyPr wrap="square" rtlCol="0">
            <a:spAutoFit/>
          </a:bodyPr>
          <a:lstStyle/>
          <a:p>
            <a:r>
              <a:rPr lang="ru-RU" sz="2400" b="1" dirty="0" err="1" smtClean="0">
                <a:solidFill>
                  <a:srgbClr val="FFFF00"/>
                </a:solidFill>
                <a:latin typeface="Times New Roman" pitchFamily="18" charset="0"/>
                <a:cs typeface="Times New Roman" pitchFamily="18" charset="0"/>
                <a:hlinkClick r:id="rId4" action="ppaction://hlinksldjump"/>
              </a:rPr>
              <a:t>Царговое</a:t>
            </a:r>
            <a:r>
              <a:rPr lang="ru-RU" sz="2400" b="1" dirty="0" smtClean="0">
                <a:solidFill>
                  <a:srgbClr val="FFFF00"/>
                </a:solidFill>
                <a:latin typeface="Times New Roman" pitchFamily="18" charset="0"/>
                <a:cs typeface="Times New Roman" pitchFamily="18" charset="0"/>
              </a:rPr>
              <a:t> соединение в двух уровнях.</a:t>
            </a: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461665"/>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Т - образные и соединения вполдерева, сращивание древесины.</a:t>
            </a:r>
            <a:endParaRPr lang="ru-RU" sz="2400" b="1" dirty="0">
              <a:solidFill>
                <a:srgbClr val="FFFF00"/>
              </a:solidFill>
              <a:latin typeface="Times New Roman" pitchFamily="18" charset="0"/>
              <a:cs typeface="Times New Roman" pitchFamily="18" charset="0"/>
            </a:endParaRPr>
          </a:p>
        </p:txBody>
      </p:sp>
      <p:sp>
        <p:nvSpPr>
          <p:cNvPr id="3" name="TextBox 2"/>
          <p:cNvSpPr txBox="1"/>
          <p:nvPr/>
        </p:nvSpPr>
        <p:spPr>
          <a:xfrm>
            <a:off x="3851920" y="836712"/>
            <a:ext cx="5184576" cy="2246769"/>
          </a:xfrm>
          <a:prstGeom prst="rect">
            <a:avLst/>
          </a:prstGeom>
          <a:noFill/>
        </p:spPr>
        <p:txBody>
          <a:bodyPr wrap="square" rtlCol="0">
            <a:spAutoFit/>
          </a:bodyPr>
          <a:lstStyle/>
          <a:p>
            <a:r>
              <a:rPr lang="ru-RU" sz="2000" b="1" dirty="0" smtClean="0">
                <a:solidFill>
                  <a:srgbClr val="FFFF00"/>
                </a:solidFill>
                <a:latin typeface="Times New Roman" pitchFamily="18" charset="0"/>
                <a:cs typeface="Times New Roman" pitchFamily="18" charset="0"/>
              </a:rPr>
              <a:t>	Помимо угловых соединений в столярном деле широко применяется ряд других соединений. Часто применяются т-образные соединения, когда требуется врезать одну деталь в середину другой. Соединение по внешнему виду схоже с буквой Т.</a:t>
            </a:r>
            <a:endParaRPr lang="ru-RU" dirty="0"/>
          </a:p>
        </p:txBody>
      </p:sp>
      <p:pic>
        <p:nvPicPr>
          <p:cNvPr id="4" name="Рисунок 3" descr="т-образное деревянное соединение "/>
          <p:cNvPicPr/>
          <p:nvPr/>
        </p:nvPicPr>
        <p:blipFill>
          <a:blip r:embed="rId2" cstate="print"/>
          <a:srcRect/>
          <a:stretch>
            <a:fillRect/>
          </a:stretch>
        </p:blipFill>
        <p:spPr bwMode="auto">
          <a:xfrm>
            <a:off x="467544" y="620688"/>
            <a:ext cx="3240360" cy="2371725"/>
          </a:xfrm>
          <a:prstGeom prst="rect">
            <a:avLst/>
          </a:prstGeom>
          <a:noFill/>
          <a:ln w="9525">
            <a:noFill/>
            <a:miter lim="800000"/>
            <a:headEnd/>
            <a:tailEnd/>
          </a:ln>
        </p:spPr>
      </p:pic>
      <p:pic>
        <p:nvPicPr>
          <p:cNvPr id="5" name="Рисунок 4" descr="т-образное соединение ласточкин хвост"/>
          <p:cNvPicPr/>
          <p:nvPr/>
        </p:nvPicPr>
        <p:blipFill>
          <a:blip r:embed="rId3" cstate="print"/>
          <a:srcRect/>
          <a:stretch>
            <a:fillRect/>
          </a:stretch>
        </p:blipFill>
        <p:spPr bwMode="auto">
          <a:xfrm>
            <a:off x="467544" y="4221088"/>
            <a:ext cx="3238500" cy="2514600"/>
          </a:xfrm>
          <a:prstGeom prst="rect">
            <a:avLst/>
          </a:prstGeom>
          <a:noFill/>
          <a:ln w="9525">
            <a:noFill/>
            <a:miter lim="800000"/>
            <a:headEnd/>
            <a:tailEnd/>
          </a:ln>
        </p:spPr>
      </p:pic>
      <p:sp>
        <p:nvSpPr>
          <p:cNvPr id="6" name="TextBox 5"/>
          <p:cNvSpPr txBox="1"/>
          <p:nvPr/>
        </p:nvSpPr>
        <p:spPr>
          <a:xfrm>
            <a:off x="179512" y="3068960"/>
            <a:ext cx="5688632" cy="1015663"/>
          </a:xfrm>
          <a:prstGeom prst="rect">
            <a:avLst/>
          </a:prstGeom>
          <a:noFill/>
        </p:spPr>
        <p:txBody>
          <a:bodyPr wrap="square" rtlCol="0">
            <a:spAutoFit/>
          </a:bodyPr>
          <a:lstStyle/>
          <a:p>
            <a:r>
              <a:rPr lang="ru-RU" sz="2000" b="1" dirty="0" smtClean="0">
                <a:solidFill>
                  <a:srgbClr val="FFFF00"/>
                </a:solidFill>
                <a:latin typeface="Times New Roman" pitchFamily="18" charset="0"/>
                <a:cs typeface="Times New Roman" pitchFamily="18" charset="0"/>
              </a:rPr>
              <a:t>	Сверху распространённое т-образное соединение сквозным шипом. Внизу т-образное соединение ласточкин хвост </a:t>
            </a:r>
            <a:r>
              <a:rPr lang="ru-RU" sz="2000" b="1" dirty="0" err="1" smtClean="0">
                <a:solidFill>
                  <a:srgbClr val="FFFF00"/>
                </a:solidFill>
                <a:latin typeface="Times New Roman" pitchFamily="18" charset="0"/>
                <a:cs typeface="Times New Roman" pitchFamily="18" charset="0"/>
              </a:rPr>
              <a:t>вполупотёмок</a:t>
            </a:r>
            <a:r>
              <a:rPr lang="ru-RU" sz="2000" b="1" dirty="0" smtClean="0">
                <a:solidFill>
                  <a:srgbClr val="FFFF00"/>
                </a:solidFill>
                <a:latin typeface="Times New Roman" pitchFamily="18" charset="0"/>
                <a:cs typeface="Times New Roman" pitchFamily="18" charset="0"/>
              </a:rPr>
              <a:t>.</a:t>
            </a:r>
            <a:endParaRPr lang="ru-RU" sz="2000" b="1" dirty="0">
              <a:solidFill>
                <a:srgbClr val="FFFF00"/>
              </a:solidFill>
              <a:latin typeface="Times New Roman" pitchFamily="18" charset="0"/>
              <a:cs typeface="Times New Roman" pitchFamily="18" charset="0"/>
            </a:endParaRPr>
          </a:p>
        </p:txBody>
      </p:sp>
      <p:sp>
        <p:nvSpPr>
          <p:cNvPr id="7" name="TextBox 6"/>
          <p:cNvSpPr txBox="1"/>
          <p:nvPr/>
        </p:nvSpPr>
        <p:spPr>
          <a:xfrm>
            <a:off x="3851920" y="4509120"/>
            <a:ext cx="5184576" cy="1938992"/>
          </a:xfrm>
          <a:prstGeom prst="rect">
            <a:avLst/>
          </a:prstGeom>
          <a:noFill/>
        </p:spPr>
        <p:txBody>
          <a:bodyPr wrap="square" rtlCol="0">
            <a:spAutoFit/>
          </a:bodyPr>
          <a:lstStyle/>
          <a:p>
            <a:r>
              <a:rPr lang="ru-RU" sz="2000" b="1" dirty="0" smtClean="0">
                <a:solidFill>
                  <a:srgbClr val="FFFF00"/>
                </a:solidFill>
                <a:latin typeface="Times New Roman" pitchFamily="18" charset="0"/>
                <a:cs typeface="Times New Roman" pitchFamily="18" charset="0"/>
              </a:rPr>
              <a:t>	Соединение </a:t>
            </a:r>
            <a:r>
              <a:rPr lang="ru-RU" sz="2000" b="1" dirty="0" err="1" smtClean="0">
                <a:solidFill>
                  <a:srgbClr val="FFFF00"/>
                </a:solidFill>
                <a:latin typeface="Times New Roman" pitchFamily="18" charset="0"/>
                <a:cs typeface="Times New Roman" pitchFamily="18" charset="0"/>
              </a:rPr>
              <a:t>вполупотёмок</a:t>
            </a:r>
            <a:r>
              <a:rPr lang="ru-RU" sz="2000" b="1" dirty="0" smtClean="0">
                <a:solidFill>
                  <a:srgbClr val="FFFF00"/>
                </a:solidFill>
                <a:latin typeface="Times New Roman" pitchFamily="18" charset="0"/>
                <a:cs typeface="Times New Roman" pitchFamily="18" charset="0"/>
              </a:rPr>
              <a:t> означает, что шип просматривается только с одной стороны, обычно изнаночной, не видимой снаружи конструкции. Другая сторона смотрится вполне достойно, шипа не видно.</a:t>
            </a: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16632"/>
            <a:ext cx="7272808" cy="461665"/>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Специальные соединения сращивания древесины</a:t>
            </a:r>
            <a:endParaRPr lang="ru-RU" sz="2400" dirty="0">
              <a:solidFill>
                <a:srgbClr val="FFFF00"/>
              </a:solidFill>
              <a:latin typeface="Times New Roman" pitchFamily="18" charset="0"/>
              <a:cs typeface="Times New Roman" pitchFamily="18" charset="0"/>
            </a:endParaRPr>
          </a:p>
        </p:txBody>
      </p:sp>
      <p:pic>
        <p:nvPicPr>
          <p:cNvPr id="3" name="Рисунок 2" descr="сращивание древесины вполдерева"/>
          <p:cNvPicPr/>
          <p:nvPr/>
        </p:nvPicPr>
        <p:blipFill>
          <a:blip r:embed="rId2" cstate="print"/>
          <a:srcRect/>
          <a:stretch>
            <a:fillRect/>
          </a:stretch>
        </p:blipFill>
        <p:spPr bwMode="auto">
          <a:xfrm>
            <a:off x="179512" y="620688"/>
            <a:ext cx="3456384" cy="1839094"/>
          </a:xfrm>
          <a:prstGeom prst="rect">
            <a:avLst/>
          </a:prstGeom>
          <a:noFill/>
          <a:ln w="9525">
            <a:noFill/>
            <a:miter lim="800000"/>
            <a:headEnd/>
            <a:tailEnd/>
          </a:ln>
        </p:spPr>
      </p:pic>
      <p:sp>
        <p:nvSpPr>
          <p:cNvPr id="4" name="TextBox 3"/>
          <p:cNvSpPr txBox="1"/>
          <p:nvPr/>
        </p:nvSpPr>
        <p:spPr>
          <a:xfrm>
            <a:off x="179512" y="2492896"/>
            <a:ext cx="4104456" cy="954107"/>
          </a:xfrm>
          <a:prstGeom prst="rect">
            <a:avLst/>
          </a:prstGeom>
          <a:noFill/>
        </p:spPr>
        <p:txBody>
          <a:bodyPr wrap="square" rtlCol="0">
            <a:spAutoFit/>
          </a:bodyPr>
          <a:lstStyle/>
          <a:p>
            <a:r>
              <a:rPr lang="ru-RU" sz="2800" b="1" dirty="0" smtClean="0">
                <a:solidFill>
                  <a:srgbClr val="FFFF00"/>
                </a:solidFill>
                <a:latin typeface="Times New Roman" pitchFamily="18" charset="0"/>
                <a:cs typeface="Times New Roman" pitchFamily="18" charset="0"/>
              </a:rPr>
              <a:t>Простое сращивание древесины вполдерева.</a:t>
            </a:r>
            <a:endParaRPr lang="ru-RU" sz="2800" b="1" dirty="0">
              <a:solidFill>
                <a:srgbClr val="FFFF00"/>
              </a:solidFill>
              <a:latin typeface="Times New Roman" pitchFamily="18" charset="0"/>
              <a:cs typeface="Times New Roman" pitchFamily="18" charset="0"/>
            </a:endParaRPr>
          </a:p>
        </p:txBody>
      </p:sp>
      <p:pic>
        <p:nvPicPr>
          <p:cNvPr id="5" name="Рисунок 4" descr="сращивание древесины в замок"/>
          <p:cNvPicPr/>
          <p:nvPr/>
        </p:nvPicPr>
        <p:blipFill>
          <a:blip r:embed="rId3" cstate="print"/>
          <a:srcRect/>
          <a:stretch>
            <a:fillRect/>
          </a:stretch>
        </p:blipFill>
        <p:spPr bwMode="auto">
          <a:xfrm>
            <a:off x="107504" y="3429000"/>
            <a:ext cx="3312368" cy="2076450"/>
          </a:xfrm>
          <a:prstGeom prst="rect">
            <a:avLst/>
          </a:prstGeom>
          <a:noFill/>
          <a:ln w="9525">
            <a:noFill/>
            <a:miter lim="800000"/>
            <a:headEnd/>
            <a:tailEnd/>
          </a:ln>
        </p:spPr>
      </p:pic>
      <p:sp>
        <p:nvSpPr>
          <p:cNvPr id="6" name="TextBox 5"/>
          <p:cNvSpPr txBox="1"/>
          <p:nvPr/>
        </p:nvSpPr>
        <p:spPr>
          <a:xfrm>
            <a:off x="179512" y="5589240"/>
            <a:ext cx="3456384" cy="954107"/>
          </a:xfrm>
          <a:prstGeom prst="rect">
            <a:avLst/>
          </a:prstGeom>
          <a:noFill/>
        </p:spPr>
        <p:txBody>
          <a:bodyPr wrap="square" rtlCol="0">
            <a:spAutoFit/>
          </a:bodyPr>
          <a:lstStyle/>
          <a:p>
            <a:r>
              <a:rPr lang="ru-RU" sz="2800" b="1" dirty="0" smtClean="0">
                <a:solidFill>
                  <a:srgbClr val="FFFF00"/>
                </a:solidFill>
                <a:latin typeface="Times New Roman" pitchFamily="18" charset="0"/>
                <a:cs typeface="Times New Roman" pitchFamily="18" charset="0"/>
              </a:rPr>
              <a:t>Сращивание древесины в замок</a:t>
            </a:r>
          </a:p>
        </p:txBody>
      </p:sp>
      <p:sp>
        <p:nvSpPr>
          <p:cNvPr id="7" name="TextBox 6"/>
          <p:cNvSpPr txBox="1"/>
          <p:nvPr/>
        </p:nvSpPr>
        <p:spPr>
          <a:xfrm>
            <a:off x="4139952" y="1124744"/>
            <a:ext cx="4536504" cy="3785652"/>
          </a:xfrm>
          <a:prstGeom prst="rect">
            <a:avLst/>
          </a:prstGeom>
          <a:noFill/>
        </p:spPr>
        <p:txBody>
          <a:bodyPr wrap="square" rtlCol="0">
            <a:spAutoFit/>
          </a:bodyPr>
          <a:lstStyle/>
          <a:p>
            <a:r>
              <a:rPr lang="ru-RU" sz="2400" b="1" dirty="0" smtClean="0">
                <a:solidFill>
                  <a:srgbClr val="FFFF00"/>
                </a:solidFill>
                <a:latin typeface="Times New Roman" pitchFamily="18" charset="0"/>
                <a:cs typeface="Times New Roman" pitchFamily="18" charset="0"/>
              </a:rPr>
              <a:t>	</a:t>
            </a:r>
            <a:r>
              <a:rPr lang="ru-RU" sz="2400" dirty="0" smtClean="0">
                <a:solidFill>
                  <a:srgbClr val="FFFF00"/>
                </a:solidFill>
                <a:latin typeface="Times New Roman" pitchFamily="18" charset="0"/>
                <a:cs typeface="Times New Roman" pitchFamily="18" charset="0"/>
              </a:rPr>
              <a:t>Первое сращивание - наиболее простое соединение вполдерева. Однако одним клеем здесь не обойтись. Обычно для обеспечения надёжности дополнительно используется </a:t>
            </a:r>
            <a:r>
              <a:rPr lang="ru-RU" sz="2400" u="sng" dirty="0" smtClean="0">
                <a:solidFill>
                  <a:srgbClr val="FFFF00"/>
                </a:solidFill>
                <a:latin typeface="Times New Roman" pitchFamily="18" charset="0"/>
                <a:cs typeface="Times New Roman" pitchFamily="18" charset="0"/>
              </a:rPr>
              <a:t>м</a:t>
            </a:r>
            <a:r>
              <a:rPr lang="ru-RU" sz="2400" dirty="0" smtClean="0">
                <a:solidFill>
                  <a:srgbClr val="FFFF00"/>
                </a:solidFill>
                <a:latin typeface="Times New Roman" pitchFamily="18" charset="0"/>
                <a:cs typeface="Times New Roman" pitchFamily="18" charset="0"/>
              </a:rPr>
              <a:t>еталлический крепёж. Второе соединение в замок более совершенно, но сложнее в исполнении.</a:t>
            </a:r>
            <a:endParaRPr lang="ru-RU" dirty="0"/>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116632"/>
            <a:ext cx="5544616" cy="461665"/>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Современное сращивание древесины</a:t>
            </a:r>
            <a:endParaRPr lang="ru-RU" sz="2400" dirty="0">
              <a:solidFill>
                <a:srgbClr val="FFFF00"/>
              </a:solidFill>
              <a:latin typeface="Times New Roman" pitchFamily="18" charset="0"/>
              <a:cs typeface="Times New Roman" pitchFamily="18" charset="0"/>
            </a:endParaRPr>
          </a:p>
        </p:txBody>
      </p:sp>
      <p:sp>
        <p:nvSpPr>
          <p:cNvPr id="3" name="TextBox 2"/>
          <p:cNvSpPr txBox="1"/>
          <p:nvPr/>
        </p:nvSpPr>
        <p:spPr>
          <a:xfrm>
            <a:off x="179512" y="620688"/>
            <a:ext cx="5472608" cy="3139321"/>
          </a:xfrm>
          <a:prstGeom prst="rect">
            <a:avLst/>
          </a:prstGeom>
          <a:noFill/>
        </p:spPr>
        <p:txBody>
          <a:bodyPr wrap="square" rtlCol="0">
            <a:spAutoFit/>
          </a:bodyPr>
          <a:lstStyle/>
          <a:p>
            <a:r>
              <a:rPr lang="ru-RU" sz="2200" b="1" dirty="0" smtClean="0">
                <a:solidFill>
                  <a:srgbClr val="FFFF00"/>
                </a:solidFill>
                <a:latin typeface="Times New Roman" pitchFamily="18" charset="0"/>
                <a:cs typeface="Times New Roman" pitchFamily="18" charset="0"/>
              </a:rPr>
              <a:t>	</a:t>
            </a:r>
            <a:r>
              <a:rPr lang="ru-RU" sz="2200" dirty="0" smtClean="0">
                <a:solidFill>
                  <a:srgbClr val="FFFF00"/>
                </a:solidFill>
                <a:latin typeface="Times New Roman" pitchFamily="18" charset="0"/>
                <a:cs typeface="Times New Roman" pitchFamily="18" charset="0"/>
              </a:rPr>
              <a:t>Сейчас в промышленном производстве широко используют для сращивания древесины применение специальных фрез. С помощью такой фрезы для сращивания древесины обрабатывают сплачиваемые детали. После обработки детали соединяют с использованием специального клея для сращивания древесины.</a:t>
            </a:r>
          </a:p>
        </p:txBody>
      </p:sp>
      <p:pic>
        <p:nvPicPr>
          <p:cNvPr id="4" name="Рисунок 3" descr="фреза для сращивания древесины"/>
          <p:cNvPicPr/>
          <p:nvPr/>
        </p:nvPicPr>
        <p:blipFill>
          <a:blip r:embed="rId2" cstate="print"/>
          <a:srcRect/>
          <a:stretch>
            <a:fillRect/>
          </a:stretch>
        </p:blipFill>
        <p:spPr bwMode="auto">
          <a:xfrm>
            <a:off x="5580112" y="764704"/>
            <a:ext cx="3014464" cy="2232248"/>
          </a:xfrm>
          <a:prstGeom prst="rect">
            <a:avLst/>
          </a:prstGeom>
          <a:noFill/>
          <a:ln w="9525">
            <a:noFill/>
            <a:miter lim="800000"/>
            <a:headEnd/>
            <a:tailEnd/>
          </a:ln>
        </p:spPr>
      </p:pic>
      <p:sp>
        <p:nvSpPr>
          <p:cNvPr id="5" name="TextBox 4"/>
          <p:cNvSpPr txBox="1"/>
          <p:nvPr/>
        </p:nvSpPr>
        <p:spPr>
          <a:xfrm>
            <a:off x="5364088" y="3068960"/>
            <a:ext cx="3600400" cy="707886"/>
          </a:xfrm>
          <a:prstGeom prst="rect">
            <a:avLst/>
          </a:prstGeom>
          <a:noFill/>
        </p:spPr>
        <p:txBody>
          <a:bodyPr wrap="square" rtlCol="0">
            <a:spAutoFit/>
          </a:bodyPr>
          <a:lstStyle/>
          <a:p>
            <a:pPr algn="ctr"/>
            <a:r>
              <a:rPr lang="ru-RU" sz="2000" b="1" dirty="0" smtClean="0">
                <a:solidFill>
                  <a:srgbClr val="FFFF00"/>
                </a:solidFill>
                <a:latin typeface="Times New Roman" pitchFamily="18" charset="0"/>
                <a:cs typeface="Times New Roman" pitchFamily="18" charset="0"/>
              </a:rPr>
              <a:t>На фотографии фреза для сращивания древесины.</a:t>
            </a:r>
            <a:endParaRPr lang="ru-RU" sz="2000" b="1" dirty="0">
              <a:solidFill>
                <a:srgbClr val="FFFF00"/>
              </a:solidFill>
              <a:latin typeface="Times New Roman" pitchFamily="18" charset="0"/>
              <a:cs typeface="Times New Roman" pitchFamily="18" charset="0"/>
            </a:endParaRPr>
          </a:p>
        </p:txBody>
      </p:sp>
      <p:sp>
        <p:nvSpPr>
          <p:cNvPr id="6" name="TextBox 5"/>
          <p:cNvSpPr txBox="1"/>
          <p:nvPr/>
        </p:nvSpPr>
        <p:spPr>
          <a:xfrm>
            <a:off x="467544" y="4005064"/>
            <a:ext cx="6408712" cy="2123658"/>
          </a:xfrm>
          <a:prstGeom prst="rect">
            <a:avLst/>
          </a:prstGeom>
          <a:noFill/>
        </p:spPr>
        <p:txBody>
          <a:bodyPr wrap="square" rtlCol="0">
            <a:spAutoFit/>
          </a:bodyPr>
          <a:lstStyle/>
          <a:p>
            <a:r>
              <a:rPr lang="ru-RU" sz="2200" dirty="0" smtClean="0">
                <a:solidFill>
                  <a:srgbClr val="FFFF00"/>
                </a:solidFill>
                <a:latin typeface="Times New Roman" pitchFamily="18" charset="0"/>
                <a:cs typeface="Times New Roman" pitchFamily="18" charset="0"/>
              </a:rPr>
              <a:t>Подобные фрезы выпускаются в большом ассортименте. Есть и такие, которые можно установить на бытовой деревообрабатывающий станок, и делать такое сращивание в домашней мастерской. Главное - не забывайте про технику безопасности при работе с инструментом.</a:t>
            </a:r>
            <a:endParaRPr lang="ru-RU" sz="2200"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сращивание древесины"/>
          <p:cNvPicPr/>
          <p:nvPr/>
        </p:nvPicPr>
        <p:blipFill>
          <a:blip r:embed="rId2" cstate="print"/>
          <a:srcRect/>
          <a:stretch>
            <a:fillRect/>
          </a:stretch>
        </p:blipFill>
        <p:spPr bwMode="auto">
          <a:xfrm>
            <a:off x="179512" y="188640"/>
            <a:ext cx="5112568" cy="2880320"/>
          </a:xfrm>
          <a:prstGeom prst="rect">
            <a:avLst/>
          </a:prstGeom>
          <a:noFill/>
          <a:ln w="9525">
            <a:noFill/>
            <a:miter lim="800000"/>
            <a:headEnd/>
            <a:tailEnd/>
          </a:ln>
        </p:spPr>
      </p:pic>
      <p:sp>
        <p:nvSpPr>
          <p:cNvPr id="5" name="TextBox 4"/>
          <p:cNvSpPr txBox="1"/>
          <p:nvPr/>
        </p:nvSpPr>
        <p:spPr>
          <a:xfrm>
            <a:off x="179512" y="3140968"/>
            <a:ext cx="8748464" cy="3139321"/>
          </a:xfrm>
          <a:prstGeom prst="rect">
            <a:avLst/>
          </a:prstGeom>
          <a:noFill/>
        </p:spPr>
        <p:txBody>
          <a:bodyPr wrap="square" rtlCol="0">
            <a:spAutoFit/>
          </a:bodyPr>
          <a:lstStyle/>
          <a:p>
            <a:r>
              <a:rPr lang="ru-RU" sz="2200" b="1" dirty="0" smtClean="0">
                <a:solidFill>
                  <a:srgbClr val="FFFF00"/>
                </a:solidFill>
                <a:latin typeface="Times New Roman" pitchFamily="18" charset="0"/>
                <a:cs typeface="Times New Roman" pitchFamily="18" charset="0"/>
              </a:rPr>
              <a:t>	</a:t>
            </a:r>
            <a:r>
              <a:rPr lang="ru-RU" sz="2200" dirty="0" smtClean="0">
                <a:solidFill>
                  <a:srgbClr val="FFFF00"/>
                </a:solidFill>
                <a:latin typeface="Times New Roman" pitchFamily="18" charset="0"/>
                <a:cs typeface="Times New Roman" pitchFamily="18" charset="0"/>
              </a:rPr>
              <a:t>Такое сращивание древесины, при условии соблюдения технологии, достаточно прочное. Оно не требует применения дополнительных крепёжных элементов. Хороший результат достигается за счёт увеличения площади поверхности сращиваемых деревянных деталей. Именно обработка специальной фрезой и увеличивает площадь контакта древесины.</a:t>
            </a:r>
          </a:p>
          <a:p>
            <a:r>
              <a:rPr lang="ru-RU" sz="2200" dirty="0" smtClean="0">
                <a:solidFill>
                  <a:srgbClr val="FFFF00"/>
                </a:solidFill>
                <a:latin typeface="Times New Roman" pitchFamily="18" charset="0"/>
                <a:cs typeface="Times New Roman" pitchFamily="18" charset="0"/>
              </a:rPr>
              <a:t>Добавим к вышеизложенному, что таким образом можно не только наращивать длину брусков, но и можно делать прочные деревянные щиты и даже многослойные склеенные массивы из древесины.</a:t>
            </a:r>
            <a:endParaRPr lang="ru-RU" sz="2200" dirty="0">
              <a:solidFill>
                <a:srgbClr val="FFFF00"/>
              </a:solidFill>
              <a:latin typeface="Times New Roman" pitchFamily="18" charset="0"/>
              <a:cs typeface="Times New Roman" pitchFamily="18" charset="0"/>
            </a:endParaRPr>
          </a:p>
        </p:txBody>
      </p:sp>
      <p:sp>
        <p:nvSpPr>
          <p:cNvPr id="6" name="TextBox 5"/>
          <p:cNvSpPr txBox="1"/>
          <p:nvPr/>
        </p:nvSpPr>
        <p:spPr>
          <a:xfrm>
            <a:off x="5292080" y="260648"/>
            <a:ext cx="3672408" cy="2554545"/>
          </a:xfrm>
          <a:prstGeom prst="rect">
            <a:avLst/>
          </a:prstGeom>
          <a:noFill/>
        </p:spPr>
        <p:txBody>
          <a:bodyPr wrap="square" rtlCol="0">
            <a:spAutoFit/>
          </a:bodyPr>
          <a:lstStyle/>
          <a:p>
            <a:r>
              <a:rPr lang="ru-RU" b="1" dirty="0" smtClean="0">
                <a:solidFill>
                  <a:srgbClr val="FFFF00"/>
                </a:solidFill>
                <a:latin typeface="Times New Roman" pitchFamily="18" charset="0"/>
                <a:cs typeface="Times New Roman" pitchFamily="18" charset="0"/>
              </a:rPr>
              <a:t>	</a:t>
            </a:r>
            <a:r>
              <a:rPr lang="ru-RU" sz="2000" dirty="0" smtClean="0">
                <a:solidFill>
                  <a:srgbClr val="FFFF00"/>
                </a:solidFill>
                <a:latin typeface="Times New Roman" pitchFamily="18" charset="0"/>
                <a:cs typeface="Times New Roman" pitchFamily="18" charset="0"/>
              </a:rPr>
              <a:t>На рисунке приблизительный вид сращиваемых деталей после обработки фрезой. Не забывайте, что технология сращивания древесины предполагает тщательную сушку древесины.</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116632"/>
            <a:ext cx="5112568" cy="646331"/>
          </a:xfrm>
          <a:prstGeom prst="rect">
            <a:avLst/>
          </a:prstGeom>
          <a:noFill/>
        </p:spPr>
        <p:txBody>
          <a:bodyPr wrap="square" rtlCol="0">
            <a:spAutoFit/>
          </a:bodyPr>
          <a:lstStyle/>
          <a:p>
            <a:pPr algn="ctr"/>
            <a:r>
              <a:rPr lang="ru-RU" sz="3600" b="1" i="1" dirty="0" smtClean="0">
                <a:solidFill>
                  <a:srgbClr val="FFFF00"/>
                </a:solidFill>
                <a:latin typeface="Times New Roman" pitchFamily="18" charset="0"/>
                <a:cs typeface="Times New Roman" pitchFamily="18" charset="0"/>
              </a:rPr>
              <a:t>Словарь</a:t>
            </a:r>
            <a:endParaRPr lang="ru-RU" sz="3600" b="1" i="1" dirty="0">
              <a:solidFill>
                <a:srgbClr val="FFFF00"/>
              </a:solidFill>
              <a:latin typeface="Times New Roman" pitchFamily="18" charset="0"/>
              <a:cs typeface="Times New Roman" pitchFamily="18" charset="0"/>
            </a:endParaRPr>
          </a:p>
        </p:txBody>
      </p:sp>
      <p:sp>
        <p:nvSpPr>
          <p:cNvPr id="3" name="TextBox 2"/>
          <p:cNvSpPr txBox="1"/>
          <p:nvPr/>
        </p:nvSpPr>
        <p:spPr>
          <a:xfrm>
            <a:off x="179512" y="764704"/>
            <a:ext cx="8784976" cy="1477328"/>
          </a:xfrm>
          <a:prstGeom prst="rect">
            <a:avLst/>
          </a:prstGeom>
          <a:solidFill>
            <a:srgbClr val="92D050"/>
          </a:solidFill>
        </p:spPr>
        <p:txBody>
          <a:bodyPr wrap="square" rtlCol="0">
            <a:spAutoFit/>
          </a:bodyPr>
          <a:lstStyle/>
          <a:p>
            <a:r>
              <a:rPr lang="ru-RU" b="1" dirty="0" smtClean="0">
                <a:solidFill>
                  <a:srgbClr val="FFFF00"/>
                </a:solidFill>
                <a:latin typeface="Times New Roman" pitchFamily="18" charset="0"/>
                <a:cs typeface="Times New Roman" pitchFamily="18" charset="0"/>
              </a:rPr>
              <a:t>	</a:t>
            </a:r>
            <a:r>
              <a:rPr lang="ru-RU" b="1" dirty="0" err="1" smtClean="0">
                <a:solidFill>
                  <a:srgbClr val="FFFF00"/>
                </a:solidFill>
                <a:latin typeface="Times New Roman" pitchFamily="18" charset="0"/>
                <a:cs typeface="Times New Roman" pitchFamily="18" charset="0"/>
              </a:rPr>
              <a:t>Шкант</a:t>
            </a:r>
            <a:r>
              <a:rPr lang="ru-RU" b="1" dirty="0" smtClean="0">
                <a:solidFill>
                  <a:srgbClr val="FFFF00"/>
                </a:solidFill>
                <a:latin typeface="Times New Roman" pitchFamily="18" charset="0"/>
                <a:cs typeface="Times New Roman" pitchFamily="18" charset="0"/>
              </a:rPr>
              <a:t> - это разновидность вставного шипа, предназначенного для соединения столярных изделий. Он представляет собой деревянный стержень цилиндрической формы. Концы </a:t>
            </a:r>
            <a:r>
              <a:rPr lang="ru-RU" b="1" dirty="0" err="1" smtClean="0">
                <a:solidFill>
                  <a:srgbClr val="FFFF00"/>
                </a:solidFill>
                <a:latin typeface="Times New Roman" pitchFamily="18" charset="0"/>
                <a:cs typeface="Times New Roman" pitchFamily="18" charset="0"/>
              </a:rPr>
              <a:t>шканта</a:t>
            </a:r>
            <a:r>
              <a:rPr lang="ru-RU" b="1" dirty="0" smtClean="0">
                <a:solidFill>
                  <a:srgbClr val="FFFF00"/>
                </a:solidFill>
                <a:latin typeface="Times New Roman" pitchFamily="18" charset="0"/>
                <a:cs typeface="Times New Roman" pitchFamily="18" charset="0"/>
              </a:rPr>
              <a:t> имеют фаску, облегчающую сборку узла и, что особо важно, предотвращают </a:t>
            </a:r>
            <a:r>
              <a:rPr lang="ru-RU" b="1" dirty="0" err="1" smtClean="0">
                <a:solidFill>
                  <a:srgbClr val="FFFF00"/>
                </a:solidFill>
                <a:latin typeface="Times New Roman" pitchFamily="18" charset="0"/>
                <a:cs typeface="Times New Roman" pitchFamily="18" charset="0"/>
              </a:rPr>
              <a:t>заминание</a:t>
            </a:r>
            <a:r>
              <a:rPr lang="ru-RU" b="1" dirty="0" smtClean="0">
                <a:solidFill>
                  <a:srgbClr val="FFFF00"/>
                </a:solidFill>
                <a:latin typeface="Times New Roman" pitchFamily="18" charset="0"/>
                <a:cs typeface="Times New Roman" pitchFamily="18" charset="0"/>
              </a:rPr>
              <a:t> кромок проушины. </a:t>
            </a:r>
          </a:p>
          <a:p>
            <a:r>
              <a:rPr lang="ru-RU" b="1" dirty="0" smtClean="0">
                <a:solidFill>
                  <a:srgbClr val="FFFF00"/>
                </a:solidFill>
                <a:latin typeface="Times New Roman" pitchFamily="18" charset="0"/>
                <a:cs typeface="Times New Roman" pitchFamily="18" charset="0"/>
              </a:rPr>
              <a:t> </a:t>
            </a:r>
            <a:r>
              <a:rPr lang="ru-RU" b="1" dirty="0" smtClean="0">
                <a:solidFill>
                  <a:srgbClr val="FFFF00"/>
                </a:solidFill>
                <a:latin typeface="Times New Roman" pitchFamily="18" charset="0"/>
                <a:cs typeface="Times New Roman" pitchFamily="18" charset="0"/>
                <a:hlinkClick r:id="rId2" action="ppaction://hlinksldjump"/>
              </a:rPr>
              <a:t>Вернуться к слайду</a:t>
            </a:r>
            <a:endParaRPr lang="ru-RU" dirty="0">
              <a:latin typeface="Times New Roman" pitchFamily="18" charset="0"/>
              <a:cs typeface="Times New Roman" pitchFamily="18" charset="0"/>
            </a:endParaRPr>
          </a:p>
        </p:txBody>
      </p:sp>
      <p:sp>
        <p:nvSpPr>
          <p:cNvPr id="4" name="TextBox 3"/>
          <p:cNvSpPr txBox="1"/>
          <p:nvPr/>
        </p:nvSpPr>
        <p:spPr>
          <a:xfrm>
            <a:off x="107504" y="4437112"/>
            <a:ext cx="8784976" cy="1754326"/>
          </a:xfrm>
          <a:prstGeom prst="rect">
            <a:avLst/>
          </a:prstGeom>
          <a:solidFill>
            <a:srgbClr val="92D050"/>
          </a:solidFill>
        </p:spPr>
        <p:txBody>
          <a:bodyPr wrap="square" rtlCol="0">
            <a:spAutoFit/>
          </a:bodyPr>
          <a:lstStyle/>
          <a:p>
            <a:r>
              <a:rPr lang="ru-RU" b="1" dirty="0" smtClean="0">
                <a:solidFill>
                  <a:srgbClr val="FFFF00"/>
                </a:solidFill>
                <a:latin typeface="Times New Roman" pitchFamily="18" charset="0"/>
                <a:cs typeface="Times New Roman" pitchFamily="18" charset="0"/>
              </a:rPr>
              <a:t>	</a:t>
            </a:r>
            <a:r>
              <a:rPr lang="ru-RU" b="1" dirty="0" err="1" smtClean="0">
                <a:solidFill>
                  <a:srgbClr val="FFFF00"/>
                </a:solidFill>
                <a:latin typeface="Times New Roman" pitchFamily="18" charset="0"/>
                <a:cs typeface="Times New Roman" pitchFamily="18" charset="0"/>
              </a:rPr>
              <a:t>Царга</a:t>
            </a:r>
            <a:r>
              <a:rPr lang="ru-RU" b="1" dirty="0" smtClean="0">
                <a:solidFill>
                  <a:srgbClr val="FFFF00"/>
                </a:solidFill>
                <a:latin typeface="Times New Roman" pitchFamily="18" charset="0"/>
                <a:cs typeface="Times New Roman" pitchFamily="18" charset="0"/>
              </a:rPr>
              <a:t> - это рама из дощечек, соединяющая ножки стула или стола. Такие соединения в мебели очень распространены. Определённо можно сказать, что </a:t>
            </a:r>
            <a:r>
              <a:rPr lang="ru-RU" b="1" dirty="0" err="1" smtClean="0">
                <a:solidFill>
                  <a:srgbClr val="FFFF00"/>
                </a:solidFill>
                <a:latin typeface="Times New Roman" pitchFamily="18" charset="0"/>
                <a:cs typeface="Times New Roman" pitchFamily="18" charset="0"/>
              </a:rPr>
              <a:t>царговое</a:t>
            </a:r>
            <a:r>
              <a:rPr lang="ru-RU" b="1" dirty="0" smtClean="0">
                <a:solidFill>
                  <a:srgbClr val="FFFF00"/>
                </a:solidFill>
                <a:latin typeface="Times New Roman" pitchFamily="18" charset="0"/>
                <a:cs typeface="Times New Roman" pitchFamily="18" charset="0"/>
              </a:rPr>
              <a:t> соединение в двух уровнях прочнее, чем </a:t>
            </a:r>
            <a:r>
              <a:rPr lang="ru-RU" b="1" dirty="0" err="1" smtClean="0">
                <a:solidFill>
                  <a:srgbClr val="FFFF00"/>
                </a:solidFill>
                <a:latin typeface="Times New Roman" pitchFamily="18" charset="0"/>
                <a:cs typeface="Times New Roman" pitchFamily="18" charset="0"/>
              </a:rPr>
              <a:t>царговое</a:t>
            </a:r>
            <a:r>
              <a:rPr lang="ru-RU" b="1" dirty="0" smtClean="0">
                <a:solidFill>
                  <a:srgbClr val="FFFF00"/>
                </a:solidFill>
                <a:latin typeface="Times New Roman" pitchFamily="18" charset="0"/>
                <a:cs typeface="Times New Roman" pitchFamily="18" charset="0"/>
              </a:rPr>
              <a:t> соединение в одном уровне. Однако и первый вариант столярного углового соединения может иметь некоторые преимущества в каком-либо конкретном случае.</a:t>
            </a:r>
          </a:p>
          <a:p>
            <a:r>
              <a:rPr lang="ru-RU" b="1" dirty="0" smtClean="0">
                <a:solidFill>
                  <a:srgbClr val="FFFF00"/>
                </a:solidFill>
                <a:latin typeface="Times New Roman" pitchFamily="18" charset="0"/>
                <a:cs typeface="Times New Roman" pitchFamily="18" charset="0"/>
                <a:hlinkClick r:id="rId3" action="ppaction://hlinksldjump"/>
              </a:rPr>
              <a:t>Вернуться к слайду</a:t>
            </a:r>
            <a:endParaRPr lang="ru-RU" b="1" dirty="0">
              <a:solidFill>
                <a:srgbClr val="FFFF00"/>
              </a:solidFill>
              <a:latin typeface="Times New Roman" pitchFamily="18" charset="0"/>
              <a:cs typeface="Times New Roman" pitchFamily="18" charset="0"/>
            </a:endParaRPr>
          </a:p>
        </p:txBody>
      </p:sp>
      <p:sp>
        <p:nvSpPr>
          <p:cNvPr id="5" name="TextBox 4"/>
          <p:cNvSpPr txBox="1"/>
          <p:nvPr/>
        </p:nvSpPr>
        <p:spPr>
          <a:xfrm>
            <a:off x="179512" y="2636912"/>
            <a:ext cx="8784976" cy="1477328"/>
          </a:xfrm>
          <a:prstGeom prst="rect">
            <a:avLst/>
          </a:prstGeom>
          <a:solidFill>
            <a:srgbClr val="92D050"/>
          </a:solidFill>
        </p:spPr>
        <p:txBody>
          <a:bodyPr wrap="square" rtlCol="0">
            <a:spAutoFit/>
          </a:bodyPr>
          <a:lstStyle/>
          <a:p>
            <a:pPr fontAlgn="base"/>
            <a:r>
              <a:rPr lang="ru-RU" b="1" dirty="0" smtClean="0"/>
              <a:t>	</a:t>
            </a:r>
            <a:r>
              <a:rPr lang="ru-RU" b="1" dirty="0" smtClean="0">
                <a:solidFill>
                  <a:srgbClr val="FFFF00"/>
                </a:solidFill>
                <a:latin typeface="Times New Roman" pitchFamily="18" charset="0"/>
                <a:cs typeface="Times New Roman" pitchFamily="18" charset="0"/>
              </a:rPr>
              <a:t>Шип — это выступ на торце детали.</a:t>
            </a:r>
          </a:p>
          <a:p>
            <a:pPr fontAlgn="base"/>
            <a:r>
              <a:rPr lang="ru-RU" b="1" dirty="0" smtClean="0">
                <a:solidFill>
                  <a:srgbClr val="FFFF00"/>
                </a:solidFill>
                <a:latin typeface="Times New Roman" pitchFamily="18" charset="0"/>
                <a:cs typeface="Times New Roman" pitchFamily="18" charset="0"/>
              </a:rPr>
              <a:t>   	Гнездо — это отверстие, в которое заходит шип, соответствующее ему по размеру и форме.</a:t>
            </a:r>
          </a:p>
          <a:p>
            <a:pPr fontAlgn="base"/>
            <a:r>
              <a:rPr lang="ru-RU" b="1" dirty="0" smtClean="0">
                <a:solidFill>
                  <a:srgbClr val="FFFF00"/>
                </a:solidFill>
                <a:latin typeface="Times New Roman" pitchFamily="18" charset="0"/>
                <a:cs typeface="Times New Roman" pitchFamily="18" charset="0"/>
              </a:rPr>
              <a:t>    	Проушина — это сквозное отверстие на конце детали.</a:t>
            </a:r>
          </a:p>
          <a:p>
            <a:pPr fontAlgn="base"/>
            <a:r>
              <a:rPr lang="ru-RU" b="1" dirty="0" smtClean="0">
                <a:solidFill>
                  <a:srgbClr val="FFFF00"/>
                </a:solidFill>
                <a:latin typeface="Times New Roman" pitchFamily="18" charset="0"/>
                <a:cs typeface="Times New Roman" pitchFamily="18" charset="0"/>
                <a:hlinkClick r:id="rId4" action="ppaction://hlinksldjump"/>
              </a:rPr>
              <a:t>Вернуться к слайду</a:t>
            </a:r>
            <a:endParaRPr lang="ru-RU" dirty="0"/>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188640"/>
            <a:ext cx="4536504" cy="523220"/>
          </a:xfrm>
          <a:prstGeom prst="rect">
            <a:avLst/>
          </a:prstGeom>
          <a:noFill/>
        </p:spPr>
        <p:txBody>
          <a:bodyPr wrap="square" rtlCol="0">
            <a:spAutoFit/>
          </a:bodyPr>
          <a:lstStyle/>
          <a:p>
            <a:pPr algn="ctr"/>
            <a:r>
              <a:rPr lang="ru-RU" sz="2800" b="1" i="1" dirty="0" smtClean="0">
                <a:solidFill>
                  <a:srgbClr val="FFFF00"/>
                </a:solidFill>
                <a:effectLst>
                  <a:outerShdw blurRad="38100" dist="38100" dir="2700000" algn="tl">
                    <a:srgbClr val="000000">
                      <a:alpha val="43137"/>
                    </a:srgbClr>
                  </a:outerShdw>
                </a:effectLst>
              </a:rPr>
              <a:t>Содержание</a:t>
            </a:r>
            <a:endParaRPr lang="ru-RU" sz="2800" b="1" i="1" dirty="0">
              <a:solidFill>
                <a:srgbClr val="FFFF00"/>
              </a:solidFill>
              <a:effectLst>
                <a:outerShdw blurRad="38100" dist="38100" dir="2700000" algn="tl">
                  <a:srgbClr val="000000">
                    <a:alpha val="43137"/>
                  </a:srgbClr>
                </a:outerShdw>
              </a:effectLst>
            </a:endParaRPr>
          </a:p>
        </p:txBody>
      </p:sp>
      <p:sp>
        <p:nvSpPr>
          <p:cNvPr id="3" name="TextBox 2"/>
          <p:cNvSpPr txBox="1"/>
          <p:nvPr/>
        </p:nvSpPr>
        <p:spPr>
          <a:xfrm>
            <a:off x="179512" y="692696"/>
            <a:ext cx="8712968" cy="5693866"/>
          </a:xfrm>
          <a:prstGeom prst="rect">
            <a:avLst/>
          </a:prstGeom>
          <a:noFill/>
        </p:spPr>
        <p:txBody>
          <a:bodyPr wrap="square" rtlCol="0">
            <a:spAutoFit/>
          </a:bodyPr>
          <a:lstStyle/>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 action="ppaction://hlinksldjump"/>
              </a:rPr>
              <a:t>Введение</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3" action="ppaction://hlinksldjump"/>
              </a:rPr>
              <a:t>Виды столярных соединений</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4" action="ppaction://hlinksldjump"/>
              </a:rPr>
              <a:t>Качество столярного соединения</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5" action="ppaction://hlinksldjump"/>
              </a:rPr>
              <a:t>Разновидности угловых соединений в столярном деле</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6" action="ppaction://hlinksldjump"/>
              </a:rPr>
              <a:t>Угловые соединения из двух </a:t>
            </a:r>
            <a:r>
              <a:rPr lang="ru-RU" sz="2800" b="1" i="1"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6" action="ppaction://hlinksldjump"/>
              </a:rPr>
              <a:t>элиментов</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7" action="ppaction://hlinksldjump"/>
              </a:rPr>
              <a:t>Угловые соединения из 3-х элементов</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8" action="ppaction://hlinksldjump"/>
              </a:rPr>
              <a:t>Т - образные и соединения вполдерева, сращивание древесины</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9" action="ppaction://hlinksldjump"/>
              </a:rPr>
              <a:t>Специальные соединения сращивания древесины</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0" action="ppaction://hlinksldjump"/>
              </a:rPr>
              <a:t>Современное сращивание древесины</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1" action="ppaction://hlinksldjump"/>
              </a:rPr>
              <a:t>Словарь</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buFont typeface="Wingdings" pitchFamily="2" charset="2"/>
              <a:buChar char="Ø"/>
            </a:pPr>
            <a:r>
              <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2" action="ppaction://hlinksldjump"/>
              </a:rPr>
              <a:t>Список литературы</a:t>
            </a:r>
            <a:endParaRPr lang="ru-RU" sz="2800" b="1" i="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24744"/>
            <a:ext cx="8208912" cy="2862322"/>
          </a:xfrm>
          <a:prstGeom prst="rect">
            <a:avLst/>
          </a:prstGeom>
          <a:noFill/>
        </p:spPr>
        <p:txBody>
          <a:bodyPr wrap="square" rtlCol="0">
            <a:spAutoFit/>
          </a:bodyPr>
          <a:lstStyle/>
          <a:p>
            <a:pPr algn="ctr"/>
            <a:r>
              <a:rPr lang="ru-RU" sz="3600" dirty="0" smtClean="0">
                <a:solidFill>
                  <a:srgbClr val="FFFF00"/>
                </a:solidFill>
                <a:latin typeface="Times New Roman" pitchFamily="18" charset="0"/>
                <a:cs typeface="Times New Roman" pitchFamily="18" charset="0"/>
              </a:rPr>
              <a:t>Заключение</a:t>
            </a:r>
          </a:p>
          <a:p>
            <a:r>
              <a:rPr lang="ru-RU" sz="3600" dirty="0" smtClean="0">
                <a:solidFill>
                  <a:srgbClr val="FFFF00"/>
                </a:solidFill>
                <a:latin typeface="Times New Roman" pitchFamily="18" charset="0"/>
                <a:cs typeface="Times New Roman" pitchFamily="18" charset="0"/>
              </a:rPr>
              <a:t>	Несмотря не то, что шиповые и столярные соединения придуманы очень давно, они и по сей день пользуются популярностью в столярном деле.</a:t>
            </a:r>
            <a:endParaRPr lang="ru-RU" sz="3600"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04664"/>
            <a:ext cx="7488832" cy="5940088"/>
          </a:xfrm>
          <a:prstGeom prst="rect">
            <a:avLst/>
          </a:prstGeom>
          <a:noFill/>
        </p:spPr>
        <p:txBody>
          <a:bodyPr wrap="square" rtlCol="0">
            <a:spAutoFit/>
          </a:bodyPr>
          <a:lstStyle/>
          <a:p>
            <a:pPr algn="ctr"/>
            <a:r>
              <a:rPr lang="ru-RU" sz="4800" dirty="0" smtClean="0">
                <a:solidFill>
                  <a:srgbClr val="FFFF00"/>
                </a:solidFill>
                <a:latin typeface="Times New Roman" pitchFamily="18" charset="0"/>
                <a:cs typeface="Times New Roman" pitchFamily="18" charset="0"/>
              </a:rPr>
              <a:t>Список литературы</a:t>
            </a:r>
            <a:endParaRPr lang="ru-RU" sz="4800" dirty="0" smtClean="0">
              <a:solidFill>
                <a:srgbClr val="FFFF00"/>
              </a:solidFill>
              <a:latin typeface="Times New Roman" pitchFamily="18" charset="0"/>
              <a:cs typeface="Times New Roman" pitchFamily="18" charset="0"/>
              <a:hlinkClick r:id="rId2"/>
            </a:endParaRPr>
          </a:p>
          <a:p>
            <a:endParaRPr lang="ru-RU" sz="2400" dirty="0" smtClean="0">
              <a:hlinkClick r:id="rId2"/>
            </a:endParaRPr>
          </a:p>
          <a:p>
            <a:r>
              <a:rPr lang="en-US" sz="2800" dirty="0" smtClean="0">
                <a:hlinkClick r:id="rId2"/>
              </a:rPr>
              <a:t>http://jurprime.ru/stolyarnye-soedineniya/</a:t>
            </a:r>
            <a:endParaRPr lang="ru-RU" sz="2800" dirty="0" smtClean="0"/>
          </a:p>
          <a:p>
            <a:endParaRPr lang="ru-RU" sz="2800" dirty="0" smtClean="0">
              <a:hlinkClick r:id="rId3"/>
            </a:endParaRPr>
          </a:p>
          <a:p>
            <a:r>
              <a:rPr lang="en-US" sz="2800" dirty="0" smtClean="0">
                <a:hlinkClick r:id="rId3"/>
              </a:rPr>
              <a:t>http://mir-mastera.ru/raboty-po-derevu/20-ponyatie-stolyarnogo-soedineniya</a:t>
            </a:r>
            <a:endParaRPr lang="ru-RU" sz="2800" dirty="0" smtClean="0"/>
          </a:p>
          <a:p>
            <a:endParaRPr lang="ru-RU" sz="2800" dirty="0" smtClean="0">
              <a:hlinkClick r:id="rId4"/>
            </a:endParaRPr>
          </a:p>
          <a:p>
            <a:r>
              <a:rPr lang="en-US" sz="2800" dirty="0" smtClean="0">
                <a:hlinkClick r:id="rId4"/>
              </a:rPr>
              <a:t>http://wiki.kgpi.ru/mediawiki/index.php/%D0%A8%D0%B8%D0%BF%D0%BE%D0%B2%D1%8B%D0%B5_%D1%81%D1%82%D0%BE%D0%BB%D1%8F%D1%80%D0%BD%D1%8B%D0%B5_%D1%81%D0%BE%D0%B5%D0%B4%D0%B8%D0%BD%D0%B5%D0%BD%D0%B8%D1%8F</a:t>
            </a:r>
            <a:endParaRPr lang="ru-RU" sz="2800" b="1"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8424936" cy="5940088"/>
          </a:xfrm>
          <a:prstGeom prst="rect">
            <a:avLst/>
          </a:prstGeom>
          <a:noFill/>
        </p:spPr>
        <p:txBody>
          <a:bodyPr wrap="square" rtlCol="0">
            <a:spAutoFit/>
          </a:bodyPr>
          <a:lstStyle/>
          <a:p>
            <a:pPr algn="ctr"/>
            <a:r>
              <a:rPr lang="ru-RU" sz="2000" b="1" dirty="0" smtClean="0">
                <a:solidFill>
                  <a:srgbClr val="FFFF00"/>
                </a:solidFill>
                <a:latin typeface="Times New Roman" pitchFamily="18" charset="0"/>
                <a:cs typeface="Times New Roman" pitchFamily="18" charset="0"/>
              </a:rPr>
              <a:t>Введение</a:t>
            </a:r>
          </a:p>
          <a:p>
            <a:r>
              <a:rPr lang="ru-RU" sz="2000" b="1" dirty="0" smtClean="0">
                <a:solidFill>
                  <a:srgbClr val="FFFF00"/>
                </a:solidFill>
                <a:latin typeface="Times New Roman" pitchFamily="18" charset="0"/>
                <a:cs typeface="Times New Roman" pitchFamily="18" charset="0"/>
              </a:rPr>
              <a:t>	В число первых ремёсел, которыми овладел человек, входит обработка дерева. Оно и понятно: материал этот доступный, прочный и лёгкий. Изделия из дерева давно вошли в быт людей и все их любят. Дерево податливо в процессе обработки инструментом и срез деревянных деталей зачастую обладает очень красивым рисунком.</a:t>
            </a:r>
          </a:p>
          <a:p>
            <a:r>
              <a:rPr lang="ru-RU" sz="2000" b="1" dirty="0" smtClean="0">
                <a:solidFill>
                  <a:srgbClr val="FFFF00"/>
                </a:solidFill>
                <a:latin typeface="Times New Roman" pitchFamily="18" charset="0"/>
                <a:cs typeface="Times New Roman" pitchFamily="18" charset="0"/>
              </a:rPr>
              <a:t>Тепло натурального дерева в наш век стекла, пластика и бетона особо востребовано. По этой причине столярных дел мастера всегда нужны людям. Суть столярного дела заключается в том, чтобы хорошо обработать и соединить между собой деревянные детали посредством столярного соединения, получив в результате изделие. Таким образом ключевым моментом для нас, как для домашних мастеров, будет представлять, собственно, шиповое столярное соединение. В столярном деле для выполнения соединений используются бруски и доски, прочность которых достаточна для получения надёжного соединения, способного справиться с предполагаемыми нагрузками. Поверхность досок и брусков, предназначенных для лицевых (открытых глазу) элементов изделия обрабатывается строганием и обточкой.</a:t>
            </a: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92696"/>
            <a:ext cx="8064896" cy="5632311"/>
          </a:xfrm>
          <a:prstGeom prst="rect">
            <a:avLst/>
          </a:prstGeom>
          <a:noFill/>
        </p:spPr>
        <p:txBody>
          <a:bodyPr wrap="square" rtlCol="0">
            <a:spAutoFit/>
          </a:bodyPr>
          <a:lstStyle/>
          <a:p>
            <a:r>
              <a:rPr lang="ru-RU" sz="2000" dirty="0" smtClean="0">
                <a:solidFill>
                  <a:srgbClr val="FFFF00"/>
                </a:solidFill>
                <a:latin typeface="Times New Roman" pitchFamily="18" charset="0"/>
                <a:cs typeface="Times New Roman" pitchFamily="18" charset="0"/>
              </a:rPr>
              <a:t>Смысл выполнения любого столярного соединения - обеспечение жёсткости конструкции, способность противостоять усилиям </a:t>
            </a:r>
            <a:r>
              <a:rPr lang="ru-RU" sz="2000" dirty="0" err="1" smtClean="0">
                <a:solidFill>
                  <a:srgbClr val="FFFF00"/>
                </a:solidFill>
                <a:latin typeface="Times New Roman" pitchFamily="18" charset="0"/>
                <a:cs typeface="Times New Roman" pitchFamily="18" charset="0"/>
              </a:rPr>
              <a:t>выламывания</a:t>
            </a:r>
            <a:r>
              <a:rPr lang="ru-RU" sz="2000" dirty="0" smtClean="0">
                <a:solidFill>
                  <a:srgbClr val="FFFF00"/>
                </a:solidFill>
                <a:latin typeface="Times New Roman" pitchFamily="18" charset="0"/>
                <a:cs typeface="Times New Roman" pitchFamily="18" charset="0"/>
              </a:rPr>
              <a:t> и выдёргивания. Исходя из этого положения, тип и размер соединения выбирают в зависимости от характера предполагаемых нагрузок на конструкцию.</a:t>
            </a:r>
          </a:p>
          <a:p>
            <a:r>
              <a:rPr lang="ru-RU" sz="2000" dirty="0" smtClean="0">
                <a:solidFill>
                  <a:srgbClr val="FFFF00"/>
                </a:solidFill>
                <a:latin typeface="Times New Roman" pitchFamily="18" charset="0"/>
                <a:cs typeface="Times New Roman" pitchFamily="18" charset="0"/>
              </a:rPr>
              <a:t>Ещё один ключевой момент, от которого зависит прочность столярного соединения - это уровень влажности древесины. Если на момент изготовления соединения сопрягаемые детали будут иметь завышенный уровень влажности, то со временем соединение разболтается и ни о какой прочности и надёжности такого соединения и речи быть не может. Не упускайте это из виду, работайте только с хорошо просушенным материалом .</a:t>
            </a:r>
          </a:p>
          <a:p>
            <a:r>
              <a:rPr lang="ru-RU" sz="2000" dirty="0" smtClean="0">
                <a:solidFill>
                  <a:srgbClr val="FFFF00"/>
                </a:solidFill>
                <a:latin typeface="Times New Roman" pitchFamily="18" charset="0"/>
                <a:cs typeface="Times New Roman" pitchFamily="18" charset="0"/>
              </a:rPr>
              <a:t>Во время окончательной сборки столярное соединение как правило “сажают на клей”. Традиционно применялся столярный клей на основе казеина. В настоящее время ассортимент клея достаточно широкий. Можно применять в столярном деле клей ПВА либо эпоксидный клей и не только. Клей так же широко применяется при сращивании древесины.</a:t>
            </a:r>
            <a:endParaRPr lang="ru-RU" sz="2000" dirty="0">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27" y="188640"/>
            <a:ext cx="8881361" cy="6186309"/>
          </a:xfrm>
          <a:prstGeom prst="rect">
            <a:avLst/>
          </a:prstGeom>
          <a:noFill/>
        </p:spPr>
        <p:txBody>
          <a:bodyPr wrap="square" rtlCol="0">
            <a:spAutoFit/>
          </a:bodyPr>
          <a:lstStyle/>
          <a:p>
            <a:pPr algn="ctr"/>
            <a:r>
              <a:rPr lang="ru-RU" b="1" dirty="0" smtClean="0">
                <a:solidFill>
                  <a:srgbClr val="FFFF00"/>
                </a:solidFill>
                <a:latin typeface="Times New Roman" pitchFamily="18" charset="0"/>
                <a:cs typeface="Times New Roman" pitchFamily="18" charset="0"/>
              </a:rPr>
              <a:t>Качество столярного соединения</a:t>
            </a:r>
          </a:p>
          <a:p>
            <a:r>
              <a:rPr lang="ru-RU" dirty="0" smtClean="0">
                <a:solidFill>
                  <a:srgbClr val="FFFF00"/>
                </a:solidFill>
                <a:latin typeface="Times New Roman" pitchFamily="18" charset="0"/>
                <a:cs typeface="Times New Roman" pitchFamily="18" charset="0"/>
              </a:rPr>
              <a:t>	Столярное соединение должно быть в первую очередь прочным и надёжным. От надёжности соединений зависит прочность всего столярного изделия. Чтобы получить хороший результат, нужно во время изготовления придерживаться определённых правил.</a:t>
            </a:r>
          </a:p>
          <a:p>
            <a:pPr lvl="0">
              <a:buFont typeface="Wingdings" pitchFamily="2" charset="2"/>
              <a:buChar char="Ø"/>
            </a:pPr>
            <a:r>
              <a:rPr lang="ru-RU" dirty="0" smtClean="0">
                <a:solidFill>
                  <a:srgbClr val="FFFF00"/>
                </a:solidFill>
                <a:latin typeface="Times New Roman" pitchFamily="18" charset="0"/>
                <a:cs typeface="Times New Roman" pitchFamily="18" charset="0"/>
              </a:rPr>
              <a:t>Окончательную прочность столярное соединение обретает после склеивания. И прочность соединения тем больше, чем больше площадь соединения склеиваемых деталей. Следовательно, чем больше нагрузка на соединение, тем больше должна быть площадь. Как её увеличить? Можно, например, применить более широкие шипы, и одновременно увеличить их длину. Всё это повлечёт увеличение площади соприкосновения склеиваемых деталей, что и позволит увеличить прочность соединения. Но если особенности столярного изделия не позволяют этого сделать, то можно применить двойной шип, что позволит увеличить площадь контакта почти вдвое.</a:t>
            </a:r>
          </a:p>
          <a:p>
            <a:pPr lvl="0">
              <a:buFont typeface="Wingdings" pitchFamily="2" charset="2"/>
              <a:buChar char="Ø"/>
            </a:pPr>
            <a:r>
              <a:rPr lang="ru-RU" dirty="0" smtClean="0">
                <a:solidFill>
                  <a:srgbClr val="FFFF00"/>
                </a:solidFill>
                <a:latin typeface="Times New Roman" pitchFamily="18" charset="0"/>
                <a:cs typeface="Times New Roman" pitchFamily="18" charset="0"/>
              </a:rPr>
              <a:t>На прочность столярного соединения большое влияние оказывает точность подгонки шипов и проушин. Чем плотнее подогнаны детали, тем прочнее будет столярное соединение. При значительном количестве неплотных участков на поверхности шипа увеличивается общая толщина клея. А толстый слой клея менее прочный, нежели тонкий: в процессе высыхания в толстом слое клея часто появляются трещины. Чтобы плотнее подогнать детали, нужно пользоваться удобным острым инструментом, позволяющим получить чистый срез древесины. Нужно внимательно и аккуратно проводить разметку деталей. Хорошая подгонка столярного соединения достигается мастером со временем, при наличии большого опыта.</a:t>
            </a:r>
            <a:endParaRPr lang="ru-RU"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260648"/>
            <a:ext cx="8856984" cy="6001643"/>
          </a:xfrm>
          <a:prstGeom prst="rect">
            <a:avLst/>
          </a:prstGeom>
          <a:noFill/>
        </p:spPr>
        <p:txBody>
          <a:bodyPr wrap="square" rtlCol="0">
            <a:spAutoFit/>
          </a:bodyPr>
          <a:lstStyle/>
          <a:p>
            <a:r>
              <a:rPr lang="ru-RU" sz="2400" dirty="0" smtClean="0">
                <a:solidFill>
                  <a:srgbClr val="FFFF00"/>
                </a:solidFill>
                <a:latin typeface="Times New Roman" pitchFamily="18" charset="0"/>
                <a:cs typeface="Times New Roman" pitchFamily="18" charset="0"/>
              </a:rPr>
              <a:t>	Для повышения итоговой прочности соединения в столярном деле применяют соединение с натягом. Проще говоря, толщину шипа делают несколько большей, чем размер проушины. Каков размер этого натяга ( превышения толщины шипа) ? Это зависит от твёрдости древесины. Если древесина твёрдых пород, то натяг может составлять 0,1-0,2 мм. Для мягких пород древесины это значение несколько больше: 0,2-0,3 мм. Значение небольшое, и замерить практически эту величину проблематично. Поэтому, при ручном изготовлении столярного соединения делают некоторый допуск на толщину шипа, и в процессе подгонки постепенно снимают с шипа тонкий слой древесины, примеряя шип в проушину. Соединение будет готово, когда шип будет входить полностью в проушину под лёгкими ударами </a:t>
            </a:r>
            <a:r>
              <a:rPr lang="ru-RU" sz="2400" dirty="0" err="1" smtClean="0">
                <a:solidFill>
                  <a:srgbClr val="FFFF00"/>
                </a:solidFill>
                <a:latin typeface="Times New Roman" pitchFamily="18" charset="0"/>
                <a:cs typeface="Times New Roman" pitchFamily="18" charset="0"/>
              </a:rPr>
              <a:t>киянки.Во</a:t>
            </a:r>
            <a:r>
              <a:rPr lang="ru-RU" sz="2400" dirty="0" smtClean="0">
                <a:solidFill>
                  <a:srgbClr val="FFFF00"/>
                </a:solidFill>
                <a:latin typeface="Times New Roman" pitchFamily="18" charset="0"/>
                <a:cs typeface="Times New Roman" pitchFamily="18" charset="0"/>
              </a:rPr>
              <a:t> время пробных примерок сильно стучать киянкой по деталям нельзя! Проушина может растрескаться, и деталь будет испорчена, её придётся изготавливать заново.</a:t>
            </a:r>
            <a:endParaRPr lang="ru-RU" sz="2400"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8568952" cy="2123658"/>
          </a:xfrm>
          <a:prstGeom prst="rect">
            <a:avLst/>
          </a:prstGeom>
          <a:noFill/>
        </p:spPr>
        <p:txBody>
          <a:bodyPr wrap="square" rtlCol="0">
            <a:spAutoFit/>
          </a:bodyPr>
          <a:lstStyle/>
          <a:p>
            <a:pPr algn="ctr"/>
            <a:r>
              <a:rPr lang="ru-RU" sz="24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Разновидности угловых соединений в столярном деле</a:t>
            </a:r>
          </a:p>
          <a:p>
            <a:r>
              <a:rPr lang="ru-RU" b="1" dirty="0" smtClean="0">
                <a:latin typeface="Times New Roman" pitchFamily="18" charset="0"/>
                <a:cs typeface="Times New Roman" pitchFamily="18" charset="0"/>
              </a:rPr>
              <a:t> </a:t>
            </a:r>
          </a:p>
          <a:p>
            <a:r>
              <a:rPr lang="ru-RU" dirty="0" smtClean="0">
                <a:solidFill>
                  <a:srgbClr val="FFFF00"/>
                </a:solidFill>
                <a:latin typeface="Times New Roman" pitchFamily="18" charset="0"/>
                <a:cs typeface="Times New Roman" pitchFamily="18" charset="0"/>
              </a:rPr>
              <a:t>	Конкретный вид столярного соединения мастер выбирает исходя из ряда соображений. Прежде всего соединение должно обеспечивать прочность изделия, обеспечивая при этом приемлемую компактность. Для оптимального выбора мастер должен обдумать возможные рабочие нагрузки, которые будет испытывать конструкция.</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4" name="TextBox 3"/>
          <p:cNvSpPr txBox="1"/>
          <p:nvPr/>
        </p:nvSpPr>
        <p:spPr>
          <a:xfrm>
            <a:off x="395536" y="2420888"/>
            <a:ext cx="8208912" cy="1754326"/>
          </a:xfrm>
          <a:prstGeom prst="rect">
            <a:avLst/>
          </a:prstGeom>
          <a:solidFill>
            <a:schemeClr val="accent3"/>
          </a:solidFill>
          <a:ln>
            <a:noFill/>
          </a:ln>
        </p:spPr>
        <p:txBody>
          <a:bodyPr wrap="square" rtlCol="0">
            <a:spAutoFit/>
          </a:bodyPr>
          <a:lstStyle/>
          <a:p>
            <a:r>
              <a:rPr lang="ru-RU" b="1" dirty="0" smtClean="0">
                <a:solidFill>
                  <a:srgbClr val="FFFF00"/>
                </a:solidFill>
                <a:effectLst>
                  <a:outerShdw blurRad="38100" dist="38100" dir="2700000" algn="tl">
                    <a:srgbClr val="000000">
                      <a:alpha val="43137"/>
                    </a:srgbClr>
                  </a:outerShdw>
                </a:effectLst>
                <a:uFill>
                  <a:solidFill>
                    <a:srgbClr val="002060"/>
                  </a:solidFill>
                </a:uFill>
                <a:latin typeface="Times New Roman" pitchFamily="18" charset="0"/>
                <a:cs typeface="Times New Roman" pitchFamily="18" charset="0"/>
              </a:rPr>
              <a:t>	</a:t>
            </a:r>
            <a:r>
              <a:rPr lang="ru-RU" b="1" u="sng" dirty="0" smtClean="0">
                <a:solidFill>
                  <a:srgbClr val="FFFF00"/>
                </a:solidFill>
                <a:effectLst>
                  <a:outerShdw blurRad="38100" dist="38100" dir="2700000" algn="tl">
                    <a:srgbClr val="000000">
                      <a:alpha val="43137"/>
                    </a:srgbClr>
                  </a:outerShdw>
                </a:effectLst>
                <a:uFill>
                  <a:solidFill>
                    <a:srgbClr val="002060"/>
                  </a:solidFill>
                </a:uFill>
                <a:latin typeface="Times New Roman" pitchFamily="18" charset="0"/>
                <a:cs typeface="Times New Roman" pitchFamily="18" charset="0"/>
              </a:rPr>
              <a:t>При этом нужно иметь ввиду, что дерево хорошо выдерживает нагрузки на сжатие и изгиб, но плохо сопротивляется раскалыванию, что и нужно учитывать в столярном деле. Стоит уделить время для детальной проработки всех воздействий на изготавливаемую конструкцию. Если изделие не справится с рабочими нагрузками, то время на изготовление такого шедевра будет потрачено впустую, как это не прискорбно.</a:t>
            </a:r>
            <a:endParaRPr lang="ru-RU" u="sng" dirty="0">
              <a:latin typeface="Times New Roman" pitchFamily="18" charset="0"/>
              <a:cs typeface="Times New Roman" pitchFamily="18" charset="0"/>
            </a:endParaRPr>
          </a:p>
        </p:txBody>
      </p:sp>
      <p:sp>
        <p:nvSpPr>
          <p:cNvPr id="5" name="TextBox 4"/>
          <p:cNvSpPr txBox="1"/>
          <p:nvPr/>
        </p:nvSpPr>
        <p:spPr>
          <a:xfrm>
            <a:off x="467544" y="4293096"/>
            <a:ext cx="8496944" cy="1200329"/>
          </a:xfrm>
          <a:prstGeom prst="rect">
            <a:avLst/>
          </a:prstGeom>
          <a:noFill/>
        </p:spPr>
        <p:txBody>
          <a:bodyPr wrap="square" rtlCol="0">
            <a:spAutoFit/>
          </a:bodyPr>
          <a:lstStyle/>
          <a:p>
            <a:r>
              <a:rPr lang="ru-RU" dirty="0" smtClean="0">
                <a:solidFill>
                  <a:srgbClr val="FFFF00"/>
                </a:solidFill>
                <a:latin typeface="Times New Roman" pitchFamily="18" charset="0"/>
                <a:cs typeface="Times New Roman" pitchFamily="18" charset="0"/>
              </a:rPr>
              <a:t>	Второй момент, на котором стоит заострить внимание - внешний вид изделия. Выбор вида соединения в большинстве случаев оказывает решающее влияние на эстетику изделия. Нужно стремиться к соблюдению правильных пропорций и красивых форм, где это возможно не в ущерб прочности.</a:t>
            </a:r>
            <a:endParaRPr lang="ru-RU" dirty="0">
              <a:solidFill>
                <a:srgbClr val="FFFF00"/>
              </a:solidFill>
              <a:latin typeface="Times New Roman" pitchFamily="18" charset="0"/>
              <a:cs typeface="Times New Roman" pitchFamily="18" charset="0"/>
            </a:endParaRPr>
          </a:p>
        </p:txBody>
      </p:sp>
      <p:sp>
        <p:nvSpPr>
          <p:cNvPr id="6" name="TextBox 5"/>
          <p:cNvSpPr txBox="1"/>
          <p:nvPr/>
        </p:nvSpPr>
        <p:spPr>
          <a:xfrm>
            <a:off x="611560" y="5661248"/>
            <a:ext cx="7848872" cy="646331"/>
          </a:xfrm>
          <a:prstGeom prst="rect">
            <a:avLst/>
          </a:prstGeom>
          <a:noFill/>
        </p:spPr>
        <p:txBody>
          <a:bodyPr wrap="square" rtlCol="0">
            <a:spAutoFit/>
          </a:bodyPr>
          <a:lstStyle/>
          <a:p>
            <a:r>
              <a:rPr lang="ru-RU" dirty="0" smtClean="0">
                <a:solidFill>
                  <a:srgbClr val="FFFF00"/>
                </a:solidFill>
                <a:latin typeface="Times New Roman" pitchFamily="18" charset="0"/>
                <a:cs typeface="Times New Roman" pitchFamily="18" charset="0"/>
              </a:rPr>
              <a:t>	Одно из самых простейших ( и самых надёжных) соединений — это соединение </a:t>
            </a:r>
            <a:r>
              <a:rPr lang="ru-RU" dirty="0" smtClean="0">
                <a:solidFill>
                  <a:srgbClr val="FFFF00"/>
                </a:solidFill>
                <a:latin typeface="Times New Roman" pitchFamily="18" charset="0"/>
                <a:cs typeface="Times New Roman" pitchFamily="18" charset="0"/>
                <a:hlinkClick r:id="rId2" action="ppaction://hlinksldjump"/>
              </a:rPr>
              <a:t>шипа</a:t>
            </a:r>
            <a:r>
              <a:rPr lang="ru-RU" dirty="0" smtClean="0">
                <a:solidFill>
                  <a:srgbClr val="FFFF00"/>
                </a:solidFill>
                <a:latin typeface="Times New Roman" pitchFamily="18" charset="0"/>
                <a:cs typeface="Times New Roman" pitchFamily="18" charset="0"/>
              </a:rPr>
              <a:t> в </a:t>
            </a:r>
            <a:r>
              <a:rPr lang="ru-RU" dirty="0" smtClean="0">
                <a:solidFill>
                  <a:srgbClr val="FFFF00"/>
                </a:solidFill>
                <a:latin typeface="Times New Roman" pitchFamily="18" charset="0"/>
                <a:cs typeface="Times New Roman" pitchFamily="18" charset="0"/>
                <a:hlinkClick r:id="rId2" action="ppaction://hlinksldjump"/>
              </a:rPr>
              <a:t>гнездо</a:t>
            </a:r>
            <a:r>
              <a:rPr lang="ru-RU" dirty="0" smtClean="0">
                <a:solidFill>
                  <a:srgbClr val="FFFF00"/>
                </a:solidFill>
                <a:latin typeface="Times New Roman" pitchFamily="18" charset="0"/>
                <a:cs typeface="Times New Roman" pitchFamily="18" charset="0"/>
              </a:rPr>
              <a:t>, или </a:t>
            </a:r>
            <a:r>
              <a:rPr lang="ru-RU" dirty="0" smtClean="0">
                <a:solidFill>
                  <a:srgbClr val="FFFF00"/>
                </a:solidFill>
                <a:latin typeface="Times New Roman" pitchFamily="18" charset="0"/>
                <a:cs typeface="Times New Roman" pitchFamily="18" charset="0"/>
                <a:hlinkClick r:id="rId2" action="ppaction://hlinksldjump"/>
              </a:rPr>
              <a:t>проушину</a:t>
            </a:r>
            <a:r>
              <a:rPr lang="ru-RU" dirty="0" smtClean="0">
                <a:solidFill>
                  <a:srgbClr val="FFFF00"/>
                </a:solidFill>
                <a:latin typeface="Times New Roman" pitchFamily="18" charset="0"/>
                <a:cs typeface="Times New Roman" pitchFamily="18" charset="0"/>
              </a:rPr>
              <a:t>.</a:t>
            </a:r>
            <a:endParaRPr lang="ru-RU" dirty="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60648"/>
            <a:ext cx="6984776" cy="830997"/>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Угловые соединения из двух </a:t>
            </a:r>
            <a:r>
              <a:rPr lang="ru-RU" sz="2400" b="1" dirty="0" err="1" smtClean="0">
                <a:solidFill>
                  <a:srgbClr val="FFFF00"/>
                </a:solidFill>
                <a:latin typeface="Times New Roman" pitchFamily="18" charset="0"/>
                <a:cs typeface="Times New Roman" pitchFamily="18" charset="0"/>
              </a:rPr>
              <a:t>элиментов</a:t>
            </a:r>
            <a:endParaRPr lang="ru-RU" sz="2400" b="1" dirty="0" smtClean="0">
              <a:solidFill>
                <a:srgbClr val="FFFF00"/>
              </a:solidFill>
              <a:latin typeface="Times New Roman" pitchFamily="18" charset="0"/>
              <a:cs typeface="Times New Roman" pitchFamily="18" charset="0"/>
            </a:endParaRPr>
          </a:p>
          <a:p>
            <a:r>
              <a:rPr lang="ru-RU" sz="2400" b="1" dirty="0" smtClean="0">
                <a:solidFill>
                  <a:srgbClr val="FFFF00"/>
                </a:solidFill>
                <a:latin typeface="Times New Roman" pitchFamily="18" charset="0"/>
                <a:cs typeface="Times New Roman" pitchFamily="18" charset="0"/>
              </a:rPr>
              <a:t>Угловые соединения бывают нескольких типов:</a:t>
            </a:r>
            <a:endParaRPr lang="ru-RU" sz="2400" dirty="0">
              <a:latin typeface="Times New Roman" pitchFamily="18" charset="0"/>
              <a:cs typeface="Times New Roman" pitchFamily="18" charset="0"/>
            </a:endParaRPr>
          </a:p>
        </p:txBody>
      </p:sp>
      <p:pic>
        <p:nvPicPr>
          <p:cNvPr id="3" name="Рисунок 2" descr="угловое соединение в одиночный шип"/>
          <p:cNvPicPr/>
          <p:nvPr/>
        </p:nvPicPr>
        <p:blipFill>
          <a:blip r:embed="rId2" cstate="print"/>
          <a:srcRect/>
          <a:stretch>
            <a:fillRect/>
          </a:stretch>
        </p:blipFill>
        <p:spPr bwMode="auto">
          <a:xfrm>
            <a:off x="179512" y="1052736"/>
            <a:ext cx="2448272" cy="1884809"/>
          </a:xfrm>
          <a:prstGeom prst="rect">
            <a:avLst/>
          </a:prstGeom>
          <a:noFill/>
          <a:ln w="9525">
            <a:noFill/>
            <a:miter lim="800000"/>
            <a:headEnd/>
            <a:tailEnd/>
          </a:ln>
        </p:spPr>
      </p:pic>
      <p:pic>
        <p:nvPicPr>
          <p:cNvPr id="4" name="Рисунок 3" descr="угловое соединение в двойной шип"/>
          <p:cNvPicPr/>
          <p:nvPr/>
        </p:nvPicPr>
        <p:blipFill>
          <a:blip r:embed="rId3" cstate="print"/>
          <a:srcRect/>
          <a:stretch>
            <a:fillRect/>
          </a:stretch>
        </p:blipFill>
        <p:spPr bwMode="auto">
          <a:xfrm>
            <a:off x="3059832" y="1052736"/>
            <a:ext cx="2664296" cy="1872208"/>
          </a:xfrm>
          <a:prstGeom prst="rect">
            <a:avLst/>
          </a:prstGeom>
          <a:noFill/>
          <a:ln w="9525">
            <a:noFill/>
            <a:miter lim="800000"/>
            <a:headEnd/>
            <a:tailEnd/>
          </a:ln>
        </p:spPr>
      </p:pic>
      <p:pic>
        <p:nvPicPr>
          <p:cNvPr id="5" name="Рисунок 4" descr="угловое соединение в ласточкин хвост"/>
          <p:cNvPicPr/>
          <p:nvPr/>
        </p:nvPicPr>
        <p:blipFill>
          <a:blip r:embed="rId4" cstate="print"/>
          <a:srcRect/>
          <a:stretch>
            <a:fillRect/>
          </a:stretch>
        </p:blipFill>
        <p:spPr bwMode="auto">
          <a:xfrm>
            <a:off x="5940152" y="1052736"/>
            <a:ext cx="2880320" cy="1872208"/>
          </a:xfrm>
          <a:prstGeom prst="rect">
            <a:avLst/>
          </a:prstGeom>
          <a:noFill/>
          <a:ln w="9525">
            <a:noFill/>
            <a:miter lim="800000"/>
            <a:headEnd/>
            <a:tailEnd/>
          </a:ln>
        </p:spPr>
      </p:pic>
      <p:sp>
        <p:nvSpPr>
          <p:cNvPr id="6" name="TextBox 5"/>
          <p:cNvSpPr txBox="1"/>
          <p:nvPr/>
        </p:nvSpPr>
        <p:spPr>
          <a:xfrm>
            <a:off x="251520" y="2996952"/>
            <a:ext cx="2448272" cy="646331"/>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5" action="ppaction://hlinksldjump"/>
              </a:rPr>
              <a:t>Соединение в шип прямой, одинарный.</a:t>
            </a:r>
            <a:endParaRPr lang="ru-RU" b="1" dirty="0" smtClean="0">
              <a:solidFill>
                <a:srgbClr val="FFFF00"/>
              </a:solidFill>
              <a:latin typeface="Times New Roman" pitchFamily="18" charset="0"/>
              <a:cs typeface="Times New Roman" pitchFamily="18" charset="0"/>
            </a:endParaRPr>
          </a:p>
        </p:txBody>
      </p:sp>
      <p:sp>
        <p:nvSpPr>
          <p:cNvPr id="7" name="TextBox 6"/>
          <p:cNvSpPr txBox="1"/>
          <p:nvPr/>
        </p:nvSpPr>
        <p:spPr>
          <a:xfrm>
            <a:off x="3059832" y="2996952"/>
            <a:ext cx="2808312" cy="646331"/>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6" action="ppaction://hlinksldjump"/>
              </a:rPr>
              <a:t>Соединение в шип прямой, двойной.</a:t>
            </a:r>
            <a:endParaRPr lang="ru-RU" b="1" dirty="0" smtClean="0">
              <a:solidFill>
                <a:srgbClr val="FFFF00"/>
              </a:solidFill>
              <a:latin typeface="Times New Roman" pitchFamily="18" charset="0"/>
              <a:cs typeface="Times New Roman" pitchFamily="18" charset="0"/>
            </a:endParaRPr>
          </a:p>
        </p:txBody>
      </p:sp>
      <p:sp>
        <p:nvSpPr>
          <p:cNvPr id="8" name="TextBox 7"/>
          <p:cNvSpPr txBox="1"/>
          <p:nvPr/>
        </p:nvSpPr>
        <p:spPr>
          <a:xfrm>
            <a:off x="6300192" y="2996952"/>
            <a:ext cx="2160240" cy="646331"/>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7" action="ppaction://hlinksldjump"/>
              </a:rPr>
              <a:t>Соединение в шип - ласточкин хвост.</a:t>
            </a:r>
            <a:endParaRPr lang="ru-RU" b="1" i="1" dirty="0" smtClean="0">
              <a:solidFill>
                <a:srgbClr val="FFFF00"/>
              </a:solidFill>
              <a:latin typeface="Times New Roman" pitchFamily="18" charset="0"/>
              <a:cs typeface="Times New Roman" pitchFamily="18" charset="0"/>
            </a:endParaRPr>
          </a:p>
        </p:txBody>
      </p:sp>
      <p:pic>
        <p:nvPicPr>
          <p:cNvPr id="9" name="Рисунок 8" descr="угловое соединение на ус"/>
          <p:cNvPicPr/>
          <p:nvPr/>
        </p:nvPicPr>
        <p:blipFill>
          <a:blip r:embed="rId8" cstate="print"/>
          <a:srcRect/>
          <a:stretch>
            <a:fillRect/>
          </a:stretch>
        </p:blipFill>
        <p:spPr bwMode="auto">
          <a:xfrm>
            <a:off x="179512" y="3861048"/>
            <a:ext cx="2448272" cy="1872208"/>
          </a:xfrm>
          <a:prstGeom prst="rect">
            <a:avLst/>
          </a:prstGeom>
          <a:noFill/>
          <a:ln w="9525">
            <a:noFill/>
            <a:miter lim="800000"/>
            <a:headEnd/>
            <a:tailEnd/>
          </a:ln>
        </p:spPr>
      </p:pic>
      <p:pic>
        <p:nvPicPr>
          <p:cNvPr id="10" name="Рисунок 9" descr="соединение на ус с круглым шипом"/>
          <p:cNvPicPr/>
          <p:nvPr/>
        </p:nvPicPr>
        <p:blipFill>
          <a:blip r:embed="rId9" cstate="print"/>
          <a:srcRect/>
          <a:stretch>
            <a:fillRect/>
          </a:stretch>
        </p:blipFill>
        <p:spPr bwMode="auto">
          <a:xfrm>
            <a:off x="3131840" y="3861048"/>
            <a:ext cx="2592288" cy="1863477"/>
          </a:xfrm>
          <a:prstGeom prst="rect">
            <a:avLst/>
          </a:prstGeom>
          <a:noFill/>
          <a:ln w="9525">
            <a:noFill/>
            <a:miter lim="800000"/>
            <a:headEnd/>
            <a:tailEnd/>
          </a:ln>
        </p:spPr>
      </p:pic>
      <p:pic>
        <p:nvPicPr>
          <p:cNvPr id="11" name="Рисунок 10" descr="угловое соединение ящичный шип"/>
          <p:cNvPicPr/>
          <p:nvPr/>
        </p:nvPicPr>
        <p:blipFill>
          <a:blip r:embed="rId10" cstate="print"/>
          <a:srcRect/>
          <a:stretch>
            <a:fillRect/>
          </a:stretch>
        </p:blipFill>
        <p:spPr bwMode="auto">
          <a:xfrm>
            <a:off x="6300192" y="3861048"/>
            <a:ext cx="2376264" cy="1865759"/>
          </a:xfrm>
          <a:prstGeom prst="rect">
            <a:avLst/>
          </a:prstGeom>
          <a:noFill/>
          <a:ln w="9525">
            <a:noFill/>
            <a:miter lim="800000"/>
            <a:headEnd/>
            <a:tailEnd/>
          </a:ln>
        </p:spPr>
      </p:pic>
      <p:sp>
        <p:nvSpPr>
          <p:cNvPr id="12" name="TextBox 11"/>
          <p:cNvSpPr txBox="1"/>
          <p:nvPr/>
        </p:nvSpPr>
        <p:spPr>
          <a:xfrm>
            <a:off x="6372200" y="5877272"/>
            <a:ext cx="2376264" cy="646331"/>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11" action="ppaction://hlinksldjump"/>
              </a:rPr>
              <a:t>Соединение</a:t>
            </a:r>
            <a:r>
              <a:rPr lang="ru-RU" b="1" dirty="0" smtClean="0">
                <a:solidFill>
                  <a:srgbClr val="FFFF00"/>
                </a:solidFill>
                <a:latin typeface="Times New Roman" pitchFamily="18" charset="0"/>
                <a:cs typeface="Times New Roman" pitchFamily="18" charset="0"/>
                <a:hlinkClick r:id="rId11" action="ppaction://hlinksldjump"/>
              </a:rPr>
              <a:t> </a:t>
            </a:r>
            <a:r>
              <a:rPr lang="ru-RU" b="1" i="1" dirty="0" smtClean="0">
                <a:solidFill>
                  <a:srgbClr val="FFFF00"/>
                </a:solidFill>
                <a:latin typeface="Times New Roman" pitchFamily="18" charset="0"/>
                <a:cs typeface="Times New Roman" pitchFamily="18" charset="0"/>
                <a:hlinkClick r:id="rId11" action="ppaction://hlinksldjump"/>
              </a:rPr>
              <a:t>ящичный шип.</a:t>
            </a:r>
            <a:endParaRPr lang="ru-RU" b="1" dirty="0">
              <a:solidFill>
                <a:srgbClr val="FFFF00"/>
              </a:solidFill>
              <a:latin typeface="Times New Roman" pitchFamily="18" charset="0"/>
              <a:cs typeface="Times New Roman" pitchFamily="18" charset="0"/>
            </a:endParaRPr>
          </a:p>
        </p:txBody>
      </p:sp>
      <p:sp>
        <p:nvSpPr>
          <p:cNvPr id="13" name="TextBox 12"/>
          <p:cNvSpPr txBox="1"/>
          <p:nvPr/>
        </p:nvSpPr>
        <p:spPr>
          <a:xfrm>
            <a:off x="3131840" y="5877272"/>
            <a:ext cx="2808312" cy="646331"/>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11" action="ppaction://hlinksldjump"/>
              </a:rPr>
              <a:t>Соединение</a:t>
            </a:r>
            <a:r>
              <a:rPr lang="ru-RU" b="1" dirty="0" smtClean="0">
                <a:solidFill>
                  <a:srgbClr val="FFFF00"/>
                </a:solidFill>
                <a:latin typeface="Times New Roman" pitchFamily="18" charset="0"/>
                <a:cs typeface="Times New Roman" pitchFamily="18" charset="0"/>
                <a:hlinkClick r:id="rId11" action="ppaction://hlinksldjump"/>
              </a:rPr>
              <a:t> </a:t>
            </a:r>
            <a:r>
              <a:rPr lang="ru-RU" b="1" i="1" dirty="0" smtClean="0">
                <a:solidFill>
                  <a:srgbClr val="FFFF00"/>
                </a:solidFill>
                <a:latin typeface="Times New Roman" pitchFamily="18" charset="0"/>
                <a:cs typeface="Times New Roman" pitchFamily="18" charset="0"/>
                <a:hlinkClick r:id="rId11" action="ppaction://hlinksldjump"/>
              </a:rPr>
              <a:t>на ус с круглым шипом.</a:t>
            </a:r>
            <a:endParaRPr lang="ru-RU" b="1" dirty="0" smtClean="0">
              <a:solidFill>
                <a:srgbClr val="FFFF00"/>
              </a:solidFill>
              <a:latin typeface="Times New Roman" pitchFamily="18" charset="0"/>
              <a:cs typeface="Times New Roman" pitchFamily="18" charset="0"/>
            </a:endParaRPr>
          </a:p>
        </p:txBody>
      </p:sp>
      <p:sp>
        <p:nvSpPr>
          <p:cNvPr id="14" name="TextBox 13"/>
          <p:cNvSpPr txBox="1"/>
          <p:nvPr/>
        </p:nvSpPr>
        <p:spPr>
          <a:xfrm>
            <a:off x="251520" y="6021288"/>
            <a:ext cx="2592288" cy="369332"/>
          </a:xfrm>
          <a:prstGeom prst="rect">
            <a:avLst/>
          </a:prstGeom>
          <a:noFill/>
        </p:spPr>
        <p:txBody>
          <a:bodyPr wrap="square" rtlCol="0">
            <a:spAutoFit/>
          </a:bodyPr>
          <a:lstStyle/>
          <a:p>
            <a:r>
              <a:rPr lang="ru-RU" b="1" i="1" dirty="0" smtClean="0">
                <a:solidFill>
                  <a:srgbClr val="FFFF00"/>
                </a:solidFill>
                <a:latin typeface="Times New Roman" pitchFamily="18" charset="0"/>
                <a:cs typeface="Times New Roman" pitchFamily="18" charset="0"/>
                <a:hlinkClick r:id="rId11" action="ppaction://hlinksldjump"/>
              </a:rPr>
              <a:t>Соединение на ус.</a:t>
            </a:r>
            <a:endParaRPr lang="ru-RU" b="1" i="1" dirty="0" smtClean="0">
              <a:solidFill>
                <a:srgbClr val="FFFF00"/>
              </a:solidFill>
              <a:latin typeface="Times New Roman" pitchFamily="18" charset="0"/>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1520" y="908720"/>
            <a:ext cx="4464496" cy="5355312"/>
          </a:xfrm>
          <a:prstGeom prst="rect">
            <a:avLst/>
          </a:prstGeom>
          <a:noFill/>
        </p:spPr>
        <p:txBody>
          <a:bodyPr wrap="square" rtlCol="0">
            <a:spAutoFit/>
          </a:bodyPr>
          <a:lstStyle/>
          <a:p>
            <a:r>
              <a:rPr lang="ru-RU" dirty="0" smtClean="0">
                <a:solidFill>
                  <a:srgbClr val="FFFF00"/>
                </a:solidFill>
                <a:latin typeface="Times New Roman" pitchFamily="18" charset="0"/>
                <a:cs typeface="Times New Roman" pitchFamily="18" charset="0"/>
              </a:rPr>
              <a:t>	Соединения столярных конструкций можно условно разделить на два вида.</a:t>
            </a:r>
          </a:p>
          <a:p>
            <a:r>
              <a:rPr lang="ru-RU" dirty="0" smtClean="0">
                <a:solidFill>
                  <a:srgbClr val="FFFF00"/>
                </a:solidFill>
                <a:latin typeface="Times New Roman" pitchFamily="18" charset="0"/>
                <a:cs typeface="Times New Roman" pitchFamily="18" charset="0"/>
              </a:rPr>
              <a:t>1. Первый вид - непосредственная врезка деталей. Сопрягаемые части деталей обрабатывают соответствующим образом, чтобы выступ одной детали вошёл в выемку другой. Этот вид соединения обладает высокой прочностью, однако он трудоёмок в исполнении и требует определённого мастерства.</a:t>
            </a:r>
          </a:p>
          <a:p>
            <a:r>
              <a:rPr lang="ru-RU" dirty="0" smtClean="0">
                <a:solidFill>
                  <a:srgbClr val="FFFF00"/>
                </a:solidFill>
                <a:latin typeface="Times New Roman" pitchFamily="18" charset="0"/>
                <a:cs typeface="Times New Roman" pitchFamily="18" charset="0"/>
              </a:rPr>
              <a:t>Соединения подобного типа характерны для народных мастеров. Они применялись в лучших образцах мебели прошлых лет.</a:t>
            </a:r>
          </a:p>
          <a:p>
            <a:r>
              <a:rPr lang="ru-RU" dirty="0" smtClean="0">
                <a:solidFill>
                  <a:srgbClr val="FFFF00"/>
                </a:solidFill>
                <a:latin typeface="Times New Roman" pitchFamily="18" charset="0"/>
                <a:cs typeface="Times New Roman" pitchFamily="18" charset="0"/>
              </a:rPr>
              <a:t>Специально обработанный конец бруска, вставляемый в выемку другой детали называется - </a:t>
            </a:r>
            <a:r>
              <a:rPr lang="ru-RU" dirty="0" smtClean="0">
                <a:solidFill>
                  <a:srgbClr val="FFFF00"/>
                </a:solidFill>
                <a:latin typeface="Times New Roman" pitchFamily="18" charset="0"/>
                <a:cs typeface="Times New Roman" pitchFamily="18" charset="0"/>
                <a:hlinkClick r:id="rId2" action="ppaction://hlinksldjump"/>
              </a:rPr>
              <a:t>шип</a:t>
            </a:r>
            <a:r>
              <a:rPr lang="ru-RU" dirty="0" smtClean="0">
                <a:solidFill>
                  <a:srgbClr val="FFFF00"/>
                </a:solidFill>
                <a:latin typeface="Times New Roman" pitchFamily="18" charset="0"/>
                <a:cs typeface="Times New Roman" pitchFamily="18" charset="0"/>
              </a:rPr>
              <a:t>. Выемка или углубление в другой детали называется - </a:t>
            </a:r>
            <a:r>
              <a:rPr lang="ru-RU" dirty="0" smtClean="0">
                <a:solidFill>
                  <a:srgbClr val="FFFF00"/>
                </a:solidFill>
                <a:latin typeface="Times New Roman" pitchFamily="18" charset="0"/>
                <a:cs typeface="Times New Roman" pitchFamily="18" charset="0"/>
                <a:hlinkClick r:id="rId2" action="ppaction://hlinksldjump"/>
              </a:rPr>
              <a:t>проушиной</a:t>
            </a:r>
            <a:r>
              <a:rPr lang="ru-RU" dirty="0" smtClean="0">
                <a:solidFill>
                  <a:srgbClr val="FFFF00"/>
                </a:solidFill>
                <a:latin typeface="Times New Roman" pitchFamily="18" charset="0"/>
                <a:cs typeface="Times New Roman" pitchFamily="18" charset="0"/>
              </a:rPr>
              <a:t>. ( Шиповые столярные соединения )</a:t>
            </a:r>
            <a:endParaRPr lang="ru-RU" dirty="0">
              <a:solidFill>
                <a:srgbClr val="FFFF00"/>
              </a:solidFill>
              <a:latin typeface="Times New Roman" pitchFamily="18" charset="0"/>
              <a:cs typeface="Times New Roman" pitchFamily="18" charset="0"/>
            </a:endParaRPr>
          </a:p>
        </p:txBody>
      </p:sp>
      <p:sp>
        <p:nvSpPr>
          <p:cNvPr id="8" name="TextBox 7"/>
          <p:cNvSpPr txBox="1"/>
          <p:nvPr/>
        </p:nvSpPr>
        <p:spPr>
          <a:xfrm>
            <a:off x="2267744" y="188640"/>
            <a:ext cx="4752528" cy="461665"/>
          </a:xfrm>
          <a:prstGeom prst="rect">
            <a:avLst/>
          </a:prstGeom>
          <a:noFill/>
        </p:spPr>
        <p:txBody>
          <a:bodyPr wrap="square" rtlCol="0">
            <a:spAutoFit/>
          </a:bodyPr>
          <a:lstStyle/>
          <a:p>
            <a:pPr algn="ctr"/>
            <a:r>
              <a:rPr lang="ru-RU" sz="2400" b="1" dirty="0" smtClean="0">
                <a:solidFill>
                  <a:srgbClr val="FFFF00"/>
                </a:solidFill>
                <a:latin typeface="Times New Roman" pitchFamily="18" charset="0"/>
                <a:cs typeface="Times New Roman" pitchFamily="18" charset="0"/>
              </a:rPr>
              <a:t>Виды столярных соединений</a:t>
            </a:r>
            <a:endParaRPr lang="ru-RU" sz="2400" dirty="0">
              <a:solidFill>
                <a:srgbClr val="FFFF00"/>
              </a:solidFill>
              <a:latin typeface="Times New Roman" pitchFamily="18" charset="0"/>
              <a:cs typeface="Times New Roman" pitchFamily="18" charset="0"/>
            </a:endParaRPr>
          </a:p>
        </p:txBody>
      </p:sp>
      <p:pic>
        <p:nvPicPr>
          <p:cNvPr id="9" name="Рисунок 8" descr="детали столярного соединения"/>
          <p:cNvPicPr/>
          <p:nvPr/>
        </p:nvPicPr>
        <p:blipFill>
          <a:blip r:embed="rId3" cstate="print"/>
          <a:srcRect/>
          <a:stretch>
            <a:fillRect/>
          </a:stretch>
        </p:blipFill>
        <p:spPr bwMode="auto">
          <a:xfrm>
            <a:off x="5220072" y="836712"/>
            <a:ext cx="3076203" cy="2664296"/>
          </a:xfrm>
          <a:prstGeom prst="rect">
            <a:avLst/>
          </a:prstGeom>
          <a:noFill/>
          <a:ln w="9525">
            <a:noFill/>
            <a:miter lim="800000"/>
            <a:headEnd/>
            <a:tailEnd/>
          </a:ln>
        </p:spPr>
      </p:pic>
      <p:pic>
        <p:nvPicPr>
          <p:cNvPr id="10" name="Рисунок 9" descr="столярное соединение врезкой"/>
          <p:cNvPicPr/>
          <p:nvPr/>
        </p:nvPicPr>
        <p:blipFill>
          <a:blip r:embed="rId4" cstate="print"/>
          <a:srcRect/>
          <a:stretch>
            <a:fillRect/>
          </a:stretch>
        </p:blipFill>
        <p:spPr bwMode="auto">
          <a:xfrm>
            <a:off x="5220072" y="3789040"/>
            <a:ext cx="3024336" cy="2541662"/>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253</Words>
  <Application>Microsoft Office PowerPoint</Application>
  <PresentationFormat>Экран (4:3)</PresentationFormat>
  <Paragraphs>90</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Moder</dc:creator>
  <cp:lastModifiedBy>Виктор</cp:lastModifiedBy>
  <cp:revision>26</cp:revision>
  <dcterms:created xsi:type="dcterms:W3CDTF">2012-10-14T10:10:29Z</dcterms:created>
  <dcterms:modified xsi:type="dcterms:W3CDTF">2013-04-28T09:08:21Z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364483</vt:lpwstr>
  </property>
  <property fmtid="{D5CDD505-2E9C-101B-9397-08002B2CF9AE}" name="NXPowerLiteSettings" pid="3">
    <vt:lpwstr>F7000400038000</vt:lpwstr>
  </property>
  <property fmtid="{D5CDD505-2E9C-101B-9397-08002B2CF9AE}" name="NXPowerLiteVersion" pid="4">
    <vt:lpwstr>D5.0.3</vt:lpwstr>
  </property>
</Properties>
</file>