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notesSlide+xml" PartName="/ppt/notesSlides/notes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66" r:id="rId3"/>
    <p:sldId id="267" r:id="rId4"/>
    <p:sldId id="257" r:id="rId5"/>
    <p:sldId id="258" r:id="rId6"/>
    <p:sldId id="261" r:id="rId7"/>
    <p:sldId id="262" r:id="rId8"/>
    <p:sldId id="265" r:id="rId9"/>
    <p:sldId id="263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C82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C3D5E3A-3CD1-42E7-A5D5-8B58643DCA7E}" type="datetimeFigureOut">
              <a:rPr lang="ru-RU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81F3FA2-34FD-480B-A79D-B2CBA22EF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Слайд используется для актуализации знаний по теме «Металлы»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082860-42BF-4389-AC40-573FC024083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Слайд используется для актуализации знаний по теме металлы</a:t>
            </a:r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072CCC-08AE-45F4-958C-D03A4464782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Изучение нового материала. Все сведения не появляются сразу, а имеется возможность входе беседы с учащимися  проверить их мнение и вместе дать общую характеристику щелочных металлов по их положению в таблице.</a:t>
            </a:r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018764C-1404-401B-BEDE-437FAAC721F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4BFF3B4-D716-400B-A196-6FAA038084B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Для работы слайда необходимо кликнуть мышью на любой синий прямоугольник. Для 1-3 ячейки таблицы это задача. Для 4 ячейки  - проверка знаний тривиальных названий веществ.</a:t>
            </a:r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D6DBA6-9711-4311-B161-C510BA9C34D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При выполнении этого задания необходимо выбрать правильный ответ и  щелкнут по нему левой кнопкой мыши.</a:t>
            </a: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D198218-3458-41DA-879D-9FF1A3F3E7A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5188AA-EDDC-422F-802D-F416CFC6F07B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96C654-E66C-4610-93EC-A6EB06DE51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892B11-A9C8-4CBF-8DA0-96D0473B2627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B82B8-2CA5-491F-A991-936E8C5B17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74B8DA-BFA4-47EC-AE55-80078F663B62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E835E1-DCA7-48D9-95C6-D5157C9EF4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9E5E20-63AA-4743-B278-01355D02C375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27711-EA94-4223-8C78-8DEAB61B76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739649-2D50-4517-B2E9-FF0295BA413F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E75791-114C-4B78-9CAC-9572B21EEE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1B3411-52FB-4730-9499-40C7C3CFF2B0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C3E4A1-0019-43A0-98A4-5645817ED8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EAC845-7C24-424E-B7FD-3889BFCF4A62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28B4BF-6EE0-43CF-90C1-9B9036AD60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045CE3-F0E7-4A70-84C1-00C5850F1EF6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92C108-FE47-491C-9471-0A4B60784D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E1329A-3FF2-49D1-9EDE-5010D3B67BAA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9F3143-1EE3-46D1-AB2C-1AAC873152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04EB42-A581-46D9-A11B-6E9AF461E15D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B4149-DEB5-4053-A090-7BC086EBC5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AE37F9-1AAD-42C9-9893-E8E82B4F584C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607A26-DD4D-4A27-9673-41D521139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2970549-FABE-4749-A289-D45B97A1AA52}" type="datetimeFigureOut">
              <a:rPr lang="ru-RU" smtClean="0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A8EF241-ED08-4543-9A32-5ED973A18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08720"/>
            <a:ext cx="7016750" cy="282257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Презентацию составила учитель МОУ «Ягринская гимназия» г.Северодвинска </a:t>
            </a:r>
          </a:p>
          <a:p>
            <a:r>
              <a:rPr lang="ru-RU" dirty="0" smtClean="0"/>
              <a:t>Шапошникова Т.С.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</a:rPr>
              <a:t>Отгадайте фамилию русского ученого, который сказал: «Металлом называется светлое тело, которое ковать можно».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3124200"/>
            <a:ext cx="8229600" cy="3459163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dirty="0" smtClean="0">
                <a:solidFill>
                  <a:schemeClr val="tx2"/>
                </a:solidFill>
              </a:rPr>
              <a:t>Самый тугоплавкий.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dirty="0" smtClean="0">
                <a:solidFill>
                  <a:schemeClr val="tx2"/>
                </a:solidFill>
              </a:rPr>
              <a:t>Самый распространенный на земле.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dirty="0" smtClean="0">
                <a:solidFill>
                  <a:schemeClr val="tx2"/>
                </a:solidFill>
              </a:rPr>
              <a:t>Самый легкий.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dirty="0" smtClean="0">
                <a:solidFill>
                  <a:schemeClr val="tx2"/>
                </a:solidFill>
              </a:rPr>
              <a:t>Самый электропроводный.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dirty="0" smtClean="0">
                <a:solidFill>
                  <a:schemeClr val="tx2"/>
                </a:solidFill>
              </a:rPr>
              <a:t>Самый активный.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dirty="0" smtClean="0">
                <a:solidFill>
                  <a:schemeClr val="tx2"/>
                </a:solidFill>
              </a:rPr>
              <a:t>Самый пластичный.</a:t>
            </a:r>
            <a:endParaRPr lang="en-US" sz="2400" dirty="0" smtClean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dirty="0" smtClean="0">
                <a:solidFill>
                  <a:schemeClr val="tx2"/>
                </a:solidFill>
              </a:rPr>
              <a:t>Самый космический.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dirty="0" smtClean="0">
                <a:solidFill>
                  <a:schemeClr val="tx2"/>
                </a:solidFill>
              </a:rPr>
              <a:t>Самый легкоплавкий.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dirty="0" smtClean="0">
                <a:solidFill>
                  <a:schemeClr val="tx2"/>
                </a:solidFill>
              </a:rPr>
              <a:t>Самый тяжелый.</a:t>
            </a:r>
          </a:p>
        </p:txBody>
      </p:sp>
      <p:sp>
        <p:nvSpPr>
          <p:cNvPr id="3076" name="AutoShape 15"/>
          <p:cNvSpPr>
            <a:spLocks noChangeArrowheads="1"/>
          </p:cNvSpPr>
          <p:nvPr/>
        </p:nvSpPr>
        <p:spPr bwMode="auto">
          <a:xfrm>
            <a:off x="15240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Л</a:t>
            </a:r>
          </a:p>
        </p:txBody>
      </p:sp>
      <p:sp>
        <p:nvSpPr>
          <p:cNvPr id="3077" name="AutoShape 16"/>
          <p:cNvSpPr>
            <a:spLocks noChangeArrowheads="1"/>
          </p:cNvSpPr>
          <p:nvPr/>
        </p:nvSpPr>
        <p:spPr bwMode="auto">
          <a:xfrm>
            <a:off x="22098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О</a:t>
            </a:r>
          </a:p>
        </p:txBody>
      </p:sp>
      <p:sp>
        <p:nvSpPr>
          <p:cNvPr id="3078" name="AutoShape 17"/>
          <p:cNvSpPr>
            <a:spLocks noChangeArrowheads="1"/>
          </p:cNvSpPr>
          <p:nvPr/>
        </p:nvSpPr>
        <p:spPr bwMode="auto">
          <a:xfrm>
            <a:off x="28956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М</a:t>
            </a:r>
          </a:p>
        </p:txBody>
      </p:sp>
      <p:sp>
        <p:nvSpPr>
          <p:cNvPr id="3079" name="AutoShape 18"/>
          <p:cNvSpPr>
            <a:spLocks noChangeArrowheads="1"/>
          </p:cNvSpPr>
          <p:nvPr/>
        </p:nvSpPr>
        <p:spPr bwMode="auto">
          <a:xfrm>
            <a:off x="35814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О</a:t>
            </a:r>
          </a:p>
        </p:txBody>
      </p:sp>
      <p:sp>
        <p:nvSpPr>
          <p:cNvPr id="3080" name="AutoShape 19"/>
          <p:cNvSpPr>
            <a:spLocks noChangeArrowheads="1"/>
          </p:cNvSpPr>
          <p:nvPr/>
        </p:nvSpPr>
        <p:spPr bwMode="auto">
          <a:xfrm>
            <a:off x="42672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Н</a:t>
            </a:r>
          </a:p>
        </p:txBody>
      </p:sp>
      <p:sp>
        <p:nvSpPr>
          <p:cNvPr id="3081" name="AutoShape 20"/>
          <p:cNvSpPr>
            <a:spLocks noChangeArrowheads="1"/>
          </p:cNvSpPr>
          <p:nvPr/>
        </p:nvSpPr>
        <p:spPr bwMode="auto">
          <a:xfrm>
            <a:off x="49530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О</a:t>
            </a:r>
          </a:p>
        </p:txBody>
      </p:sp>
      <p:sp>
        <p:nvSpPr>
          <p:cNvPr id="3082" name="AutoShape 21"/>
          <p:cNvSpPr>
            <a:spLocks noChangeArrowheads="1"/>
          </p:cNvSpPr>
          <p:nvPr/>
        </p:nvSpPr>
        <p:spPr bwMode="auto">
          <a:xfrm>
            <a:off x="56388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С</a:t>
            </a:r>
          </a:p>
        </p:txBody>
      </p:sp>
      <p:sp>
        <p:nvSpPr>
          <p:cNvPr id="3083" name="AutoShape 22"/>
          <p:cNvSpPr>
            <a:spLocks noChangeArrowheads="1"/>
          </p:cNvSpPr>
          <p:nvPr/>
        </p:nvSpPr>
        <p:spPr bwMode="auto">
          <a:xfrm>
            <a:off x="63246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О</a:t>
            </a:r>
          </a:p>
        </p:txBody>
      </p:sp>
      <p:sp>
        <p:nvSpPr>
          <p:cNvPr id="3084" name="AutoShape 24"/>
          <p:cNvSpPr>
            <a:spLocks noChangeArrowheads="1"/>
          </p:cNvSpPr>
          <p:nvPr/>
        </p:nvSpPr>
        <p:spPr bwMode="auto">
          <a:xfrm>
            <a:off x="70104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В</a:t>
            </a: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15240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+mn-lt"/>
              </a:rPr>
              <a:t>Au</a:t>
            </a:r>
            <a:endParaRPr lang="ru-RU" sz="3200" b="1" dirty="0">
              <a:latin typeface="+mn-lt"/>
            </a:endParaRPr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22098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Os</a:t>
            </a:r>
            <a:endParaRPr lang="ru-RU" sz="3200" b="1">
              <a:latin typeface="+mn-lt"/>
            </a:endParaRPr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28956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+mn-lt"/>
              </a:rPr>
              <a:t> </a:t>
            </a:r>
            <a:r>
              <a:rPr lang="en-US" sz="3200" b="1">
                <a:latin typeface="+mn-lt"/>
              </a:rPr>
              <a:t>Cs</a:t>
            </a:r>
            <a:endParaRPr lang="ru-RU" sz="3200" b="1">
              <a:latin typeface="+mn-lt"/>
            </a:endParaRPr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35814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Hg</a:t>
            </a:r>
            <a:endParaRPr lang="ru-RU" sz="3200" b="1">
              <a:latin typeface="+mn-lt"/>
            </a:endParaRPr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42672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Li</a:t>
            </a:r>
            <a:endParaRPr lang="ru-RU" sz="3200" b="1">
              <a:latin typeface="+mn-lt"/>
            </a:endParaRPr>
          </a:p>
        </p:txBody>
      </p:sp>
      <p:sp>
        <p:nvSpPr>
          <p:cNvPr id="4127" name="Rectangle 31"/>
          <p:cNvSpPr>
            <a:spLocks noChangeArrowheads="1"/>
          </p:cNvSpPr>
          <p:nvPr/>
        </p:nvSpPr>
        <p:spPr bwMode="auto">
          <a:xfrm>
            <a:off x="49530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W</a:t>
            </a:r>
            <a:endParaRPr lang="ru-RU" sz="3200" b="1">
              <a:latin typeface="+mn-lt"/>
            </a:endParaRPr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56388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Fe</a:t>
            </a:r>
            <a:endParaRPr lang="ru-RU" sz="3200" b="1">
              <a:latin typeface="+mn-lt"/>
            </a:endParaRPr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63246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Al</a:t>
            </a:r>
            <a:endParaRPr lang="ru-RU" sz="3200" b="1">
              <a:latin typeface="+mn-lt"/>
            </a:endParaRPr>
          </a:p>
        </p:txBody>
      </p:sp>
      <p:sp>
        <p:nvSpPr>
          <p:cNvPr id="4130" name="Rectangle 34"/>
          <p:cNvSpPr>
            <a:spLocks noChangeArrowheads="1"/>
          </p:cNvSpPr>
          <p:nvPr/>
        </p:nvSpPr>
        <p:spPr bwMode="auto">
          <a:xfrm>
            <a:off x="70104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Ag</a:t>
            </a:r>
            <a:endParaRPr lang="ru-RU" sz="3200" b="1"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2285992"/>
            <a:ext cx="396621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Металлы - чемпионы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0"/>
                  </p:tgtEl>
                </p:cond>
              </p:nextCondLst>
            </p:seq>
          </p:childTnLst>
        </p:cTn>
      </p:par>
    </p:tnLst>
    <p:bldLst>
      <p:bldP spid="4122" grpId="0" animBg="1"/>
      <p:bldP spid="4123" grpId="0" animBg="1"/>
      <p:bldP spid="4124" grpId="0" animBg="1"/>
      <p:bldP spid="4125" grpId="0" animBg="1"/>
      <p:bldP spid="4126" grpId="0" animBg="1"/>
      <p:bldP spid="4127" grpId="0" animBg="1"/>
      <p:bldP spid="4128" grpId="0" animBg="1"/>
      <p:bldP spid="4129" grpId="0" animBg="1"/>
      <p:bldP spid="41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4" name="AutoShape 18"/>
          <p:cNvSpPr>
            <a:spLocks noChangeArrowheads="1"/>
          </p:cNvSpPr>
          <p:nvPr/>
        </p:nvSpPr>
        <p:spPr bwMode="auto">
          <a:xfrm>
            <a:off x="457200" y="5410200"/>
            <a:ext cx="8534400" cy="609600"/>
          </a:xfrm>
          <a:prstGeom prst="bevel">
            <a:avLst>
              <a:gd name="adj" fmla="val 12500"/>
            </a:avLst>
          </a:prstGeom>
          <a:solidFill>
            <a:srgbClr val="ABE1C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Металлы С</a:t>
            </a:r>
            <a:r>
              <a:rPr lang="en-US">
                <a:latin typeface="Calibri" pitchFamily="34" charset="0"/>
              </a:rPr>
              <a:t>u, Au, Ag</a:t>
            </a:r>
            <a:r>
              <a:rPr lang="ru-RU">
                <a:latin typeface="Calibri" pitchFamily="34" charset="0"/>
              </a:rPr>
              <a:t> не взаимодействуют с водой даже при нагревании.</a:t>
            </a:r>
          </a:p>
        </p:txBody>
      </p:sp>
      <p:sp>
        <p:nvSpPr>
          <p:cNvPr id="4113" name="AutoShape 17"/>
          <p:cNvSpPr>
            <a:spLocks noChangeArrowheads="1"/>
          </p:cNvSpPr>
          <p:nvPr/>
        </p:nvSpPr>
        <p:spPr bwMode="auto">
          <a:xfrm>
            <a:off x="457200" y="3200400"/>
            <a:ext cx="8534400" cy="609600"/>
          </a:xfrm>
          <a:prstGeom prst="bevel">
            <a:avLst>
              <a:gd name="adj" fmla="val 12500"/>
            </a:avLst>
          </a:prstGeom>
          <a:solidFill>
            <a:srgbClr val="ABE1C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Металлы обладают электропроводностью и теплопроводностью.</a:t>
            </a:r>
          </a:p>
        </p:txBody>
      </p:sp>
      <p:sp>
        <p:nvSpPr>
          <p:cNvPr id="4112" name="AutoShape 16"/>
          <p:cNvSpPr>
            <a:spLocks noChangeArrowheads="1"/>
          </p:cNvSpPr>
          <p:nvPr/>
        </p:nvSpPr>
        <p:spPr bwMode="auto">
          <a:xfrm>
            <a:off x="457200" y="2514600"/>
            <a:ext cx="8534400" cy="609600"/>
          </a:xfrm>
          <a:prstGeom prst="bevel">
            <a:avLst>
              <a:gd name="adj" fmla="val 12500"/>
            </a:avLst>
          </a:prstGeom>
          <a:solidFill>
            <a:srgbClr val="ABE1C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Для металлов характерна металлическая кристаллическая решетка.</a:t>
            </a:r>
          </a:p>
        </p:txBody>
      </p:sp>
      <p:sp>
        <p:nvSpPr>
          <p:cNvPr id="4115" name="AutoShape 19"/>
          <p:cNvSpPr>
            <a:spLocks noChangeArrowheads="1"/>
          </p:cNvSpPr>
          <p:nvPr/>
        </p:nvSpPr>
        <p:spPr bwMode="auto">
          <a:xfrm>
            <a:off x="457200" y="1066800"/>
            <a:ext cx="8534400" cy="609600"/>
          </a:xfrm>
          <a:prstGeom prst="bevel">
            <a:avLst>
              <a:gd name="adj" fmla="val 12500"/>
            </a:avLst>
          </a:prstGeom>
          <a:solidFill>
            <a:srgbClr val="ABE1C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У атомов металлов на внешнем уровне 1-3 электрона.</a:t>
            </a:r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457200" y="10668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У атомов металлов на внешнем уровне 1-3 электрона.</a:t>
            </a:r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457200" y="17526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Металлы являются  восстановителями и окислителями.</a:t>
            </a:r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457200" y="25146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Для металлов характерна металлическая кристаллическая решетка.</a:t>
            </a: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457200" y="32004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Металлы обладают электропроводностью и теплопроводностью.</a:t>
            </a:r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457200" y="39624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При взаимодействии с кислородом металлы принимают электроны.</a:t>
            </a:r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>
            <a:off x="457200" y="47244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Все металлы активно взаимодействуют с кислотами.</a:t>
            </a:r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>
            <a:off x="457200" y="54102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Металлы С</a:t>
            </a:r>
            <a:r>
              <a:rPr lang="en-US">
                <a:latin typeface="+mn-lt"/>
              </a:rPr>
              <a:t>u, Au, Ag</a:t>
            </a:r>
            <a:r>
              <a:rPr lang="ru-RU">
                <a:latin typeface="+mn-lt"/>
              </a:rPr>
              <a:t> не взаимодействуют с водой даже при нагревании.</a:t>
            </a:r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>
            <a:off x="457200" y="60960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М</a:t>
            </a:r>
            <a:r>
              <a:rPr lang="en-US">
                <a:latin typeface="+mn-lt"/>
              </a:rPr>
              <a:t>g, Be </a:t>
            </a:r>
            <a:r>
              <a:rPr lang="ru-RU">
                <a:latin typeface="+mn-lt"/>
              </a:rPr>
              <a:t> относятся к щелочноземельным металлам.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0"/>
            <a:ext cx="736278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Убери лишнее о металлах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</p:childTnLst>
        </p:cTn>
      </p:par>
    </p:tnLst>
    <p:bldLst>
      <p:bldP spid="4114" grpId="0" animBg="1"/>
      <p:bldP spid="4113" grpId="0" animBg="1"/>
      <p:bldP spid="4112" grpId="0" animBg="1"/>
      <p:bldP spid="4115" grpId="0" animBg="1"/>
      <p:bldP spid="4104" grpId="0" animBg="1"/>
      <p:bldP spid="4107" grpId="0" animBg="1"/>
      <p:bldP spid="4108" grpId="0" animBg="1"/>
      <p:bldP spid="4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Таблица 2"/>
          <p:cNvPicPr>
            <a:picLocks noGrp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" y="1000125"/>
            <a:ext cx="8937625" cy="5791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0"/>
            <a:ext cx="7370736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Общая характеристика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элементов</a:t>
            </a:r>
            <a:r>
              <a:rPr 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I</a:t>
            </a:r>
            <a:r>
              <a:rPr 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группы главной подгруппы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75" y="1928813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Li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5" y="2786063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Na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75" y="3571875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K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75" y="4357688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solidFill>
                  <a:schemeClr val="tx2"/>
                </a:solidFill>
              </a:rPr>
              <a:t>Rb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75" y="514350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Cs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75" y="600075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Fr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43000" y="200025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7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43000" y="2786063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23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3000" y="3571875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39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43000" y="4357688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85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43000" y="514350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133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43000" y="5929313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2"/>
                </a:solidFill>
              </a:rPr>
              <a:t>[223]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14563" y="2000250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2s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14563" y="2786063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3s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214563" y="3571875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4s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14563" y="4357688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5s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214563" y="5143500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6s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14563" y="6000750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7s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429000" y="200025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/>
                </a:solidFill>
              </a:rPr>
              <a:t>))</a:t>
            </a:r>
            <a:endParaRPr lang="ru-RU" sz="3600" b="1" baseline="30000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429000" y="2786063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/>
                </a:solidFill>
              </a:rPr>
              <a:t>)))</a:t>
            </a:r>
            <a:endParaRPr lang="ru-RU" sz="3600" b="1" baseline="30000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29000" y="3571875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/>
                </a:solidFill>
              </a:rPr>
              <a:t>))))</a:t>
            </a:r>
            <a:endParaRPr lang="ru-RU" sz="3600" b="1" baseline="300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29000" y="4357688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/>
                </a:solidFill>
              </a:rPr>
              <a:t>)))))</a:t>
            </a:r>
            <a:endParaRPr lang="ru-RU" sz="3600" b="1" baseline="30000" dirty="0">
              <a:solidFill>
                <a:schemeClr val="tx2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29000" y="514350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/>
                </a:solidFill>
              </a:rPr>
              <a:t>))))))</a:t>
            </a:r>
            <a:endParaRPr lang="ru-RU" sz="3600" b="1" baseline="30000" dirty="0">
              <a:solidFill>
                <a:schemeClr val="tx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429000" y="5929313"/>
            <a:ext cx="1214438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2"/>
                </a:solidFill>
              </a:rPr>
              <a:t>)))))))</a:t>
            </a:r>
            <a:endParaRPr lang="ru-RU" sz="3200" b="1" baseline="30000" dirty="0">
              <a:solidFill>
                <a:schemeClr val="tx2"/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rot="5400000">
            <a:off x="2571751" y="4286250"/>
            <a:ext cx="4430712" cy="1587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4857752" y="1428736"/>
            <a:ext cx="642942" cy="5715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baseline="30000" dirty="0">
                <a:solidFill>
                  <a:schemeClr val="tx2"/>
                </a:solidFill>
              </a:rPr>
              <a:t>увеличиваются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rot="5400000">
            <a:off x="3643313" y="4286250"/>
            <a:ext cx="4430712" cy="1588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5929322" y="1428736"/>
            <a:ext cx="642942" cy="5715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baseline="30000" dirty="0">
                <a:solidFill>
                  <a:schemeClr val="tx2"/>
                </a:solidFill>
              </a:rPr>
              <a:t>увеличиваются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42875" y="114300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элемент</a:t>
            </a:r>
            <a:endParaRPr lang="ru-RU" b="1" baseline="30000" dirty="0">
              <a:solidFill>
                <a:schemeClr val="bg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214438" y="1143000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</a:rPr>
              <a:t>А</a:t>
            </a:r>
            <a:r>
              <a:rPr lang="en-US" sz="2800" b="1" dirty="0">
                <a:solidFill>
                  <a:schemeClr val="bg1"/>
                </a:solidFill>
              </a:rPr>
              <a:t>r</a:t>
            </a:r>
            <a:endParaRPr lang="ru-RU" sz="2800" b="1" baseline="30000" dirty="0">
              <a:solidFill>
                <a:schemeClr val="bg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43125" y="1143000"/>
            <a:ext cx="13573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</a:rPr>
              <a:t>Валентные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</a:rPr>
              <a:t>электроны</a:t>
            </a:r>
            <a:endParaRPr lang="ru-RU" sz="1600" b="1" baseline="30000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65488" y="1143000"/>
            <a:ext cx="135731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Атомный радиус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500563" y="1089025"/>
            <a:ext cx="135731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/>
              <a:t>Метал-лические</a:t>
            </a:r>
            <a:r>
              <a:rPr lang="ru-RU" sz="1600" b="1" dirty="0"/>
              <a:t> свойства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572125" y="1071563"/>
            <a:ext cx="13573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/>
              <a:t>Восстано-вительные</a:t>
            </a:r>
            <a:r>
              <a:rPr lang="ru-RU" sz="1600" b="1" dirty="0"/>
              <a:t> свойства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7215188" y="1071563"/>
            <a:ext cx="135731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соединения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000875" y="1857375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</a:rPr>
              <a:t>Li</a:t>
            </a:r>
            <a:r>
              <a:rPr lang="en-US" b="1" baseline="-25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O, </a:t>
            </a:r>
            <a:r>
              <a:rPr lang="en-US" b="1" dirty="0" err="1">
                <a:solidFill>
                  <a:schemeClr val="tx2"/>
                </a:solidFill>
              </a:rPr>
              <a:t>LiOH</a:t>
            </a:r>
            <a:endParaRPr lang="en-US" b="1" dirty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основные свойства</a:t>
            </a:r>
            <a:endParaRPr lang="ru-RU" b="1" baseline="30000" dirty="0">
              <a:solidFill>
                <a:schemeClr val="tx2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000875" y="2643188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</a:rPr>
              <a:t>Na</a:t>
            </a:r>
            <a:r>
              <a:rPr lang="en-US" b="1" baseline="-25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O, </a:t>
            </a:r>
            <a:r>
              <a:rPr lang="en-US" b="1" dirty="0" err="1">
                <a:solidFill>
                  <a:schemeClr val="tx2"/>
                </a:solidFill>
              </a:rPr>
              <a:t>NaOH</a:t>
            </a:r>
            <a:endParaRPr lang="en-US" b="1" dirty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основные свойства</a:t>
            </a:r>
            <a:endParaRPr lang="ru-RU" b="1" baseline="30000" dirty="0">
              <a:solidFill>
                <a:schemeClr val="tx2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000875" y="3429000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</a:rPr>
              <a:t>K</a:t>
            </a:r>
            <a:r>
              <a:rPr lang="en-US" b="1" baseline="-25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O, KOH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основные свойства</a:t>
            </a:r>
            <a:endParaRPr lang="ru-RU" b="1" baseline="30000" dirty="0">
              <a:solidFill>
                <a:schemeClr val="tx2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000875" y="4214813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</a:rPr>
              <a:t>Rb</a:t>
            </a:r>
            <a:r>
              <a:rPr lang="en-US" b="1" baseline="-25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O, </a:t>
            </a:r>
            <a:r>
              <a:rPr lang="en-US" b="1" dirty="0" err="1">
                <a:solidFill>
                  <a:schemeClr val="tx2"/>
                </a:solidFill>
              </a:rPr>
              <a:t>RbOH</a:t>
            </a:r>
            <a:endParaRPr lang="en-US" b="1" dirty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основные свойства</a:t>
            </a:r>
            <a:endParaRPr lang="ru-RU" b="1" baseline="30000" dirty="0">
              <a:solidFill>
                <a:schemeClr val="tx2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994525" y="4983163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</a:rPr>
              <a:t>Cs</a:t>
            </a:r>
            <a:r>
              <a:rPr lang="en-US" b="1" baseline="-25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O, </a:t>
            </a:r>
            <a:r>
              <a:rPr lang="en-US" b="1" dirty="0" err="1">
                <a:solidFill>
                  <a:schemeClr val="tx2"/>
                </a:solidFill>
              </a:rPr>
              <a:t>CsOH</a:t>
            </a:r>
            <a:endParaRPr lang="en-US" b="1" dirty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основные свойства</a:t>
            </a:r>
            <a:endParaRPr lang="ru-RU" b="1" baseline="30000" dirty="0">
              <a:solidFill>
                <a:schemeClr val="tx2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000875" y="5857875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Радиоактивный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элемент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1" grpId="0"/>
      <p:bldP spid="32" grpId="0"/>
      <p:bldP spid="33" grpId="0"/>
      <p:bldP spid="34" grpId="0"/>
      <p:bldP spid="35" grpId="0"/>
      <p:bldP spid="36" grpId="0"/>
      <p:bldP spid="42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000232" y="0"/>
            <a:ext cx="522893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Металлы в природе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5286375"/>
            <a:ext cx="928687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119063" y="6280150"/>
            <a:ext cx="977900" cy="382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каменная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75" y="5286375"/>
            <a:ext cx="9509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1116013" y="6286500"/>
            <a:ext cx="1143000" cy="382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400">
                <a:solidFill>
                  <a:srgbClr val="FFFFFF"/>
                </a:solidFill>
              </a:rPr>
              <a:t>Глауберова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82838" y="5311775"/>
            <a:ext cx="857250" cy="7413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2312988" y="6286500"/>
            <a:ext cx="1035050" cy="382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400">
                <a:solidFill>
                  <a:srgbClr val="FFFFFF"/>
                </a:solidFill>
              </a:rPr>
              <a:t>сильвинит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63" y="5330825"/>
            <a:ext cx="8874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3386138" y="6286500"/>
            <a:ext cx="1069975" cy="382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карналлит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1857375" y="642938"/>
            <a:ext cx="2143125" cy="5000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4572794" y="927894"/>
            <a:ext cx="571500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715000" y="642938"/>
            <a:ext cx="1928813" cy="5000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8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32"/>
          <p:cNvGrpSpPr>
            <a:grpSpLocks/>
          </p:cNvGrpSpPr>
          <p:nvPr/>
        </p:nvGrpSpPr>
        <p:grpSpPr bwMode="auto">
          <a:xfrm>
            <a:off x="500063" y="1500188"/>
            <a:ext cx="7651750" cy="655637"/>
            <a:chOff x="500034" y="1214422"/>
            <a:chExt cx="7652159" cy="655084"/>
          </a:xfrm>
        </p:grpSpPr>
        <p:sp>
          <p:nvSpPr>
            <p:cNvPr id="6226" name="Rectangle 3"/>
            <p:cNvSpPr>
              <a:spLocks noChangeArrowheads="1"/>
            </p:cNvSpPr>
            <p:nvPr/>
          </p:nvSpPr>
          <p:spPr bwMode="auto">
            <a:xfrm>
              <a:off x="500034" y="1214422"/>
              <a:ext cx="765215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ru-RU" b="1">
                  <a:latin typeface="Calibri" pitchFamily="34" charset="0"/>
                  <a:ea typeface="Calibri" pitchFamily="34" charset="0"/>
                  <a:cs typeface="TimesNewRoman,Bold"/>
                </a:rPr>
                <a:t>РЯД АКТИВНОСТИ МЕТАЛЛОВ / ЭЛЕКТРОХИМИЧЕСКИЙ РЯД НАПРЯЖЕНИЙ</a:t>
              </a:r>
              <a:endParaRPr lang="ru-RU">
                <a:ea typeface="Calibri" pitchFamily="34" charset="0"/>
                <a:cs typeface="TimesNewRoman,Bold"/>
              </a:endParaRPr>
            </a:p>
            <a:p>
              <a:pPr eaLnBrk="0" hangingPunct="0"/>
              <a:endParaRPr lang="ru-RU">
                <a:ea typeface="Calibri" pitchFamily="34" charset="0"/>
                <a:cs typeface="TimesNewRoman,Bold"/>
              </a:endParaRPr>
            </a:p>
          </p:txBody>
        </p:sp>
        <p:sp>
          <p:nvSpPr>
            <p:cNvPr id="6227" name="Прямоугольник 31"/>
            <p:cNvSpPr>
              <a:spLocks noChangeArrowheads="1"/>
            </p:cNvSpPr>
            <p:nvPr/>
          </p:nvSpPr>
          <p:spPr bwMode="auto">
            <a:xfrm>
              <a:off x="642910" y="1500174"/>
              <a:ext cx="735811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943634"/>
                  </a:solidFill>
                  <a:latin typeface="Calibri" pitchFamily="34" charset="0"/>
                  <a:ea typeface="Calibri" pitchFamily="34" charset="0"/>
                  <a:cs typeface="TimesNewRoman"/>
                </a:rPr>
                <a:t>Li Rb K Ba Sr Ca Na Mg</a:t>
              </a:r>
              <a:r>
                <a:rPr lang="en-US">
                  <a:solidFill>
                    <a:srgbClr val="000000"/>
                  </a:solidFill>
                  <a:latin typeface="Calibri" pitchFamily="34" charset="0"/>
                  <a:ea typeface="Calibri" pitchFamily="34" charset="0"/>
                  <a:cs typeface="TimesNewRoman"/>
                </a:rPr>
                <a:t> </a:t>
              </a:r>
              <a:r>
                <a:rPr lang="en-US">
                  <a:solidFill>
                    <a:srgbClr val="365F91"/>
                  </a:solidFill>
                  <a:latin typeface="Calibri" pitchFamily="34" charset="0"/>
                  <a:ea typeface="Calibri" pitchFamily="34" charset="0"/>
                  <a:cs typeface="TimesNewRoman"/>
                </a:rPr>
                <a:t>Al Mn Zn Cr Fe Cd Co Ni Sn Pb (H)  Bi Cu Hg</a:t>
              </a:r>
              <a:r>
                <a:rPr lang="en-US">
                  <a:solidFill>
                    <a:srgbClr val="000000"/>
                  </a:solidFill>
                  <a:latin typeface="Calibri" pitchFamily="34" charset="0"/>
                  <a:ea typeface="Calibri" pitchFamily="34" charset="0"/>
                  <a:cs typeface="TimesNewRoman"/>
                </a:rPr>
                <a:t> </a:t>
              </a:r>
              <a:r>
                <a:rPr lang="en-US">
                  <a:solidFill>
                    <a:srgbClr val="31849B"/>
                  </a:solidFill>
                  <a:latin typeface="Calibri" pitchFamily="34" charset="0"/>
                  <a:ea typeface="Calibri" pitchFamily="34" charset="0"/>
                  <a:cs typeface="TimesNewRoman"/>
                </a:rPr>
                <a:t>Ag Pt Au</a:t>
              </a:r>
              <a:endParaRPr lang="ru-RU">
                <a:solidFill>
                  <a:srgbClr val="000000"/>
                </a:solidFill>
                <a:ea typeface="Calibri" pitchFamily="34" charset="0"/>
                <a:cs typeface="TimesNewRoman"/>
              </a:endParaRP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1142976" y="1214422"/>
            <a:ext cx="128894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активные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714744" y="1214422"/>
            <a:ext cx="250767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Средней активности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000892" y="1214422"/>
            <a:ext cx="171733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благородные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642938" y="2143125"/>
            <a:ext cx="7215187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 flipH="1" flipV="1">
            <a:off x="2678113" y="1963738"/>
            <a:ext cx="357187" cy="15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 flipH="1" flipV="1">
            <a:off x="6680200" y="1963738"/>
            <a:ext cx="357187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180975" y="2466975"/>
            <a:ext cx="421481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/>
              <a:t>NaCl</a:t>
            </a:r>
            <a:r>
              <a:rPr lang="en-US" dirty="0"/>
              <a:t> –</a:t>
            </a:r>
            <a:r>
              <a:rPr lang="ru-RU" dirty="0"/>
              <a:t>поваренная (каменная) соль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80975" y="3087688"/>
            <a:ext cx="4214813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Na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</a:t>
            </a:r>
            <a:r>
              <a:rPr lang="en-US" dirty="0"/>
              <a:t> * 10H</a:t>
            </a:r>
            <a:r>
              <a:rPr lang="en-US" baseline="-25000" dirty="0"/>
              <a:t>2</a:t>
            </a:r>
            <a:r>
              <a:rPr lang="en-US" dirty="0"/>
              <a:t>O –  </a:t>
            </a:r>
            <a:r>
              <a:rPr lang="ru-RU" dirty="0"/>
              <a:t>глауберова соль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71450" y="3714750"/>
            <a:ext cx="421481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/>
              <a:t>NaCl</a:t>
            </a:r>
            <a:r>
              <a:rPr lang="en-US" dirty="0"/>
              <a:t>*</a:t>
            </a:r>
            <a:r>
              <a:rPr lang="en-US" dirty="0" err="1"/>
              <a:t>KCl</a:t>
            </a:r>
            <a:r>
              <a:rPr lang="en-US" dirty="0"/>
              <a:t> –  </a:t>
            </a:r>
            <a:r>
              <a:rPr lang="ru-RU" dirty="0"/>
              <a:t>сильвинит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71450" y="4357688"/>
            <a:ext cx="4214813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/>
              <a:t>KCl</a:t>
            </a:r>
            <a:r>
              <a:rPr lang="en-US" dirty="0"/>
              <a:t> </a:t>
            </a:r>
            <a:r>
              <a:rPr lang="ru-RU" dirty="0"/>
              <a:t>* </a:t>
            </a:r>
            <a:r>
              <a:rPr lang="en-US" dirty="0"/>
              <a:t>MgCl</a:t>
            </a:r>
            <a:r>
              <a:rPr lang="en-US" baseline="-25000" dirty="0"/>
              <a:t>2</a:t>
            </a:r>
            <a:r>
              <a:rPr lang="en-US" dirty="0"/>
              <a:t>*6H</a:t>
            </a:r>
            <a:r>
              <a:rPr lang="en-US" baseline="-25000" dirty="0"/>
              <a:t>2</a:t>
            </a:r>
            <a:r>
              <a:rPr lang="en-US" dirty="0"/>
              <a:t>O –  </a:t>
            </a:r>
            <a:r>
              <a:rPr lang="ru-RU" dirty="0"/>
              <a:t>карналлит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500563" y="2286000"/>
            <a:ext cx="4500562" cy="4429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5715008" y="2357430"/>
            <a:ext cx="208012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получение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5286380" y="2857496"/>
            <a:ext cx="322017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Электролиз расплава соли</a:t>
            </a:r>
          </a:p>
        </p:txBody>
      </p:sp>
      <p:sp>
        <p:nvSpPr>
          <p:cNvPr id="55" name="Блок-схема: магнитный диск 54"/>
          <p:cNvSpPr/>
          <p:nvPr/>
        </p:nvSpPr>
        <p:spPr>
          <a:xfrm>
            <a:off x="5572125" y="4000500"/>
            <a:ext cx="2357438" cy="2000250"/>
          </a:xfrm>
          <a:prstGeom prst="flowChartMagneticDisk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Блок-схема: магнитный диск 57"/>
          <p:cNvSpPr/>
          <p:nvPr/>
        </p:nvSpPr>
        <p:spPr>
          <a:xfrm>
            <a:off x="5572125" y="3857625"/>
            <a:ext cx="2357438" cy="785813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7429500" y="3643313"/>
            <a:ext cx="285750" cy="19288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857875" y="3571875"/>
            <a:ext cx="285750" cy="19288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3" name="Shape 62"/>
          <p:cNvCxnSpPr>
            <a:stCxn id="60" idx="0"/>
          </p:cNvCxnSpPr>
          <p:nvPr/>
        </p:nvCxnSpPr>
        <p:spPr>
          <a:xfrm rot="5400000" flipH="1" flipV="1">
            <a:off x="8180388" y="3036888"/>
            <a:ext cx="1587" cy="1214437"/>
          </a:xfrm>
          <a:prstGeom prst="curvedConnector4">
            <a:avLst>
              <a:gd name="adj1" fmla="val 14395470"/>
              <a:gd name="adj2" fmla="val 58894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hape 70"/>
          <p:cNvCxnSpPr>
            <a:stCxn id="61" idx="0"/>
          </p:cNvCxnSpPr>
          <p:nvPr/>
        </p:nvCxnSpPr>
        <p:spPr>
          <a:xfrm rot="16200000" flipH="1" flipV="1">
            <a:off x="5572125" y="3286125"/>
            <a:ext cx="142875" cy="714375"/>
          </a:xfrm>
          <a:prstGeom prst="curvedConnector4">
            <a:avLst>
              <a:gd name="adj1" fmla="val -159999"/>
              <a:gd name="adj2" fmla="val 6512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люс 74"/>
          <p:cNvSpPr/>
          <p:nvPr/>
        </p:nvSpPr>
        <p:spPr>
          <a:xfrm>
            <a:off x="4786313" y="3286125"/>
            <a:ext cx="428625" cy="500063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6" name="Минус 75"/>
          <p:cNvSpPr/>
          <p:nvPr/>
        </p:nvSpPr>
        <p:spPr>
          <a:xfrm>
            <a:off x="8429625" y="3357563"/>
            <a:ext cx="428625" cy="142875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7" name="Плюс 76"/>
          <p:cNvSpPr/>
          <p:nvPr/>
        </p:nvSpPr>
        <p:spPr>
          <a:xfrm>
            <a:off x="5929313" y="3714750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8" name="Плюс 77"/>
          <p:cNvSpPr/>
          <p:nvPr/>
        </p:nvSpPr>
        <p:spPr>
          <a:xfrm>
            <a:off x="5929313" y="3929063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9" name="Плюс 78"/>
          <p:cNvSpPr/>
          <p:nvPr/>
        </p:nvSpPr>
        <p:spPr>
          <a:xfrm>
            <a:off x="5929313" y="4143375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Плюс 79"/>
          <p:cNvSpPr/>
          <p:nvPr/>
        </p:nvSpPr>
        <p:spPr>
          <a:xfrm>
            <a:off x="5929313" y="4357688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" name="Плюс 80"/>
          <p:cNvSpPr/>
          <p:nvPr/>
        </p:nvSpPr>
        <p:spPr>
          <a:xfrm>
            <a:off x="5929313" y="4572000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" name="Плюс 81"/>
          <p:cNvSpPr/>
          <p:nvPr/>
        </p:nvSpPr>
        <p:spPr>
          <a:xfrm>
            <a:off x="5929313" y="4786313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" name="Плюс 82"/>
          <p:cNvSpPr/>
          <p:nvPr/>
        </p:nvSpPr>
        <p:spPr>
          <a:xfrm>
            <a:off x="5929313" y="5000625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" name="Плюс 83"/>
          <p:cNvSpPr/>
          <p:nvPr/>
        </p:nvSpPr>
        <p:spPr>
          <a:xfrm>
            <a:off x="5929313" y="5214938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5" name="Минус 84"/>
          <p:cNvSpPr/>
          <p:nvPr/>
        </p:nvSpPr>
        <p:spPr>
          <a:xfrm>
            <a:off x="7500938" y="3786188"/>
            <a:ext cx="142875" cy="46037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6" name="Минус 85"/>
          <p:cNvSpPr/>
          <p:nvPr/>
        </p:nvSpPr>
        <p:spPr>
          <a:xfrm>
            <a:off x="7500938" y="3929063"/>
            <a:ext cx="142875" cy="46037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Минус 86"/>
          <p:cNvSpPr/>
          <p:nvPr/>
        </p:nvSpPr>
        <p:spPr>
          <a:xfrm>
            <a:off x="7500938" y="4071938"/>
            <a:ext cx="142875" cy="46037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" name="Минус 87"/>
          <p:cNvSpPr/>
          <p:nvPr/>
        </p:nvSpPr>
        <p:spPr>
          <a:xfrm>
            <a:off x="7500938" y="4286250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9" name="Минус 88"/>
          <p:cNvSpPr/>
          <p:nvPr/>
        </p:nvSpPr>
        <p:spPr>
          <a:xfrm>
            <a:off x="7500938" y="4429125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" name="Минус 89"/>
          <p:cNvSpPr/>
          <p:nvPr/>
        </p:nvSpPr>
        <p:spPr>
          <a:xfrm>
            <a:off x="7500938" y="4572000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Минус 90"/>
          <p:cNvSpPr/>
          <p:nvPr/>
        </p:nvSpPr>
        <p:spPr>
          <a:xfrm>
            <a:off x="7500938" y="4714875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" name="Минус 91"/>
          <p:cNvSpPr/>
          <p:nvPr/>
        </p:nvSpPr>
        <p:spPr>
          <a:xfrm>
            <a:off x="7500938" y="4857750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3" name="Минус 92"/>
          <p:cNvSpPr/>
          <p:nvPr/>
        </p:nvSpPr>
        <p:spPr>
          <a:xfrm>
            <a:off x="7500938" y="5000625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4" name="Минус 93"/>
          <p:cNvSpPr/>
          <p:nvPr/>
        </p:nvSpPr>
        <p:spPr>
          <a:xfrm>
            <a:off x="7500938" y="5143500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5" name="Минус 94"/>
          <p:cNvSpPr/>
          <p:nvPr/>
        </p:nvSpPr>
        <p:spPr>
          <a:xfrm>
            <a:off x="7500938" y="5286375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104"/>
          <p:cNvGrpSpPr>
            <a:grpSpLocks/>
          </p:cNvGrpSpPr>
          <p:nvPr/>
        </p:nvGrpSpPr>
        <p:grpSpPr bwMode="auto">
          <a:xfrm>
            <a:off x="6357938" y="5500688"/>
            <a:ext cx="428625" cy="285750"/>
            <a:chOff x="6215074" y="6286520"/>
            <a:chExt cx="428628" cy="285752"/>
          </a:xfrm>
        </p:grpSpPr>
        <p:sp>
          <p:nvSpPr>
            <p:cNvPr id="106" name="Овал 105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25" name="TextBox 106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Na</a:t>
              </a:r>
              <a:r>
                <a:rPr lang="en-US" sz="1200" b="1" baseline="30000">
                  <a:latin typeface="Calibri" pitchFamily="34" charset="0"/>
                </a:rPr>
                <a:t>+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4" name="Группа 107"/>
          <p:cNvGrpSpPr>
            <a:grpSpLocks/>
          </p:cNvGrpSpPr>
          <p:nvPr/>
        </p:nvGrpSpPr>
        <p:grpSpPr bwMode="auto">
          <a:xfrm>
            <a:off x="6643688" y="5000625"/>
            <a:ext cx="428625" cy="285750"/>
            <a:chOff x="6215074" y="6286520"/>
            <a:chExt cx="428628" cy="285752"/>
          </a:xfrm>
        </p:grpSpPr>
        <p:sp>
          <p:nvSpPr>
            <p:cNvPr id="109" name="Овал 108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23" name="TextBox 109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Na</a:t>
              </a:r>
              <a:r>
                <a:rPr lang="en-US" sz="1200" b="1" baseline="30000">
                  <a:latin typeface="Calibri" pitchFamily="34" charset="0"/>
                </a:rPr>
                <a:t>+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5" name="Группа 110"/>
          <p:cNvGrpSpPr>
            <a:grpSpLocks/>
          </p:cNvGrpSpPr>
          <p:nvPr/>
        </p:nvGrpSpPr>
        <p:grpSpPr bwMode="auto">
          <a:xfrm>
            <a:off x="6929438" y="5500688"/>
            <a:ext cx="428625" cy="285750"/>
            <a:chOff x="6215074" y="6286520"/>
            <a:chExt cx="428628" cy="285752"/>
          </a:xfrm>
        </p:grpSpPr>
        <p:sp>
          <p:nvSpPr>
            <p:cNvPr id="112" name="Овал 111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21" name="TextBox 112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Na</a:t>
              </a:r>
              <a:r>
                <a:rPr lang="en-US" sz="1200" b="1" baseline="30000">
                  <a:latin typeface="Calibri" pitchFamily="34" charset="0"/>
                </a:rPr>
                <a:t>+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6" name="Группа 113"/>
          <p:cNvGrpSpPr>
            <a:grpSpLocks/>
          </p:cNvGrpSpPr>
          <p:nvPr/>
        </p:nvGrpSpPr>
        <p:grpSpPr bwMode="auto">
          <a:xfrm>
            <a:off x="6357938" y="4786313"/>
            <a:ext cx="428625" cy="285750"/>
            <a:chOff x="6215074" y="6286520"/>
            <a:chExt cx="428628" cy="285752"/>
          </a:xfrm>
        </p:grpSpPr>
        <p:sp>
          <p:nvSpPr>
            <p:cNvPr id="115" name="Овал 114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19" name="TextBox 115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Na</a:t>
              </a:r>
              <a:r>
                <a:rPr lang="en-US" sz="1200" b="1" baseline="30000">
                  <a:latin typeface="Calibri" pitchFamily="34" charset="0"/>
                </a:rPr>
                <a:t>+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7" name="Группа 118"/>
          <p:cNvGrpSpPr>
            <a:grpSpLocks/>
          </p:cNvGrpSpPr>
          <p:nvPr/>
        </p:nvGrpSpPr>
        <p:grpSpPr bwMode="auto">
          <a:xfrm>
            <a:off x="6215063" y="5143500"/>
            <a:ext cx="428625" cy="285750"/>
            <a:chOff x="4562856" y="3357562"/>
            <a:chExt cx="428628" cy="286143"/>
          </a:xfrm>
        </p:grpSpPr>
        <p:sp>
          <p:nvSpPr>
            <p:cNvPr id="120" name="Овал 119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17" name="TextBox 120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8" name="Группа 121"/>
          <p:cNvGrpSpPr>
            <a:grpSpLocks/>
          </p:cNvGrpSpPr>
          <p:nvPr/>
        </p:nvGrpSpPr>
        <p:grpSpPr bwMode="auto">
          <a:xfrm>
            <a:off x="7000875" y="4786313"/>
            <a:ext cx="428625" cy="285750"/>
            <a:chOff x="4562856" y="3357562"/>
            <a:chExt cx="428628" cy="286143"/>
          </a:xfrm>
        </p:grpSpPr>
        <p:sp>
          <p:nvSpPr>
            <p:cNvPr id="123" name="Овал 122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15" name="TextBox 123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9" name="Группа 124"/>
          <p:cNvGrpSpPr>
            <a:grpSpLocks/>
          </p:cNvGrpSpPr>
          <p:nvPr/>
        </p:nvGrpSpPr>
        <p:grpSpPr bwMode="auto">
          <a:xfrm>
            <a:off x="6929438" y="5143500"/>
            <a:ext cx="428625" cy="285750"/>
            <a:chOff x="4562856" y="3357562"/>
            <a:chExt cx="428628" cy="286143"/>
          </a:xfrm>
        </p:grpSpPr>
        <p:sp>
          <p:nvSpPr>
            <p:cNvPr id="126" name="Овал 125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13" name="TextBox 126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10" name="Группа 127"/>
          <p:cNvGrpSpPr>
            <a:grpSpLocks/>
          </p:cNvGrpSpPr>
          <p:nvPr/>
        </p:nvGrpSpPr>
        <p:grpSpPr bwMode="auto">
          <a:xfrm>
            <a:off x="5929313" y="5572125"/>
            <a:ext cx="428625" cy="285750"/>
            <a:chOff x="4562856" y="3357562"/>
            <a:chExt cx="428628" cy="286143"/>
          </a:xfrm>
        </p:grpSpPr>
        <p:sp>
          <p:nvSpPr>
            <p:cNvPr id="129" name="Овал 128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11" name="TextBox 129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sp>
        <p:nvSpPr>
          <p:cNvPr id="131" name="TextBox 130"/>
          <p:cNvSpPr txBox="1">
            <a:spLocks noChangeArrowheads="1"/>
          </p:cNvSpPr>
          <p:nvPr/>
        </p:nvSpPr>
        <p:spPr bwMode="auto">
          <a:xfrm>
            <a:off x="5357813" y="6143625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NaCl → Na</a:t>
            </a:r>
            <a:r>
              <a:rPr lang="en-US" sz="2400" b="1" baseline="30000">
                <a:latin typeface="Calibri" pitchFamily="34" charset="0"/>
              </a:rPr>
              <a:t>+</a:t>
            </a:r>
            <a:r>
              <a:rPr lang="en-US" sz="2400" b="1">
                <a:latin typeface="Calibri" pitchFamily="34" charset="0"/>
              </a:rPr>
              <a:t> + Cl</a:t>
            </a:r>
            <a:r>
              <a:rPr lang="en-US" sz="2400" b="1" baseline="30000">
                <a:latin typeface="Calibri" pitchFamily="34" charset="0"/>
              </a:rPr>
              <a:t>-</a:t>
            </a:r>
            <a:endParaRPr lang="ru-RU" sz="2400" b="1" baseline="30000">
              <a:latin typeface="Calibri" pitchFamily="34" charset="0"/>
            </a:endParaRPr>
          </a:p>
        </p:txBody>
      </p:sp>
      <p:sp>
        <p:nvSpPr>
          <p:cNvPr id="132" name="TextBox 131"/>
          <p:cNvSpPr txBox="1">
            <a:spLocks noChangeArrowheads="1"/>
          </p:cNvSpPr>
          <p:nvPr/>
        </p:nvSpPr>
        <p:spPr bwMode="auto">
          <a:xfrm>
            <a:off x="5214938" y="6143625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2NaCl → 2Na + Cl</a:t>
            </a:r>
            <a:r>
              <a:rPr lang="en-US" sz="2400" b="1" baseline="-25000">
                <a:latin typeface="Calibri" pitchFamily="34" charset="0"/>
              </a:rPr>
              <a:t>2</a:t>
            </a:r>
            <a:endParaRPr lang="ru-RU" sz="2400" b="1" baseline="30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00798 -0.03148 " pathEditMode="relative" ptsTypes="AA">
                                      <p:cBhvr>
                                        <p:cTn id="18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6.66667E-6 L -0.01562 6.66667E-6 " pathEditMode="relative" ptsTypes="AA">
                                      <p:cBhvr>
                                        <p:cTn id="18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6 L -0.10226 -3.7037E-6 " pathEditMode="relative" ptsTypes="AA">
                                      <p:cBhvr>
                                        <p:cTn id="18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66667E-6 L -0.10226 0.02107 " pathEditMode="relative" ptsTypes="AA">
                                      <p:cBhvr>
                                        <p:cTn id="18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0.0316 -0.02106 " pathEditMode="relative" ptsTypes="AA">
                                      <p:cBhvr>
                                        <p:cTn id="18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0.11823 -0.04213 " pathEditMode="relative" ptsTypes="AA">
                                      <p:cBhvr>
                                        <p:cTn id="19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0.10243 -3.7037E-6 " pathEditMode="relative" ptsTypes="AA">
                                      <p:cBhvr>
                                        <p:cTn id="19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0.08663 4.81481E-6 " pathEditMode="relative" ptsTypes="AA">
                                      <p:cBhvr>
                                        <p:cTn id="19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5" grpId="0" animBg="1"/>
      <p:bldP spid="28" grpId="0" animBg="1"/>
      <p:bldP spid="46" grpId="0" animBg="1"/>
      <p:bldP spid="47" grpId="0" animBg="1"/>
      <p:bldP spid="48" grpId="0" animBg="1"/>
      <p:bldP spid="49" grpId="0" animBg="1"/>
      <p:bldP spid="51" grpId="0" animBg="1"/>
      <p:bldP spid="55" grpId="0" animBg="1"/>
      <p:bldP spid="58" grpId="0" animBg="1"/>
      <p:bldP spid="60" grpId="0" animBg="1"/>
      <p:bldP spid="61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131" grpId="0"/>
      <p:bldP spid="131" grpId="1"/>
      <p:bldP spid="1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88878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Физические свойства щелочных металлов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57375" y="1143000"/>
            <a:ext cx="5357813" cy="3857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571480"/>
            <a:ext cx="5482591" cy="400110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Металлическая кристаллическая решетка</a:t>
            </a:r>
          </a:p>
        </p:txBody>
      </p:sp>
      <p:grpSp>
        <p:nvGrpSpPr>
          <p:cNvPr id="7173" name="Группа 6"/>
          <p:cNvGrpSpPr>
            <a:grpSpLocks/>
          </p:cNvGrpSpPr>
          <p:nvPr/>
        </p:nvGrpSpPr>
        <p:grpSpPr bwMode="auto">
          <a:xfrm>
            <a:off x="2071688" y="1857375"/>
            <a:ext cx="500062" cy="500063"/>
            <a:chOff x="1857356" y="1428736"/>
            <a:chExt cx="357190" cy="357190"/>
          </a:xfrm>
        </p:grpSpPr>
        <p:sp>
          <p:nvSpPr>
            <p:cNvPr id="5" name="Овал 4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люс 5"/>
            <p:cNvSpPr/>
            <p:nvPr/>
          </p:nvSpPr>
          <p:spPr>
            <a:xfrm>
              <a:off x="1928794" y="1500174"/>
              <a:ext cx="214315" cy="214313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4" name="Группа 7"/>
          <p:cNvGrpSpPr>
            <a:grpSpLocks/>
          </p:cNvGrpSpPr>
          <p:nvPr/>
        </p:nvGrpSpPr>
        <p:grpSpPr bwMode="auto">
          <a:xfrm>
            <a:off x="3214688" y="2928938"/>
            <a:ext cx="500062" cy="500062"/>
            <a:chOff x="1857356" y="1428736"/>
            <a:chExt cx="357190" cy="357190"/>
          </a:xfrm>
        </p:grpSpPr>
        <p:sp>
          <p:nvSpPr>
            <p:cNvPr id="9" name="Овал 8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люс 9"/>
            <p:cNvSpPr/>
            <p:nvPr/>
          </p:nvSpPr>
          <p:spPr>
            <a:xfrm>
              <a:off x="1928794" y="1500174"/>
              <a:ext cx="214315" cy="214315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5" name="Группа 10"/>
          <p:cNvGrpSpPr>
            <a:grpSpLocks/>
          </p:cNvGrpSpPr>
          <p:nvPr/>
        </p:nvGrpSpPr>
        <p:grpSpPr bwMode="auto">
          <a:xfrm>
            <a:off x="4071938" y="1857375"/>
            <a:ext cx="500062" cy="500063"/>
            <a:chOff x="1857356" y="1428736"/>
            <a:chExt cx="357190" cy="357190"/>
          </a:xfrm>
        </p:grpSpPr>
        <p:sp>
          <p:nvSpPr>
            <p:cNvPr id="12" name="Овал 11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люс 12"/>
            <p:cNvSpPr/>
            <p:nvPr/>
          </p:nvSpPr>
          <p:spPr>
            <a:xfrm>
              <a:off x="1928794" y="1500174"/>
              <a:ext cx="214315" cy="214313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6" name="Группа 13"/>
          <p:cNvGrpSpPr>
            <a:grpSpLocks/>
          </p:cNvGrpSpPr>
          <p:nvPr/>
        </p:nvGrpSpPr>
        <p:grpSpPr bwMode="auto">
          <a:xfrm>
            <a:off x="5286375" y="3000375"/>
            <a:ext cx="500063" cy="500063"/>
            <a:chOff x="1857356" y="1428736"/>
            <a:chExt cx="357190" cy="357190"/>
          </a:xfrm>
        </p:grpSpPr>
        <p:sp>
          <p:nvSpPr>
            <p:cNvPr id="15" name="Овал 14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люс 15"/>
            <p:cNvSpPr/>
            <p:nvPr/>
          </p:nvSpPr>
          <p:spPr>
            <a:xfrm>
              <a:off x="1928794" y="1500174"/>
              <a:ext cx="214313" cy="214313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7" name="Группа 16"/>
          <p:cNvGrpSpPr>
            <a:grpSpLocks/>
          </p:cNvGrpSpPr>
          <p:nvPr/>
        </p:nvGrpSpPr>
        <p:grpSpPr bwMode="auto">
          <a:xfrm>
            <a:off x="2071688" y="4071938"/>
            <a:ext cx="500062" cy="500062"/>
            <a:chOff x="1857356" y="1428736"/>
            <a:chExt cx="357190" cy="357190"/>
          </a:xfrm>
        </p:grpSpPr>
        <p:sp>
          <p:nvSpPr>
            <p:cNvPr id="18" name="Овал 17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люс 18"/>
            <p:cNvSpPr/>
            <p:nvPr/>
          </p:nvSpPr>
          <p:spPr>
            <a:xfrm>
              <a:off x="1928794" y="1500174"/>
              <a:ext cx="214315" cy="214315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8" name="Группа 19"/>
          <p:cNvGrpSpPr>
            <a:grpSpLocks/>
          </p:cNvGrpSpPr>
          <p:nvPr/>
        </p:nvGrpSpPr>
        <p:grpSpPr bwMode="auto">
          <a:xfrm>
            <a:off x="6357938" y="4071938"/>
            <a:ext cx="500062" cy="500062"/>
            <a:chOff x="1857356" y="1428736"/>
            <a:chExt cx="357190" cy="357190"/>
          </a:xfrm>
        </p:grpSpPr>
        <p:sp>
          <p:nvSpPr>
            <p:cNvPr id="21" name="Овал 20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Плюс 21"/>
            <p:cNvSpPr/>
            <p:nvPr/>
          </p:nvSpPr>
          <p:spPr>
            <a:xfrm>
              <a:off x="1928794" y="1500174"/>
              <a:ext cx="214315" cy="214315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9" name="Группа 22"/>
          <p:cNvGrpSpPr>
            <a:grpSpLocks/>
          </p:cNvGrpSpPr>
          <p:nvPr/>
        </p:nvGrpSpPr>
        <p:grpSpPr bwMode="auto">
          <a:xfrm>
            <a:off x="4214813" y="4000500"/>
            <a:ext cx="500062" cy="500063"/>
            <a:chOff x="1857356" y="1428736"/>
            <a:chExt cx="357190" cy="357190"/>
          </a:xfrm>
        </p:grpSpPr>
        <p:sp>
          <p:nvSpPr>
            <p:cNvPr id="24" name="Овал 23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Плюс 24"/>
            <p:cNvSpPr/>
            <p:nvPr/>
          </p:nvSpPr>
          <p:spPr>
            <a:xfrm>
              <a:off x="1928794" y="1500174"/>
              <a:ext cx="214315" cy="214313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80" name="Группа 25"/>
          <p:cNvGrpSpPr>
            <a:grpSpLocks/>
          </p:cNvGrpSpPr>
          <p:nvPr/>
        </p:nvGrpSpPr>
        <p:grpSpPr bwMode="auto">
          <a:xfrm>
            <a:off x="6357938" y="1857375"/>
            <a:ext cx="500062" cy="500063"/>
            <a:chOff x="1857356" y="1428736"/>
            <a:chExt cx="357190" cy="357190"/>
          </a:xfrm>
        </p:grpSpPr>
        <p:sp>
          <p:nvSpPr>
            <p:cNvPr id="27" name="Овал 26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Плюс 27"/>
            <p:cNvSpPr/>
            <p:nvPr/>
          </p:nvSpPr>
          <p:spPr>
            <a:xfrm>
              <a:off x="1928794" y="1500174"/>
              <a:ext cx="214315" cy="214313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9" name="Овал 28"/>
          <p:cNvSpPr/>
          <p:nvPr/>
        </p:nvSpPr>
        <p:spPr>
          <a:xfrm>
            <a:off x="3143250" y="4000500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071688" y="2928938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143250" y="1785938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214938" y="1785938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4143375" y="2928938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357938" y="2928938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5214938" y="4000500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6" name="Группа 39"/>
          <p:cNvGrpSpPr>
            <a:grpSpLocks/>
          </p:cNvGrpSpPr>
          <p:nvPr/>
        </p:nvGrpSpPr>
        <p:grpSpPr bwMode="auto">
          <a:xfrm>
            <a:off x="2857500" y="2428875"/>
            <a:ext cx="285750" cy="285750"/>
            <a:chOff x="2643174" y="2000240"/>
            <a:chExt cx="285752" cy="285752"/>
          </a:xfrm>
        </p:grpSpPr>
        <p:sp>
          <p:nvSpPr>
            <p:cNvPr id="38" name="Овал 37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9" name="Минус 38"/>
            <p:cNvSpPr/>
            <p:nvPr/>
          </p:nvSpPr>
          <p:spPr>
            <a:xfrm>
              <a:off x="2643174" y="2071679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7" name="Группа 40"/>
          <p:cNvGrpSpPr>
            <a:grpSpLocks/>
          </p:cNvGrpSpPr>
          <p:nvPr/>
        </p:nvGrpSpPr>
        <p:grpSpPr bwMode="auto">
          <a:xfrm>
            <a:off x="3786188" y="3571875"/>
            <a:ext cx="285750" cy="285750"/>
            <a:chOff x="2643174" y="2000240"/>
            <a:chExt cx="285752" cy="285752"/>
          </a:xfrm>
        </p:grpSpPr>
        <p:sp>
          <p:nvSpPr>
            <p:cNvPr id="42" name="Овал 41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" name="Минус 42"/>
            <p:cNvSpPr/>
            <p:nvPr/>
          </p:nvSpPr>
          <p:spPr>
            <a:xfrm>
              <a:off x="2643174" y="2071679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0" name="Группа 43"/>
          <p:cNvGrpSpPr>
            <a:grpSpLocks/>
          </p:cNvGrpSpPr>
          <p:nvPr/>
        </p:nvGrpSpPr>
        <p:grpSpPr bwMode="auto">
          <a:xfrm>
            <a:off x="4929188" y="3571875"/>
            <a:ext cx="285750" cy="285750"/>
            <a:chOff x="2643174" y="2000240"/>
            <a:chExt cx="285752" cy="285752"/>
          </a:xfrm>
        </p:grpSpPr>
        <p:sp>
          <p:nvSpPr>
            <p:cNvPr id="45" name="Овал 44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6" name="Минус 45"/>
            <p:cNvSpPr/>
            <p:nvPr/>
          </p:nvSpPr>
          <p:spPr>
            <a:xfrm>
              <a:off x="2643174" y="2071679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1" name="Группа 46"/>
          <p:cNvGrpSpPr>
            <a:grpSpLocks/>
          </p:cNvGrpSpPr>
          <p:nvPr/>
        </p:nvGrpSpPr>
        <p:grpSpPr bwMode="auto">
          <a:xfrm>
            <a:off x="6000750" y="3571875"/>
            <a:ext cx="285750" cy="285750"/>
            <a:chOff x="2643174" y="2000240"/>
            <a:chExt cx="285752" cy="285752"/>
          </a:xfrm>
        </p:grpSpPr>
        <p:sp>
          <p:nvSpPr>
            <p:cNvPr id="48" name="Овал 47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9" name="Минус 48"/>
            <p:cNvSpPr/>
            <p:nvPr/>
          </p:nvSpPr>
          <p:spPr>
            <a:xfrm>
              <a:off x="2643174" y="2071679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4" name="Группа 49"/>
          <p:cNvGrpSpPr>
            <a:grpSpLocks/>
          </p:cNvGrpSpPr>
          <p:nvPr/>
        </p:nvGrpSpPr>
        <p:grpSpPr bwMode="auto">
          <a:xfrm>
            <a:off x="6000750" y="2500313"/>
            <a:ext cx="285750" cy="285750"/>
            <a:chOff x="2643174" y="2000240"/>
            <a:chExt cx="285752" cy="285752"/>
          </a:xfrm>
        </p:grpSpPr>
        <p:sp>
          <p:nvSpPr>
            <p:cNvPr id="51" name="Овал 50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Минус 51"/>
            <p:cNvSpPr/>
            <p:nvPr/>
          </p:nvSpPr>
          <p:spPr>
            <a:xfrm>
              <a:off x="2643174" y="2071677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7" name="Группа 52"/>
          <p:cNvGrpSpPr>
            <a:grpSpLocks/>
          </p:cNvGrpSpPr>
          <p:nvPr/>
        </p:nvGrpSpPr>
        <p:grpSpPr bwMode="auto">
          <a:xfrm>
            <a:off x="4643438" y="2500313"/>
            <a:ext cx="285750" cy="285750"/>
            <a:chOff x="2643174" y="2000240"/>
            <a:chExt cx="285752" cy="285752"/>
          </a:xfrm>
        </p:grpSpPr>
        <p:sp>
          <p:nvSpPr>
            <p:cNvPr id="54" name="Овал 53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5" name="Минус 54"/>
            <p:cNvSpPr/>
            <p:nvPr/>
          </p:nvSpPr>
          <p:spPr>
            <a:xfrm>
              <a:off x="2643174" y="2071677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0" name="Группа 55"/>
          <p:cNvGrpSpPr>
            <a:grpSpLocks/>
          </p:cNvGrpSpPr>
          <p:nvPr/>
        </p:nvGrpSpPr>
        <p:grpSpPr bwMode="auto">
          <a:xfrm>
            <a:off x="4643438" y="1785938"/>
            <a:ext cx="285750" cy="285750"/>
            <a:chOff x="2643174" y="2000240"/>
            <a:chExt cx="285752" cy="285752"/>
          </a:xfrm>
        </p:grpSpPr>
        <p:sp>
          <p:nvSpPr>
            <p:cNvPr id="57" name="Овал 56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8" name="Минус 57"/>
            <p:cNvSpPr/>
            <p:nvPr/>
          </p:nvSpPr>
          <p:spPr>
            <a:xfrm>
              <a:off x="2643174" y="2071677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3" name="Группа 58"/>
          <p:cNvGrpSpPr>
            <a:grpSpLocks/>
          </p:cNvGrpSpPr>
          <p:nvPr/>
        </p:nvGrpSpPr>
        <p:grpSpPr bwMode="auto">
          <a:xfrm>
            <a:off x="4000500" y="4714875"/>
            <a:ext cx="285750" cy="285750"/>
            <a:chOff x="2643174" y="2000240"/>
            <a:chExt cx="285752" cy="285752"/>
          </a:xfrm>
        </p:grpSpPr>
        <p:sp>
          <p:nvSpPr>
            <p:cNvPr id="60" name="Овал 59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1" name="Минус 60"/>
            <p:cNvSpPr/>
            <p:nvPr/>
          </p:nvSpPr>
          <p:spPr>
            <a:xfrm>
              <a:off x="2643174" y="2071679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63" name="Прямоугольник 62"/>
          <p:cNvSpPr/>
          <p:nvPr/>
        </p:nvSpPr>
        <p:spPr>
          <a:xfrm>
            <a:off x="357188" y="5286375"/>
            <a:ext cx="8501062" cy="1214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Твердые вещества серебристо-белого цвета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Электропроводны и теплопроводны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Легкоплавкие. пластичные</a:t>
            </a:r>
          </a:p>
        </p:txBody>
      </p:sp>
      <p:grpSp>
        <p:nvGrpSpPr>
          <p:cNvPr id="56" name="Группа 71"/>
          <p:cNvGrpSpPr>
            <a:grpSpLocks/>
          </p:cNvGrpSpPr>
          <p:nvPr/>
        </p:nvGrpSpPr>
        <p:grpSpPr bwMode="auto">
          <a:xfrm>
            <a:off x="285750" y="1285875"/>
            <a:ext cx="1390650" cy="1104900"/>
            <a:chOff x="285720" y="1285860"/>
            <a:chExt cx="1389982" cy="1104607"/>
          </a:xfrm>
        </p:grpSpPr>
        <p:pic>
          <p:nvPicPr>
            <p:cNvPr id="721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720" y="1285860"/>
              <a:ext cx="1376179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11" name="TextBox 70"/>
            <p:cNvSpPr txBox="1">
              <a:spLocks noChangeArrowheads="1"/>
            </p:cNvSpPr>
            <p:nvPr/>
          </p:nvSpPr>
          <p:spPr bwMode="auto">
            <a:xfrm>
              <a:off x="1285852" y="1928802"/>
              <a:ext cx="38985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Li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59" name="Группа 73"/>
          <p:cNvGrpSpPr>
            <a:grpSpLocks/>
          </p:cNvGrpSpPr>
          <p:nvPr/>
        </p:nvGrpSpPr>
        <p:grpSpPr bwMode="auto">
          <a:xfrm>
            <a:off x="285750" y="2428875"/>
            <a:ext cx="1428750" cy="1319213"/>
            <a:chOff x="285720" y="2428868"/>
            <a:chExt cx="1428760" cy="1318921"/>
          </a:xfrm>
        </p:grpSpPr>
        <p:pic>
          <p:nvPicPr>
            <p:cNvPr id="720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5720" y="2428868"/>
              <a:ext cx="1428760" cy="1306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9" name="TextBox 72"/>
            <p:cNvSpPr txBox="1">
              <a:spLocks noChangeArrowheads="1"/>
            </p:cNvSpPr>
            <p:nvPr/>
          </p:nvSpPr>
          <p:spPr bwMode="auto">
            <a:xfrm>
              <a:off x="285720" y="3286124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Na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62" name="Группа 76"/>
          <p:cNvGrpSpPr>
            <a:grpSpLocks/>
          </p:cNvGrpSpPr>
          <p:nvPr/>
        </p:nvGrpSpPr>
        <p:grpSpPr bwMode="auto">
          <a:xfrm>
            <a:off x="214313" y="3786188"/>
            <a:ext cx="1500187" cy="1533525"/>
            <a:chOff x="214282" y="3786190"/>
            <a:chExt cx="1500188" cy="1533235"/>
          </a:xfrm>
        </p:grpSpPr>
        <p:pic>
          <p:nvPicPr>
            <p:cNvPr id="7206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5720" y="3786190"/>
              <a:ext cx="1428750" cy="147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7" name="TextBox 75"/>
            <p:cNvSpPr txBox="1">
              <a:spLocks noChangeArrowheads="1"/>
            </p:cNvSpPr>
            <p:nvPr/>
          </p:nvSpPr>
          <p:spPr bwMode="auto">
            <a:xfrm>
              <a:off x="214282" y="4857760"/>
              <a:ext cx="5000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K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4096" name="Группа 78"/>
          <p:cNvGrpSpPr>
            <a:grpSpLocks/>
          </p:cNvGrpSpPr>
          <p:nvPr/>
        </p:nvGrpSpPr>
        <p:grpSpPr bwMode="auto">
          <a:xfrm>
            <a:off x="7429500" y="1643063"/>
            <a:ext cx="1714500" cy="1104900"/>
            <a:chOff x="7429520" y="1643050"/>
            <a:chExt cx="1714480" cy="1104607"/>
          </a:xfrm>
        </p:grpSpPr>
        <p:pic>
          <p:nvPicPr>
            <p:cNvPr id="7204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1643050"/>
              <a:ext cx="1483749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5" name="TextBox 77"/>
            <p:cNvSpPr txBox="1">
              <a:spLocks noChangeArrowheads="1"/>
            </p:cNvSpPr>
            <p:nvPr/>
          </p:nvSpPr>
          <p:spPr bwMode="auto">
            <a:xfrm>
              <a:off x="8429620" y="2285992"/>
              <a:ext cx="7143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Rb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4097" name="Группа 80"/>
          <p:cNvGrpSpPr>
            <a:grpSpLocks/>
          </p:cNvGrpSpPr>
          <p:nvPr/>
        </p:nvGrpSpPr>
        <p:grpSpPr bwMode="auto">
          <a:xfrm>
            <a:off x="7429500" y="3429000"/>
            <a:ext cx="1500188" cy="1047750"/>
            <a:chOff x="7429520" y="3429000"/>
            <a:chExt cx="1500198" cy="1047750"/>
          </a:xfrm>
        </p:grpSpPr>
        <p:pic>
          <p:nvPicPr>
            <p:cNvPr id="7202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3429000"/>
              <a:ext cx="1500166" cy="104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3" name="TextBox 79"/>
            <p:cNvSpPr txBox="1">
              <a:spLocks noChangeArrowheads="1"/>
            </p:cNvSpPr>
            <p:nvPr/>
          </p:nvSpPr>
          <p:spPr bwMode="auto">
            <a:xfrm>
              <a:off x="8429652" y="4000504"/>
              <a:ext cx="5000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Cs</a:t>
              </a:r>
              <a:endParaRPr lang="ru-RU" sz="2400" b="1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8.33333E-7 -3.33333E-6 C -0.00885 0.00996 -0.01875 0.02014 -0.02326 0.03287 C -0.0276 0.04676 -0.02986 0.06343 -0.03195 0.07986 C -0.0342 0.09653 -0.03195 0.11042 -0.02986 0.1257 C -0.0276 0.13982 -0.02431 0.15486 -0.01649 0.1676 C -0.01007 0.18033 0.00104 0.19051 0.01319 0.19815 C 0.0243 0.20579 0.0375 0.21088 0.05069 0.21343 C 0.06389 0.21598 0.07708 0.21598 0.08924 0.21343 C 0.10243 0.21088 0.11458 0.2044 0.12448 0.19422 C 0.13455 0.18542 0.14323 0.17385 0.14774 0.15996 C 0.1533 0.14723 0.15538 0.12963 0.15538 0.11551 C 0.15642 0.10162 0.15538 0.08496 0.14983 0.07107 C 0.14444 0.05834 0.13455 0.04815 0.12118 0.04306 C 0.10781 0.03936 0.09462 0.04445 0.08594 0.05324 C 0.0783 0.06204 0.07274 0.07616 0.07153 0.0926 C 0.07153 0.10903 0.07274 0.12431 0.0783 0.13704 C 0.08368 0.15 0.08264 0.15232 0.10469 0.16898 C 0.12448 0.18681 0.14444 0.18172 0.15642 0.18287 C 0.16858 0.18287 0.17847 0.17778 0.19045 0.17269 C 0.20399 0.16644 0.21476 0.15486 0.22274 0.14491 C 0.23038 0.13473 0.23351 0.12199 0.23802 0.10162 C 0.24132 0.08125 0.24132 0.07107 0.24132 0.05579 C 0.24132 0.04051 0.24132 0.02523 0.24132 0.00996 " pathEditMode="relative" rAng="0" ptsTypes="fffffffffffffffffffffff">
                                      <p:cBhvr>
                                        <p:cTn id="6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" y="1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C 0.002 0.084  0.009 0.144  0.016 0.144  C 0.023 0.144  0.029 0.084  0.031 0  C 0.034 0.084  0.04 0.144  0.047 0.144  C 0.054 0.144  0.06 0.084  0.062 0  C 0.065 0.084  0.071 0.144  0.078 0.144  C 0.085 0.144  0.092 0.084  0.094 0  C 0.096 0.084  0.102 0.144  0.11 0.144  C 0.116 0.144  0.123 0.084  0.125 0  C 0.127 0.084  0.134 0.144  0.141 0.144  C 0.148 0.144  0.154 0.084  0.156 0  C 0.159 0.084  0.165 0.144  0.172 0.144  C 0.179 0.144  0.185 0.084  0.188 0  C 0.19 0.084  0.196 0.144  0.203 0.144  C 0.21 0.144  0.217 0.084  0.219 0  C 0.221 0.084  0.227 0.144  0.235 0.144  C 0.242 0.144  0.248 0.084  0.25 0  E" pathEditMode="relative" ptsTypes="">
                                      <p:cBhvr>
                                        <p:cTn id="8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26 -0.13611 C 0.00989 -0.12246 0.01805 -0.10811 0.0217 -0.09028 C 0.02552 -0.07061 0.02725 -0.04699 0.02916 -0.02361 C 0.03107 -0.00023 0.02916 0.01921 0.02725 0.04097 C 0.02552 0.06064 0.02274 0.08194 0.01632 0.1 C 0.01076 0.11782 0.00156 0.13171 -0.00834 0.14305 C -0.01754 0.15347 -0.02847 0.16064 -0.03941 0.16435 C -0.05035 0.16828 -0.06129 0.16828 -0.07153 0.16435 C -0.08247 0.16064 -0.09254 0.15185 -0.1007 0.13727 C -0.10903 0.12453 -0.11632 0.10879 -0.11997 0.08912 C -0.12448 0.07106 -0.12622 0.04629 -0.12622 0.02615 C -0.12726 0.00648 -0.12622 -0.01644 -0.1217 -0.03611 C -0.11719 -0.05417 -0.10903 -0.06829 -0.09792 -0.07547 C -0.08698 -0.08102 -0.07587 -0.07385 -0.06858 -0.06135 C -0.06233 -0.04861 -0.05764 -0.02894 -0.05677 -0.00602 C -0.05677 0.01736 -0.05764 0.03889 -0.06233 0.05671 C -0.06684 0.07477 -0.06597 0.07824 -0.0842 0.10162 C -0.1007 0.12662 -0.11719 0.11967 -0.12726 0.12129 C -0.13716 0.12129 -0.14549 0.11365 -0.15538 0.10671 C -0.1665 0.09791 -0.17552 0.08194 -0.18212 0.06759 C -0.18837 0.05347 -0.19115 0.03541 -0.19479 0.00648 C -0.1974 -0.02199 -0.1974 -0.03611 -0.1974 -0.05787 C -0.1974 -0.07963 -0.1974 -0.1007 -0.1974 -0.12246 " pathEditMode="relative" rAng="0" ptsTypes="fffffffffffffffffffffff">
                                      <p:cBhvr>
                                        <p:cTn id="1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15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3.33333E-6 C 0.00173 0.0706 0.0059 0.16944 0.02135 0.16805 C 0.04357 0.16805 0.04514 -0.16273 0.07187 -0.16389 C 0.09566 -0.16389 0.08298 0.12523 0.1059 0.12407 C 0.13003 0.12407 0.11719 -0.08542 0.14288 -0.08542 C 0.1658 -0.08542 0.15312 0.05602 0.17361 0.05602 C 0.1934 0.05602 0.18316 -0.05209 0.20104 -0.05209 C 0.21128 -0.05209 0.21198 -0.02269 0.21302 3.33333E-6 " pathEditMode="relative" rAng="0" ptsTypes="ffffffff">
                                      <p:cBhvr>
                                        <p:cTn id="1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C 0 0.044  0.027 0.08  0.06 0.08  C 0.099 0.08  0.113 0.04  0.119 0.016  L 0.125 -0.016  C 0.131 -0.04  0.146 -0.08  0.19 -0.08  C 0.218 -0.08  0.25 -0.044  0.25 0  C 0.25 0.044  0.218 0.08  0.19 0.08  C 0.146 0.08  0.131 0.04  0.125 0.016  L 0.119 -0.016  C 0.113 -0.04  0.099 -0.08  0.06 -0.08  C 0.027 -0.08  0 -0.044  0 0  Z" pathEditMode="relative" ptsTypes="">
                                      <p:cBhvr>
                                        <p:cTn id="1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5E-6 -0.07523 C 0.00695 -0.08287 0.01407 -0.09097 0.02101 -0.10139 C 0.03993 -0.13102 0.04497 -0.15995 0.03108 -0.16435 C 0.01702 -0.16944 -0.01007 -0.14861 -0.02899 -0.11898 C -0.03906 -0.10347 -0.04496 -0.08865 -0.04705 -0.07754 C -0.05 -0.06852 -0.05104 -0.05972 -0.05104 -0.0493 C -0.05104 -0.01597 -0.03802 0.01158 -0.02291 0.01158 C -0.00798 0.01158 0.00504 -0.01597 0.00504 -0.0493 C 0.00504 -0.06481 0.00209 -0.07986 -0.00295 -0.09004 C -0.00503 -0.09907 -0.01007 -0.10856 -0.01597 -0.11828 C -0.03593 -0.14861 -0.06302 -0.16944 -0.07708 -0.16435 C -0.09097 -0.15902 -0.08593 -0.13102 -0.06597 -0.10046 C -0.05798 -0.08634 -0.04705 -0.07453 -0.03593 -0.06643 C -0.02795 -0.05902 -0.01892 -0.05231 -0.00694 -0.0456 C 0.029 -0.0243 0.06493 -0.01458 0.075 -0.02338 C 0.08403 -0.0324 0.06407 -0.05671 0.02795 -0.07754 C 0.01302 -0.08634 -0.00295 -0.09305 -0.01597 -0.09768 C -0.02795 -0.10208 -0.04305 -0.10578 -0.05903 -0.10787 C -0.10295 -0.11527 -0.14097 -0.11319 -0.14392 -0.10139 C -0.14791 -0.09004 -0.11493 -0.07523 -0.071 -0.06782 C -0.05104 -0.06481 -0.03194 -0.06342 -0.01701 -0.06435 C -0.00399 -0.06435 0.01007 -0.06574 0.025 -0.06782 C 0.06893 -0.07523 0.10209 -0.09097 0.09792 -0.10208 C 0.09497 -0.11319 0.05695 -0.1162 0.01302 -0.10856 C -0.00798 -0.10486 -0.02708 -0.09977 -0.03993 -0.09375 C -0.05104 -0.08935 -0.06198 -0.08426 -0.07396 -0.07754 C -0.10903 -0.05602 -0.13003 -0.0324 -0.11996 -0.02338 C -0.11093 -0.01458 -0.07396 -0.0243 -0.03906 -0.0449 C -0.02205 -0.05532 -0.00798 -0.06574 -2.5E-6 -0.07523 Z " pathEditMode="relative" rAng="0" ptsTypes="fffffffffffffffffffffffffffff">
                                      <p:cBhvr>
                                        <p:cTn id="1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  -0.071 0.01333  C -0.051 0.01867  -0.032 0.02133  -0.017 0.02  C -0.004 0.02  0.01 0.01733  0.025 0.01333  C 0.069 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 0  Z" pathEditMode="relative" ptsTypes="">
                                      <p:cBhvr>
                                        <p:cTn id="18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-3.7037E-7 C 0.00695 -0.0081 0.01407 -0.0169 0.021 -0.02824 C 0.03993 -0.06042 0.04497 -0.0919 0.03108 -0.09676 C 0.01702 -0.10231 -0.01006 -0.07986 -0.02899 -0.04768 C -0.03906 -0.03056 -0.04496 -0.01458 -0.04704 -0.00231 C -0.04999 0.00718 -0.05104 0.0169 -0.05104 0.02824 C -0.05104 0.06458 -0.03802 0.09468 -0.02292 0.09468 C -0.00798 0.09468 0.00504 0.06458 0.00504 0.02824 C 0.00504 0.01134 0.00209 -0.00486 -0.00295 -0.01597 C -0.00503 -0.02569 -0.01006 -0.03611 -0.01598 -0.04676 C -0.03593 -0.07986 -0.06302 -0.10231 -0.07709 -0.09676 C -0.09097 -0.0912 -0.08593 -0.06042 -0.06597 -0.02731 C -0.05798 -0.01204 -0.04704 0.00093 -0.03593 0.00972 C -0.02795 0.01782 -0.01893 0.025 -0.00694 0.03241 C 0.029 0.05556 0.06494 0.0662 0.07501 0.05648 C 0.08403 0.04676 0.06407 0.02014 0.02795 -0.00231 C 0.01303 -0.01204 -0.00295 -0.01921 -0.01598 -0.02407 C -0.02795 -0.02893 -0.04305 -0.03287 -0.05902 -0.03542 C -0.10296 -0.04352 -0.14098 -0.0412 -0.14393 -0.02824 C -0.14792 -0.01597 -0.11494 -3.7037E-7 -0.071 0.0081 C -0.05104 0.01134 -0.03195 0.01273 -0.01701 0.01204 C -0.00399 0.01204 0.01007 0.01042 0.025 0.0081 C 0.06893 -3.7037E-7 0.10209 -0.0169 0.09792 -0.02893 C 0.09497 -0.0412 0.05695 -0.04444 0.01303 -0.03611 C -0.00798 -0.03218 -0.02709 -0.02662 -0.03993 -0.02014 C -0.05104 -0.01528 -0.06197 -0.00972 -0.07395 -0.00231 C -0.10903 0.02107 -0.13004 0.04676 -0.11997 0.05648 C -0.11094 0.0662 -0.07395 0.05556 -0.03906 0.0331 C -0.02205 0.02176 -0.00798 0.01042 5E-6 -3.7037E-7 Z " pathEditMode="relative" rAng="0" ptsTypes="fffffffffffffffffffffffffffff">
                                      <p:cBhvr>
                                        <p:cTn id="20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  -0.071 0.01333  C -0.051 0.01867  -0.032 0.02133  -0.017 0.02  C -0.004 0.02  0.01 0.01733  0.025 0.01333  C 0.069 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 0  Z" pathEditMode="relative" ptsTypes="">
                                      <p:cBhvr>
                                        <p:cTn id="22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  -0.071 0.01333  C -0.051 0.01867  -0.032 0.02133  -0.017 0.02  C -0.004 0.02  0.01 0.01733  0.025 0.01333  C 0.069 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 0  Z" pathEditMode="relative" ptsTypes="">
                                      <p:cBhvr>
                                        <p:cTn id="24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98015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химические свойства щелочных металлов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313" y="714375"/>
          <a:ext cx="8715436" cy="1900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4357718"/>
              </a:tblGrid>
              <a:tr h="7121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Реагируют с простыми веществами</a:t>
                      </a:r>
                    </a:p>
                    <a:p>
                      <a:pPr algn="ctr"/>
                      <a:r>
                        <a:rPr lang="ru-RU" dirty="0" smtClean="0"/>
                        <a:t>(с неметаллами)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Реагируют со сложными веществами</a:t>
                      </a:r>
                      <a:endParaRPr lang="ru-RU" dirty="0"/>
                    </a:p>
                  </a:txBody>
                  <a:tcPr/>
                </a:tc>
              </a:tr>
              <a:tr h="712162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Na + O</a:t>
                      </a:r>
                      <a:r>
                        <a:rPr lang="en-US" sz="2400" baseline="-25000" dirty="0" smtClean="0"/>
                        <a:t>2</a:t>
                      </a:r>
                      <a:r>
                        <a:rPr lang="en-US" sz="2400" dirty="0" smtClean="0"/>
                        <a:t> → Na</a:t>
                      </a:r>
                      <a:r>
                        <a:rPr lang="en-US" sz="2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400" dirty="0" smtClean="0"/>
                        <a:t>O</a:t>
                      </a:r>
                      <a:r>
                        <a:rPr lang="en-US" sz="2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en-US" sz="2400" dirty="0" smtClean="0"/>
                        <a:t>2Na + Cl</a:t>
                      </a:r>
                      <a:r>
                        <a:rPr lang="en-US" sz="2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400" dirty="0" smtClean="0"/>
                        <a:t> → 2NaCl</a:t>
                      </a:r>
                    </a:p>
                    <a:p>
                      <a:r>
                        <a:rPr lang="en-US" sz="2400" dirty="0" smtClean="0"/>
                        <a:t>2Na + H</a:t>
                      </a:r>
                      <a:r>
                        <a:rPr lang="en-US" sz="2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400" dirty="0" smtClean="0"/>
                        <a:t> → 2NaH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2Na 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kern="1200" baseline="-25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 →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2NaOH + H</a:t>
                      </a:r>
                      <a:r>
                        <a:rPr lang="en-US" sz="2400" kern="1200" baseline="-25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r>
                        <a:rPr lang="en-US" sz="2400" kern="1200" baseline="-25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2400" kern="1200" baseline="-25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+ Na → 2Na</a:t>
                      </a:r>
                      <a:r>
                        <a:rPr lang="en-US" sz="2400" kern="1200" baseline="-25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428625" y="2714625"/>
            <a:ext cx="8358188" cy="1000125"/>
            <a:chOff x="428596" y="2786058"/>
            <a:chExt cx="8358246" cy="100013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28596" y="2786058"/>
              <a:ext cx="8358246" cy="10001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/>
                <a:t>Как осуществить превращения?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/>
                <a:t>K → K</a:t>
              </a:r>
              <a:r>
                <a:rPr lang="en-US" sz="2000" b="1" baseline="-25000" dirty="0"/>
                <a:t>2</a:t>
              </a:r>
              <a:r>
                <a:rPr lang="en-US" sz="2000" b="1" dirty="0"/>
                <a:t>O</a:t>
              </a:r>
              <a:r>
                <a:rPr lang="en-US" sz="2000" b="1" baseline="-25000" dirty="0"/>
                <a:t>2</a:t>
              </a:r>
              <a:r>
                <a:rPr lang="en-US" sz="2000" b="1" dirty="0"/>
                <a:t> </a:t>
              </a:r>
              <a:r>
                <a:rPr lang="en-US" sz="2000" b="1" baseline="-25000" dirty="0">
                  <a:solidFill>
                    <a:schemeClr val="dk1"/>
                  </a:solidFill>
                </a:rPr>
                <a:t> </a:t>
              </a:r>
              <a:r>
                <a:rPr lang="en-US" sz="2000" b="1" dirty="0"/>
                <a:t>→ K</a:t>
              </a:r>
              <a:r>
                <a:rPr lang="en-US" sz="2000" b="1" baseline="-25000" dirty="0"/>
                <a:t>2</a:t>
              </a:r>
              <a:r>
                <a:rPr lang="en-US" sz="2000" b="1" dirty="0"/>
                <a:t>O → KOH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/>
                <a:t>KH → KOH</a:t>
              </a:r>
              <a:endParaRPr lang="ru-RU" sz="2000" b="1" dirty="0"/>
            </a:p>
          </p:txBody>
        </p:sp>
        <p:grpSp>
          <p:nvGrpSpPr>
            <p:cNvPr id="8225" name="Группа 13"/>
            <p:cNvGrpSpPr>
              <a:grpSpLocks/>
            </p:cNvGrpSpPr>
            <p:nvPr/>
          </p:nvGrpSpPr>
          <p:grpSpPr bwMode="auto">
            <a:xfrm>
              <a:off x="3428992" y="3429000"/>
              <a:ext cx="571504" cy="214314"/>
              <a:chOff x="3428992" y="3500438"/>
              <a:chExt cx="357190" cy="144464"/>
            </a:xfrm>
          </p:grpSpPr>
          <p:cxnSp>
            <p:nvCxnSpPr>
              <p:cNvPr id="10" name="Прямая соединительная линия 9"/>
              <p:cNvCxnSpPr/>
              <p:nvPr/>
            </p:nvCxnSpPr>
            <p:spPr>
              <a:xfrm rot="16200000" flipH="1">
                <a:off x="3393014" y="3536416"/>
                <a:ext cx="143394" cy="71438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/>
              <p:nvPr/>
            </p:nvCxnSpPr>
            <p:spPr>
              <a:xfrm>
                <a:off x="3500430" y="3643832"/>
                <a:ext cx="285752" cy="1070"/>
              </a:xfrm>
              <a:prstGeom prst="straightConnector1">
                <a:avLst/>
              </a:prstGeom>
              <a:ln w="1905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Скругленный прямоугольник 14"/>
          <p:cNvSpPr/>
          <p:nvPr/>
        </p:nvSpPr>
        <p:spPr>
          <a:xfrm>
            <a:off x="428625" y="3857625"/>
            <a:ext cx="8358188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Почему  щелочные металлы не используют для реакции с растворами кислот и солей?</a:t>
            </a:r>
          </a:p>
        </p:txBody>
      </p:sp>
      <p:grpSp>
        <p:nvGrpSpPr>
          <p:cNvPr id="5" name="Группа 18"/>
          <p:cNvGrpSpPr>
            <a:grpSpLocks/>
          </p:cNvGrpSpPr>
          <p:nvPr/>
        </p:nvGrpSpPr>
        <p:grpSpPr bwMode="auto">
          <a:xfrm>
            <a:off x="1357313" y="6072188"/>
            <a:ext cx="1071562" cy="571500"/>
            <a:chOff x="642910" y="5786454"/>
            <a:chExt cx="1071570" cy="57150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642910" y="6072206"/>
              <a:ext cx="1071570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Трапеция 17"/>
            <p:cNvSpPr/>
            <p:nvPr/>
          </p:nvSpPr>
          <p:spPr>
            <a:xfrm>
              <a:off x="642910" y="5786454"/>
              <a:ext cx="1071570" cy="285752"/>
            </a:xfrm>
            <a:prstGeom prst="trapezoid">
              <a:avLst>
                <a:gd name="adj" fmla="val 1545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Молния 19"/>
          <p:cNvSpPr/>
          <p:nvPr/>
        </p:nvSpPr>
        <p:spPr>
          <a:xfrm rot="12522153">
            <a:off x="1682750" y="5497513"/>
            <a:ext cx="428625" cy="571500"/>
          </a:xfrm>
          <a:prstGeom prst="lightningBolt">
            <a:avLst/>
          </a:prstGeom>
          <a:solidFill>
            <a:srgbClr val="E3C8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57313" y="5214938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alibri" pitchFamily="34" charset="0"/>
              </a:rPr>
              <a:t>Na</a:t>
            </a:r>
            <a:endParaRPr lang="ru-RU" sz="2000" b="1">
              <a:latin typeface="Calibri" pitchFamily="34" charset="0"/>
            </a:endParaRPr>
          </a:p>
        </p:txBody>
      </p:sp>
      <p:grpSp>
        <p:nvGrpSpPr>
          <p:cNvPr id="6" name="Группа 21"/>
          <p:cNvGrpSpPr>
            <a:grpSpLocks/>
          </p:cNvGrpSpPr>
          <p:nvPr/>
        </p:nvGrpSpPr>
        <p:grpSpPr bwMode="auto">
          <a:xfrm>
            <a:off x="4214813" y="6072188"/>
            <a:ext cx="1071562" cy="571500"/>
            <a:chOff x="642910" y="5786454"/>
            <a:chExt cx="1071570" cy="571504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642910" y="6072206"/>
              <a:ext cx="1071570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Трапеция 23"/>
            <p:cNvSpPr/>
            <p:nvPr/>
          </p:nvSpPr>
          <p:spPr>
            <a:xfrm>
              <a:off x="642910" y="5786454"/>
              <a:ext cx="1071570" cy="285752"/>
            </a:xfrm>
            <a:prstGeom prst="trapezoid">
              <a:avLst>
                <a:gd name="adj" fmla="val 1545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5" name="Молния 24"/>
          <p:cNvSpPr/>
          <p:nvPr/>
        </p:nvSpPr>
        <p:spPr>
          <a:xfrm rot="12522153">
            <a:off x="4540250" y="5497513"/>
            <a:ext cx="428625" cy="571500"/>
          </a:xfrm>
          <a:prstGeom prst="lightningBol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071938" y="5214938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alibri" pitchFamily="34" charset="0"/>
              </a:rPr>
              <a:t>Li</a:t>
            </a:r>
            <a:endParaRPr lang="ru-RU" sz="2000" b="1">
              <a:latin typeface="Calibri" pitchFamily="34" charset="0"/>
            </a:endParaRPr>
          </a:p>
        </p:txBody>
      </p:sp>
      <p:grpSp>
        <p:nvGrpSpPr>
          <p:cNvPr id="9" name="Группа 26"/>
          <p:cNvGrpSpPr>
            <a:grpSpLocks/>
          </p:cNvGrpSpPr>
          <p:nvPr/>
        </p:nvGrpSpPr>
        <p:grpSpPr bwMode="auto">
          <a:xfrm>
            <a:off x="7143750" y="6072188"/>
            <a:ext cx="1071563" cy="571500"/>
            <a:chOff x="642910" y="5786454"/>
            <a:chExt cx="1071570" cy="571504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642910" y="6072206"/>
              <a:ext cx="1071570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Трапеция 28"/>
            <p:cNvSpPr/>
            <p:nvPr/>
          </p:nvSpPr>
          <p:spPr>
            <a:xfrm>
              <a:off x="642910" y="5786454"/>
              <a:ext cx="1071570" cy="285752"/>
            </a:xfrm>
            <a:prstGeom prst="trapezoid">
              <a:avLst>
                <a:gd name="adj" fmla="val 1545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0" name="Молния 29"/>
          <p:cNvSpPr/>
          <p:nvPr/>
        </p:nvSpPr>
        <p:spPr>
          <a:xfrm rot="12522153">
            <a:off x="7469188" y="5497513"/>
            <a:ext cx="428625" cy="571500"/>
          </a:xfrm>
          <a:prstGeom prst="lightningBol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000875" y="5214938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alibri" pitchFamily="34" charset="0"/>
              </a:rPr>
              <a:t>K</a:t>
            </a:r>
            <a:endParaRPr lang="ru-RU" sz="2000" b="1">
              <a:latin typeface="Calibri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214438" y="4857750"/>
            <a:ext cx="6786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Катионы щелочных металлов окрашивают пламя спиртовки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7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48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2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53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7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58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9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0" grpId="1" animBg="1"/>
      <p:bldP spid="21" grpId="0"/>
      <p:bldP spid="25" grpId="0" animBg="1"/>
      <p:bldP spid="25" grpId="1" animBg="1"/>
      <p:bldP spid="26" grpId="0"/>
      <p:bldP spid="30" grpId="0" animBg="1"/>
      <p:bldP spid="30" grpId="1" animBg="1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42852"/>
            <a:ext cx="7386509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Биологическая роль и применение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Соединений калия и натрия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3" y="1397000"/>
          <a:ext cx="8715436" cy="4960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4357718"/>
              </a:tblGrid>
              <a:tr h="24804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/>
                          </a:solidFill>
                        </a:rPr>
                        <a:t>Сколько</a:t>
                      </a:r>
                      <a:r>
                        <a:rPr lang="ru-RU" baseline="0" dirty="0" smtClean="0">
                          <a:solidFill>
                            <a:schemeClr val="tx2"/>
                          </a:solidFill>
                        </a:rPr>
                        <a:t> воды и хлорида натрия нужно взять для приготовления физиологического раствора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tx2"/>
                          </a:solidFill>
                        </a:rPr>
                        <a:t> массой 0,5 кг?</a:t>
                      </a:r>
                    </a:p>
                    <a:p>
                      <a:pPr algn="ctr"/>
                      <a:endParaRPr lang="ru-RU" baseline="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tx2"/>
                          </a:solidFill>
                        </a:rPr>
                        <a:t>4,5г соли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tx2"/>
                          </a:solidFill>
                        </a:rPr>
                        <a:t>495,5 г воды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Смесь хлорида и гидрокарбоната натрия массой 15 г обработали уксусной кислотой,</a:t>
                      </a:r>
                      <a:r>
                        <a:rPr lang="ru-RU" sz="1800" b="1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при этом выделилось 2,8 л (н.у.)  газа. Определите массовые доли в процентах компонентов смеси.</a:t>
                      </a:r>
                    </a:p>
                    <a:p>
                      <a:endParaRPr lang="ru-RU" sz="1800" b="1" kern="1200" baseline="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800" b="1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800" b="1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NaHCO</a:t>
                      </a:r>
                      <a:r>
                        <a:rPr lang="en-US" sz="1800" b="1" kern="1200" baseline="-250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1800" b="1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800" b="1" kern="1200" baseline="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NaCl</a:t>
                      </a:r>
                      <a:endParaRPr lang="ru-RU" sz="1800" b="1" kern="1200" baseline="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804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Хлорид калия  - очень ценное минеральное удобрение. Рассчитайте массовую долю калия (%) в этом</a:t>
                      </a:r>
                      <a:r>
                        <a:rPr lang="ru-RU" baseline="0" dirty="0" smtClean="0"/>
                        <a:t> веществе.</a:t>
                      </a:r>
                    </a:p>
                    <a:p>
                      <a:endParaRPr lang="ru-RU" baseline="0" dirty="0" smtClean="0"/>
                    </a:p>
                    <a:p>
                      <a:endParaRPr lang="ru-RU" baseline="0" dirty="0" smtClean="0"/>
                    </a:p>
                    <a:p>
                      <a:pPr algn="ctr"/>
                      <a:r>
                        <a:rPr lang="ru-RU" baseline="0" dirty="0" smtClean="0"/>
                        <a:t>52%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Тривиальные названия солей:</a:t>
                      </a:r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l"/>
                      <a:r>
                        <a:rPr lang="ru-RU" dirty="0" smtClean="0"/>
                        <a:t>Поваренная</a:t>
                      </a:r>
                      <a:r>
                        <a:rPr lang="ru-RU" baseline="0" dirty="0" smtClean="0"/>
                        <a:t> соль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571625" y="2786063"/>
            <a:ext cx="1500188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ответ</a:t>
            </a:r>
          </a:p>
        </p:txBody>
      </p:sp>
      <p:grpSp>
        <p:nvGrpSpPr>
          <p:cNvPr id="5" name="Группа 7"/>
          <p:cNvGrpSpPr>
            <a:grpSpLocks/>
          </p:cNvGrpSpPr>
          <p:nvPr/>
        </p:nvGrpSpPr>
        <p:grpSpPr bwMode="auto">
          <a:xfrm>
            <a:off x="285750" y="1462088"/>
            <a:ext cx="4214813" cy="2357437"/>
            <a:chOff x="285720" y="1461394"/>
            <a:chExt cx="4214842" cy="235745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85720" y="1461394"/>
              <a:ext cx="4214842" cy="235745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Раствор хлорида натрия (0,9%) применяется в медицине. Такой раствор называется физиологическим</a:t>
              </a:r>
            </a:p>
          </p:txBody>
        </p:sp>
        <p:pic>
          <p:nvPicPr>
            <p:cNvPr id="925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2428868"/>
              <a:ext cx="835822" cy="1285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/>
          <p:cNvSpPr/>
          <p:nvPr/>
        </p:nvSpPr>
        <p:spPr>
          <a:xfrm>
            <a:off x="6072188" y="3071813"/>
            <a:ext cx="1428750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ответ</a:t>
            </a:r>
          </a:p>
        </p:txBody>
      </p:sp>
      <p:grpSp>
        <p:nvGrpSpPr>
          <p:cNvPr id="8" name="Группа 12"/>
          <p:cNvGrpSpPr>
            <a:grpSpLocks/>
          </p:cNvGrpSpPr>
          <p:nvPr/>
        </p:nvGrpSpPr>
        <p:grpSpPr bwMode="auto">
          <a:xfrm>
            <a:off x="4643438" y="1500188"/>
            <a:ext cx="4214812" cy="2286000"/>
            <a:chOff x="4643438" y="1500174"/>
            <a:chExt cx="4214842" cy="228601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643438" y="1500174"/>
              <a:ext cx="4214842" cy="22860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Питьевая сода применяется в кулинарии, для выпечки кондитерских изделий.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Хлорид натрия  - как добавка к пище</a:t>
              </a:r>
            </a:p>
          </p:txBody>
        </p:sp>
        <p:pic>
          <p:nvPicPr>
            <p:cNvPr id="9250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43504" y="2714620"/>
              <a:ext cx="640461" cy="1010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72264" y="2786058"/>
              <a:ext cx="1600775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Прямоугольник 13"/>
          <p:cNvSpPr/>
          <p:nvPr/>
        </p:nvSpPr>
        <p:spPr>
          <a:xfrm>
            <a:off x="1857375" y="5429250"/>
            <a:ext cx="121443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ответ</a:t>
            </a:r>
          </a:p>
        </p:txBody>
      </p:sp>
      <p:grpSp>
        <p:nvGrpSpPr>
          <p:cNvPr id="13" name="Группа 16"/>
          <p:cNvGrpSpPr>
            <a:grpSpLocks/>
          </p:cNvGrpSpPr>
          <p:nvPr/>
        </p:nvGrpSpPr>
        <p:grpSpPr bwMode="auto">
          <a:xfrm>
            <a:off x="285750" y="3929063"/>
            <a:ext cx="4214813" cy="2357437"/>
            <a:chOff x="285720" y="3929066"/>
            <a:chExt cx="4214842" cy="235745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3929066"/>
              <a:ext cx="4214842" cy="235745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Калийные удобрения играю важную роль в жизни растений. </a:t>
              </a:r>
            </a:p>
          </p:txBody>
        </p:sp>
        <p:pic>
          <p:nvPicPr>
            <p:cNvPr id="9248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28728" y="4643446"/>
              <a:ext cx="1785950" cy="1513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Скругленный прямоугольник 17"/>
          <p:cNvSpPr/>
          <p:nvPr/>
        </p:nvSpPr>
        <p:spPr>
          <a:xfrm>
            <a:off x="4692650" y="4357688"/>
            <a:ext cx="1643063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/>
              <a:t>NaCl</a:t>
            </a:r>
            <a:endParaRPr lang="ru-RU" dirty="0"/>
          </a:p>
        </p:txBody>
      </p:sp>
      <p:sp>
        <p:nvSpPr>
          <p:cNvPr id="9237" name="TextBox 24"/>
          <p:cNvSpPr txBox="1">
            <a:spLocks noChangeArrowheads="1"/>
          </p:cNvSpPr>
          <p:nvPr/>
        </p:nvSpPr>
        <p:spPr bwMode="auto">
          <a:xfrm>
            <a:off x="4857750" y="5072063"/>
            <a:ext cx="128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Кристалли-ческая сода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14875" y="5072063"/>
            <a:ext cx="1643063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Na</a:t>
            </a:r>
            <a:r>
              <a:rPr lang="en-US" baseline="-25000" dirty="0"/>
              <a:t>2</a:t>
            </a:r>
            <a:r>
              <a:rPr lang="en-US" sz="1600" dirty="0"/>
              <a:t>CO</a:t>
            </a:r>
            <a:r>
              <a:rPr lang="en-US" baseline="-25000" dirty="0"/>
              <a:t>3</a:t>
            </a:r>
            <a:r>
              <a:rPr lang="en-US" sz="1600" dirty="0"/>
              <a:t>*10H</a:t>
            </a:r>
            <a:r>
              <a:rPr lang="en-US" baseline="-25000" dirty="0"/>
              <a:t>2</a:t>
            </a:r>
            <a:r>
              <a:rPr lang="en-US" sz="1600" dirty="0"/>
              <a:t>O</a:t>
            </a:r>
            <a:endParaRPr lang="ru-RU" sz="1600" dirty="0"/>
          </a:p>
        </p:txBody>
      </p:sp>
      <p:sp>
        <p:nvSpPr>
          <p:cNvPr id="9239" name="TextBox 25"/>
          <p:cNvSpPr txBox="1">
            <a:spLocks noChangeArrowheads="1"/>
          </p:cNvSpPr>
          <p:nvPr/>
        </p:nvSpPr>
        <p:spPr bwMode="auto">
          <a:xfrm>
            <a:off x="4786313" y="5857875"/>
            <a:ext cx="1571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Питьевая сода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4875" y="5743575"/>
            <a:ext cx="1643063" cy="500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NaHCO</a:t>
            </a:r>
            <a:r>
              <a:rPr lang="en-US" baseline="-25000" dirty="0"/>
              <a:t>3</a:t>
            </a:r>
            <a:endParaRPr lang="ru-RU" baseline="-25000" dirty="0"/>
          </a:p>
        </p:txBody>
      </p:sp>
      <p:sp>
        <p:nvSpPr>
          <p:cNvPr id="9241" name="TextBox 26"/>
          <p:cNvSpPr txBox="1">
            <a:spLocks noChangeArrowheads="1"/>
          </p:cNvSpPr>
          <p:nvPr/>
        </p:nvSpPr>
        <p:spPr bwMode="auto">
          <a:xfrm>
            <a:off x="7429500" y="4500563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поташ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929438" y="4357688"/>
            <a:ext cx="1643062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K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endParaRPr lang="ru-RU" baseline="-25000" dirty="0"/>
          </a:p>
        </p:txBody>
      </p:sp>
      <p:sp>
        <p:nvSpPr>
          <p:cNvPr id="9243" name="TextBox 27"/>
          <p:cNvSpPr txBox="1">
            <a:spLocks noChangeArrowheads="1"/>
          </p:cNvSpPr>
          <p:nvPr/>
        </p:nvSpPr>
        <p:spPr bwMode="auto">
          <a:xfrm>
            <a:off x="7072313" y="5072063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Калийная селитра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929438" y="5072063"/>
            <a:ext cx="1643062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KNO</a:t>
            </a:r>
            <a:r>
              <a:rPr lang="en-US" baseline="-25000" dirty="0"/>
              <a:t>3</a:t>
            </a:r>
            <a:endParaRPr lang="ru-RU" baseline="-25000" dirty="0"/>
          </a:p>
        </p:txBody>
      </p:sp>
      <p:sp>
        <p:nvSpPr>
          <p:cNvPr id="9245" name="TextBox 28"/>
          <p:cNvSpPr txBox="1">
            <a:spLocks noChangeArrowheads="1"/>
          </p:cNvSpPr>
          <p:nvPr/>
        </p:nvSpPr>
        <p:spPr bwMode="auto">
          <a:xfrm>
            <a:off x="6929438" y="5786438"/>
            <a:ext cx="16430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Глауберова соль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29438" y="5715000"/>
            <a:ext cx="1643062" cy="500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Na</a:t>
            </a:r>
            <a:r>
              <a:rPr lang="en-US" baseline="-25000" dirty="0"/>
              <a:t>2</a:t>
            </a:r>
            <a:r>
              <a:rPr lang="en-US" sz="1600" dirty="0"/>
              <a:t>SO</a:t>
            </a:r>
            <a:r>
              <a:rPr lang="en-US" baseline="-25000" dirty="0"/>
              <a:t>4</a:t>
            </a:r>
            <a:r>
              <a:rPr lang="en-US" sz="1600" dirty="0"/>
              <a:t>*10H</a:t>
            </a:r>
            <a:r>
              <a:rPr lang="en-US" baseline="-25000" dirty="0"/>
              <a:t>2</a:t>
            </a:r>
            <a:r>
              <a:rPr lang="en-US" sz="1600" dirty="0"/>
              <a:t>O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0"/>
            <a:ext cx="210506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Вопросы: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313" y="642938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От лития к францию у атомов щелочных металлов  увеличивается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3" y="1857375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Более сильным     восстановителем,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чем К будет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313" y="3071813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Активнее всех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 водой будет взаимодействовать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313" y="4286250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Na </a:t>
            </a:r>
            <a:r>
              <a:rPr lang="ru-RU" dirty="0"/>
              <a:t>может реагировать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 всеми веществами группы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313" y="5500688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Щелочные металлы  находятся в природе в виде…</a:t>
            </a:r>
          </a:p>
        </p:txBody>
      </p:sp>
      <p:sp>
        <p:nvSpPr>
          <p:cNvPr id="14" name="Овал 13"/>
          <p:cNvSpPr/>
          <p:nvPr/>
        </p:nvSpPr>
        <p:spPr>
          <a:xfrm>
            <a:off x="2714625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люс 14"/>
          <p:cNvSpPr/>
          <p:nvPr/>
        </p:nvSpPr>
        <p:spPr>
          <a:xfrm>
            <a:off x="2819400" y="977900"/>
            <a:ext cx="285750" cy="285750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0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Минус 16"/>
          <p:cNvSpPr/>
          <p:nvPr/>
        </p:nvSpPr>
        <p:spPr>
          <a:xfrm>
            <a:off x="0" y="1000125"/>
            <a:ext cx="500063" cy="21431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714625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0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357563" y="64293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число валентных электронов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357563" y="121443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восстановительные свойства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143625" y="64293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Электроотрицательность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143625" y="121443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окислительные свойства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357563" y="1857375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/>
              <a:t>Rb</a:t>
            </a:r>
            <a:endParaRPr lang="ru-RU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143625" y="1857375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Li</a:t>
            </a:r>
            <a:endParaRPr lang="ru-RU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143625" y="2428875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Ca</a:t>
            </a:r>
            <a:endParaRPr lang="ru-RU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357563" y="2428875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Na</a:t>
            </a:r>
            <a:endParaRPr lang="ru-RU" sz="2400" b="1" dirty="0"/>
          </a:p>
        </p:txBody>
      </p:sp>
      <p:grpSp>
        <p:nvGrpSpPr>
          <p:cNvPr id="10262" name="Группа 37"/>
          <p:cNvGrpSpPr>
            <a:grpSpLocks/>
          </p:cNvGrpSpPr>
          <p:nvPr/>
        </p:nvGrpSpPr>
        <p:grpSpPr bwMode="auto">
          <a:xfrm>
            <a:off x="2714625" y="2071688"/>
            <a:ext cx="500063" cy="500062"/>
            <a:chOff x="2824830" y="2093450"/>
            <a:chExt cx="500066" cy="500066"/>
          </a:xfrm>
        </p:grpSpPr>
        <p:sp>
          <p:nvSpPr>
            <p:cNvPr id="33" name="Овал 32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Плюс 33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3" name="Группа 36"/>
          <p:cNvGrpSpPr>
            <a:grpSpLocks/>
          </p:cNvGrpSpPr>
          <p:nvPr/>
        </p:nvGrpSpPr>
        <p:grpSpPr bwMode="auto">
          <a:xfrm>
            <a:off x="0" y="2143125"/>
            <a:ext cx="500063" cy="500063"/>
            <a:chOff x="0" y="2143116"/>
            <a:chExt cx="500066" cy="500066"/>
          </a:xfrm>
        </p:grpSpPr>
        <p:sp>
          <p:nvSpPr>
            <p:cNvPr id="35" name="Овал 34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Минус 35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4" name="Группа 38"/>
          <p:cNvGrpSpPr>
            <a:grpSpLocks/>
          </p:cNvGrpSpPr>
          <p:nvPr/>
        </p:nvGrpSpPr>
        <p:grpSpPr bwMode="auto">
          <a:xfrm>
            <a:off x="0" y="4500563"/>
            <a:ext cx="500063" cy="500062"/>
            <a:chOff x="0" y="2143116"/>
            <a:chExt cx="500066" cy="500066"/>
          </a:xfrm>
        </p:grpSpPr>
        <p:sp>
          <p:nvSpPr>
            <p:cNvPr id="40" name="Овал 39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Минус 40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5" name="Группа 41"/>
          <p:cNvGrpSpPr>
            <a:grpSpLocks/>
          </p:cNvGrpSpPr>
          <p:nvPr/>
        </p:nvGrpSpPr>
        <p:grpSpPr bwMode="auto">
          <a:xfrm>
            <a:off x="0" y="3286125"/>
            <a:ext cx="500063" cy="500063"/>
            <a:chOff x="0" y="2143116"/>
            <a:chExt cx="500066" cy="500066"/>
          </a:xfrm>
        </p:grpSpPr>
        <p:sp>
          <p:nvSpPr>
            <p:cNvPr id="43" name="Овал 42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4" name="Минус 43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6" name="Группа 44"/>
          <p:cNvGrpSpPr>
            <a:grpSpLocks/>
          </p:cNvGrpSpPr>
          <p:nvPr/>
        </p:nvGrpSpPr>
        <p:grpSpPr bwMode="auto">
          <a:xfrm>
            <a:off x="0" y="5715000"/>
            <a:ext cx="500063" cy="500063"/>
            <a:chOff x="0" y="2143116"/>
            <a:chExt cx="500066" cy="500066"/>
          </a:xfrm>
        </p:grpSpPr>
        <p:sp>
          <p:nvSpPr>
            <p:cNvPr id="46" name="Овал 45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7" name="Минус 46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7" name="Группа 47"/>
          <p:cNvGrpSpPr>
            <a:grpSpLocks/>
          </p:cNvGrpSpPr>
          <p:nvPr/>
        </p:nvGrpSpPr>
        <p:grpSpPr bwMode="auto">
          <a:xfrm>
            <a:off x="2714625" y="3286125"/>
            <a:ext cx="500063" cy="500063"/>
            <a:chOff x="2824830" y="2093450"/>
            <a:chExt cx="500066" cy="500066"/>
          </a:xfrm>
        </p:grpSpPr>
        <p:sp>
          <p:nvSpPr>
            <p:cNvPr id="49" name="Овал 48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" name="Плюс 49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8" name="Группа 50"/>
          <p:cNvGrpSpPr>
            <a:grpSpLocks/>
          </p:cNvGrpSpPr>
          <p:nvPr/>
        </p:nvGrpSpPr>
        <p:grpSpPr bwMode="auto">
          <a:xfrm>
            <a:off x="2714625" y="4500563"/>
            <a:ext cx="500063" cy="500062"/>
            <a:chOff x="2824830" y="2093450"/>
            <a:chExt cx="500066" cy="500066"/>
          </a:xfrm>
        </p:grpSpPr>
        <p:sp>
          <p:nvSpPr>
            <p:cNvPr id="52" name="Овал 51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3" name="Плюс 52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9" name="Группа 53"/>
          <p:cNvGrpSpPr>
            <a:grpSpLocks/>
          </p:cNvGrpSpPr>
          <p:nvPr/>
        </p:nvGrpSpPr>
        <p:grpSpPr bwMode="auto">
          <a:xfrm>
            <a:off x="2714625" y="5715000"/>
            <a:ext cx="500063" cy="500063"/>
            <a:chOff x="2824830" y="2093450"/>
            <a:chExt cx="500066" cy="500066"/>
          </a:xfrm>
        </p:grpSpPr>
        <p:sp>
          <p:nvSpPr>
            <p:cNvPr id="55" name="Овал 54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Плюс 55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57" name="Овал 56"/>
          <p:cNvSpPr/>
          <p:nvPr/>
        </p:nvSpPr>
        <p:spPr>
          <a:xfrm>
            <a:off x="2714625" y="2071688"/>
            <a:ext cx="500063" cy="5000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0" y="2143125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2714625" y="3286125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3357563" y="3071813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/>
              <a:t>Rb</a:t>
            </a:r>
            <a:endParaRPr lang="ru-RU" sz="2400" b="1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3357563" y="3643313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Na</a:t>
            </a:r>
            <a:endParaRPr lang="ru-RU" sz="2400" b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6143625" y="3071813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Li</a:t>
            </a:r>
            <a:endParaRPr lang="ru-RU" sz="24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6143625" y="3643313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Cs</a:t>
            </a:r>
            <a:endParaRPr lang="ru-RU" sz="2400" b="1" dirty="0"/>
          </a:p>
        </p:txBody>
      </p:sp>
      <p:sp>
        <p:nvSpPr>
          <p:cNvPr id="64" name="Овал 63"/>
          <p:cNvSpPr/>
          <p:nvPr/>
        </p:nvSpPr>
        <p:spPr>
          <a:xfrm>
            <a:off x="0" y="3286125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0" y="4500563"/>
            <a:ext cx="500063" cy="5000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2714625" y="571500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0" y="571500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2714625" y="4500563"/>
            <a:ext cx="500063" cy="5000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3357563" y="4286250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С</a:t>
            </a:r>
            <a:r>
              <a:rPr lang="en-US" sz="2400" b="1" dirty="0"/>
              <a:t>a, H</a:t>
            </a:r>
            <a:r>
              <a:rPr lang="en-US" sz="2400" b="1" baseline="-25000" dirty="0"/>
              <a:t>2</a:t>
            </a:r>
            <a:r>
              <a:rPr lang="en-US" sz="2400" b="1" dirty="0"/>
              <a:t>O, Cl</a:t>
            </a:r>
            <a:r>
              <a:rPr lang="en-US" sz="2400" b="1" baseline="-25000" dirty="0"/>
              <a:t>2</a:t>
            </a:r>
            <a:endParaRPr lang="ru-RU" sz="2400" b="1" baseline="-250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3357563" y="4857750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N</a:t>
            </a:r>
            <a:r>
              <a:rPr lang="en-US" sz="2400" b="1" baseline="-25000" dirty="0"/>
              <a:t>2</a:t>
            </a:r>
            <a:r>
              <a:rPr lang="en-US" sz="2400" b="1" dirty="0"/>
              <a:t>, H</a:t>
            </a:r>
            <a:r>
              <a:rPr lang="en-US" sz="2400" b="1" baseline="-25000" dirty="0"/>
              <a:t>2</a:t>
            </a:r>
            <a:r>
              <a:rPr lang="en-US" sz="2400" b="1" dirty="0"/>
              <a:t>, H</a:t>
            </a:r>
            <a:r>
              <a:rPr lang="en-US" sz="2400" b="1" baseline="-25000" dirty="0"/>
              <a:t>2</a:t>
            </a:r>
            <a:r>
              <a:rPr lang="en-US" sz="2400" b="1" dirty="0"/>
              <a:t>O</a:t>
            </a:r>
            <a:endParaRPr lang="ru-RU" sz="2400" b="1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6143625" y="4286250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CO</a:t>
            </a:r>
            <a:r>
              <a:rPr lang="en-US" sz="2400" b="1" baseline="-25000" dirty="0"/>
              <a:t>2</a:t>
            </a:r>
            <a:r>
              <a:rPr lang="en-US" sz="2400" b="1" dirty="0"/>
              <a:t>, H</a:t>
            </a:r>
            <a:r>
              <a:rPr lang="en-US" sz="2400" b="1" baseline="-25000" dirty="0"/>
              <a:t>2</a:t>
            </a:r>
            <a:r>
              <a:rPr lang="en-US" sz="2400" b="1" dirty="0"/>
              <a:t>, C</a:t>
            </a:r>
            <a:endParaRPr lang="ru-RU" sz="2400" b="1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6143625" y="4857750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/>
              <a:t>NaOH</a:t>
            </a:r>
            <a:r>
              <a:rPr lang="en-US" sz="2400" b="1" dirty="0"/>
              <a:t>, O</a:t>
            </a:r>
            <a:r>
              <a:rPr lang="en-US" sz="2400" b="1" baseline="-25000" dirty="0"/>
              <a:t>2</a:t>
            </a:r>
            <a:r>
              <a:rPr lang="en-US" sz="2400" b="1" dirty="0"/>
              <a:t>, S</a:t>
            </a:r>
            <a:endParaRPr lang="ru-RU" sz="2400" b="1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3357563" y="550068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оксидов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3357563" y="607218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сульфидов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6143625" y="550068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солей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6143625" y="607218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в свободном виде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5143504" y="0"/>
            <a:ext cx="173118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Ответы: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9" grpId="1" animBg="1"/>
      <p:bldP spid="19" grpId="2" animBg="1"/>
      <p:bldP spid="57" grpId="0" animBg="1"/>
      <p:bldP spid="57" grpId="1" animBg="1"/>
      <p:bldP spid="58" grpId="0" animBg="1"/>
      <p:bldP spid="58" grpId="1" animBg="1"/>
      <p:bldP spid="59" grpId="0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7" grpId="0" animBg="1"/>
      <p:bldP spid="67" grpId="1" animBg="1"/>
      <p:bldP spid="67" grpId="2" animBg="1"/>
      <p:bldP spid="6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794</Words>
  <Application>Microsoft Office PowerPoint</Application>
  <PresentationFormat>Экран (4:3)</PresentationFormat>
  <Paragraphs>230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Отгадайте фамилию русского ученого, который сказал: «Металлом называется светлое тело, которое ковать можно».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Wadimus</dc:creator>
  <cp:lastModifiedBy>1</cp:lastModifiedBy>
  <cp:revision>81</cp:revision>
  <dcterms:modified xsi:type="dcterms:W3CDTF">2011-09-13T16:56:20Z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200343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