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D5D3A-279F-4806-803D-66DFFAF020DF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D1CA9-E6FA-42A4-963D-567B28D28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4703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575556" y="5435932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информатики и технологии Коробкова Елена Марковна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r>
              <a:rPr lang="en-US" dirty="0" smtClean="0"/>
              <a:t>ekor77@ya.ru</a:t>
            </a:r>
            <a:r>
              <a:rPr lang="en-US" baseline="0" dirty="0" smtClean="0"/>
              <a:t> 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2" Type="http://schemas.openxmlformats.org/officeDocument/2006/relationships/image" Target="../media/image1.gif"/><Relationship Id="rId16" Type="http://schemas.openxmlformats.org/officeDocument/2006/relationships/image" Target="../media/image1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 ?><Relationships xmlns="http://schemas.openxmlformats.org/package/2006/relationships"><Relationship Id="rId3" Target="../media/image37.gif" Type="http://schemas.openxmlformats.org/officeDocument/2006/relationships/image"/><Relationship Id="rId2" Target="../media/image36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pn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7592" y="1620970"/>
            <a:ext cx="4894312" cy="1470025"/>
          </a:xfrm>
        </p:spPr>
        <p:txBody>
          <a:bodyPr/>
          <a:lstStyle/>
          <a:p>
            <a:r>
              <a:rPr lang="ru-RU" dirty="0" smtClean="0"/>
              <a:t>Санитария и гигиена на кухне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3492422"/>
            <a:ext cx="4064496" cy="1752600"/>
          </a:xfrm>
        </p:spPr>
        <p:txBody>
          <a:bodyPr/>
          <a:lstStyle/>
          <a:p>
            <a:r>
              <a:rPr lang="ru-RU" dirty="0" smtClean="0"/>
              <a:t>5 класс</a:t>
            </a:r>
            <a:endParaRPr lang="ru-RU" dirty="0"/>
          </a:p>
        </p:txBody>
      </p:sp>
      <p:pic>
        <p:nvPicPr>
          <p:cNvPr id="2051" name="Picture 3" descr="M:\=ШКОЛА\=КАРТИНКИ КЛИПАРТЫ АНИМАШКИ\КОЛЛЕКЦИЯ КАРТИНОК\Еда\Новая папка\FILE0891.CH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03886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:\=ШКОЛА\=КАРТИНКИ КЛИПАРТЫ АНИМАШКИ\КОЛЛЕКЦИЯ КАРТИНОК\Еда\Новая папка\FILE0885.CH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5649" y="103886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M:\=ШКОЛА\=КАРТИНКИ КЛИПАРТЫ АНИМАШКИ\КОЛЛЕКЦИЯ КАРТИНОК\Еда\Новая папка\FILE0888.CHK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1939" y="103886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:\=ШКОЛА\=КАРТИНКИ КЛИПАРТЫ АНИМАШКИ\КОЛЛЕКЦИЯ КАРТИНОК\Еда\Новая папка\FILE0886.CHK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3794" y="103886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M:\=ШКОЛА\=КАРТИНКИ КЛИПАРТЫ АНИМАШКИ\КОЛЛЕКЦИЯ КАРТИНОК\Еда\Новая папка\FILE0919.CHK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0084" y="103886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:\=ШКОЛА\=КАРТИНКИ КЛИПАРТЫ АНИМАШКИ\КОЛЛЕКЦИЯ КАРТИНОК\Еда\Новая папка\FILE0933.CHK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376" y="103886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M:\=ШКОЛА\=КАРТИНКИ КЛИПАРТЫ АНИМАШКИ\КОЛЛЕКЦИЯ КАРТИНОК\Еда\Новая папка\FILE0896.CHK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8229" y="103886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M:\=ШКОЛА\=КАРТИНКИ КЛИПАРТЫ АНИМАШКИ\КОЛЛЕКЦИЯ КАРТИНОК\Еда\Новая папка\FILE0924.CHK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250" y="5722938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M:\=ШКОЛА\=КАРТИНКИ КЛИПАРТЫ АНИМАШКИ\КОЛЛЕКЦИЯ КАРТИНОК\Еда\Новая папка\FILE0934.CHK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6796" y="5722938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M:\=ШКОЛА\=КАРТИНКИ КЛИПАРТЫ АНИМАШКИ\КОЛЛЕКЦИЯ КАРТИНОК\Еда\Новая папка\FILE0900.CHK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1342" y="5722938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M:\=ШКОЛА\=КАРТИНКИ КЛИПАРТЫ АНИМАШКИ\КОЛЛЕКЦИЯ КАРТИНОК\Еда\Новая папка\FILE0903.CHK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5888" y="5722938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M:\=ШКОЛА\=КАРТИНКИ КЛИПАРТЫ АНИМАШКИ\КОЛЛЕКЦИЯ КАРТИНОК\Еда\Новая папка\FILE0894.CHK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0434" y="5722938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M:\=ШКОЛА\=КАРТИНКИ КЛИПАРТЫ АНИМАШКИ\КОЛЛЕКЦИЯ КАРТИНОК\Еда\Новая папка\FILE0908.CHK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4980" y="5722938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M:\=ШКОЛА\=КАРТИНКИ КЛИПАРТЫ АНИМАШКИ\КОЛЛЕКЦИЯ КАРТИНОК\Еда\Новая папка\FILE0942.CHK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9525" y="5722938"/>
            <a:ext cx="10953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bebypovar.ru/images/1245226326_child_kitchen1.gif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6832" y="1556792"/>
            <a:ext cx="2113007" cy="3348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300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Уход за поверхностью стен и </a:t>
            </a:r>
            <a:r>
              <a:rPr lang="ru-RU" b="1" dirty="0" smtClean="0"/>
              <a:t>пола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4008" y="1628800"/>
            <a:ext cx="4038600" cy="452596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Влажную </a:t>
            </a:r>
            <a:r>
              <a:rPr lang="ru-RU" dirty="0"/>
              <a:t>уборку можно проводить с использованием чистящих и моющих средств, после чего обрабо­танные поверхности нужно промыть чистой водой и насухо вы­тереть мягкой тряпкой или специальной салфеткой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M:\=ШКОЛА\=КАРТИНКИ КЛИПАРТЫ АНИМАШКИ\КОЛЛЕКЦИЯ КАРТИНОК\Еда\Работа\CHEF2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3126457" cy="389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209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Безопасные приёмы работы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на кухне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3672408" cy="4525963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/>
              <a:t>Газовыми плитами:</a:t>
            </a:r>
            <a:endParaRPr lang="ru-RU" dirty="0"/>
          </a:p>
          <a:p>
            <a:pPr lvl="0"/>
            <a:r>
              <a:rPr lang="ru-RU" dirty="0"/>
              <a:t>До зажигания газа на горелках газовой плиты провет­рить помещение.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Правильно зажигать горелки газовой плиты: зажечь спичку, поднести её к одной из горелок плиты. Слегка нажав на ручку крана горелки, открыть его. Для розжига горелки рекомендуется применять электрические или кремниевые зажигалки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>
                <a:solidFill>
                  <a:srgbClr val="0070C0"/>
                </a:solidFill>
              </a:rPr>
              <a:t>Перед пользованием духовым шкафом проветрить его в течение 3-5 минут неоднократным открыванием и закры­ванием дверки шкафа.</a:t>
            </a:r>
          </a:p>
          <a:p>
            <a:pPr lvl="0"/>
            <a:r>
              <a:rPr lang="ru-RU" dirty="0"/>
              <a:t>Не оставлять зажжённую газовую плиту без присмотра.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По окончании работы закрыть краны конфорочных горе­лок плиты, а также кран горелки духового шкафа.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588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Безопасные приёмы работы </a:t>
            </a:r>
            <a:br>
              <a:rPr lang="ru-RU" b="1" dirty="0"/>
            </a:br>
            <a:r>
              <a:rPr lang="ru-RU" b="1" dirty="0"/>
              <a:t>на кухне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052936"/>
          </a:xfrm>
        </p:spPr>
        <p:txBody>
          <a:bodyPr>
            <a:normAutofit fontScale="85000" lnSpcReduction="20000"/>
          </a:bodyPr>
          <a:lstStyle/>
          <a:p>
            <a:r>
              <a:rPr lang="ru-RU" u="sng" dirty="0"/>
              <a:t>Электронагревательными приборами:</a:t>
            </a:r>
            <a:endParaRPr lang="ru-RU" dirty="0"/>
          </a:p>
          <a:p>
            <a:pPr lvl="0"/>
            <a:r>
              <a:rPr lang="ru-RU" dirty="0">
                <a:solidFill>
                  <a:srgbClr val="0070C0"/>
                </a:solidFill>
              </a:rPr>
              <a:t>Перед работой проверить исправность соединительного шнура.</a:t>
            </a:r>
          </a:p>
          <a:p>
            <a:pPr lvl="0"/>
            <a:r>
              <a:rPr lang="ru-RU" dirty="0"/>
              <a:t>Устанавливать электронагревательный прибор на огне­упорную подставку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Подключать в сеть электроприбор только сухими руками, держась за его вилку	</a:t>
            </a:r>
          </a:p>
          <a:p>
            <a:r>
              <a:rPr lang="ru-RU" dirty="0">
                <a:solidFill>
                  <a:srgbClr val="0070C0"/>
                </a:solidFill>
              </a:rPr>
              <a:t>По окончании работы выключать электроприбор.</a:t>
            </a:r>
          </a:p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39952" y="3996071"/>
            <a:ext cx="30384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9275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Безопасные приёмы работы </a:t>
            </a:r>
            <a:br>
              <a:rPr lang="ru-RU" b="1" dirty="0"/>
            </a:br>
            <a:r>
              <a:rPr lang="ru-RU" b="1" dirty="0"/>
              <a:t>на кухне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754760" cy="4277072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/>
              <a:t>Горячей посудой и жидкостью:</a:t>
            </a:r>
            <a:endParaRPr lang="ru-RU" dirty="0"/>
          </a:p>
          <a:p>
            <a:pPr lvl="0"/>
            <a:r>
              <a:rPr lang="ru-RU" dirty="0">
                <a:solidFill>
                  <a:srgbClr val="0070C0"/>
                </a:solidFill>
              </a:rPr>
              <a:t>Наполняя кастрюлю жидкостью, не доливать до края.</a:t>
            </a:r>
          </a:p>
          <a:p>
            <a:pPr lvl="0"/>
            <a:r>
              <a:rPr lang="ru-RU" dirty="0"/>
              <a:t>Когда жидкость закипит, уменьшить нагрев.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Снимая крышку с горячей посуды, приподнять её от </a:t>
            </a:r>
            <a:r>
              <a:rPr lang="ru-RU" dirty="0" smtClean="0">
                <a:solidFill>
                  <a:srgbClr val="0070C0"/>
                </a:solidFill>
              </a:rPr>
              <a:t>себя.</a:t>
            </a:r>
          </a:p>
          <a:p>
            <a:pPr lvl="0"/>
            <a:r>
              <a:rPr lang="ru-RU" dirty="0" smtClean="0"/>
              <a:t>Засыпать </a:t>
            </a:r>
            <a:r>
              <a:rPr lang="ru-RU" dirty="0"/>
              <a:t>в кипящую жидкость крупу и другие продукты осторожно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4149080"/>
            <a:ext cx="31527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04048" y="1600200"/>
            <a:ext cx="3682752" cy="45259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/>
              <a:t>На сковороду с горячим жиром продукты класть аккурат­но, от себя, чтобы не разбрызгивался жир.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Снимая горячую посуду с плиты, пользоваться прихватка­ми, а если сковорода без ручки, то сковородником — при­способлением для перемещения </a:t>
            </a:r>
            <a:r>
              <a:rPr lang="ru-RU" dirty="0" smtClean="0">
                <a:solidFill>
                  <a:srgbClr val="0070C0"/>
                </a:solidFill>
              </a:rPr>
              <a:t>посуды.</a:t>
            </a:r>
          </a:p>
          <a:p>
            <a:pPr lvl="0"/>
            <a:r>
              <a:rPr lang="ru-RU" dirty="0" smtClean="0"/>
              <a:t>Не </a:t>
            </a:r>
            <a:r>
              <a:rPr lang="ru-RU" dirty="0"/>
              <a:t>использовать посуду с прогнувшимся дном и сломанными ручками.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685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Безопасные приёмы работы </a:t>
            </a:r>
            <a:br>
              <a:rPr lang="ru-RU" b="1" dirty="0"/>
            </a:br>
            <a:r>
              <a:rPr lang="ru-RU" b="1" dirty="0"/>
              <a:t>на кухне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970784" cy="2404863"/>
          </a:xfrm>
        </p:spPr>
        <p:txBody>
          <a:bodyPr>
            <a:normAutofit fontScale="85000" lnSpcReduction="20000"/>
          </a:bodyPr>
          <a:lstStyle/>
          <a:p>
            <a:r>
              <a:rPr lang="ru-RU" u="sng" dirty="0"/>
              <a:t>Ножом и приспособлениями:</a:t>
            </a:r>
            <a:endParaRPr lang="ru-RU" dirty="0"/>
          </a:p>
          <a:p>
            <a:pPr lvl="0"/>
            <a:r>
              <a:rPr lang="ru-RU" dirty="0">
                <a:solidFill>
                  <a:srgbClr val="0070C0"/>
                </a:solidFill>
              </a:rPr>
              <a:t>Пользоваться  правильными приёмами  работы </a:t>
            </a:r>
            <a:r>
              <a:rPr lang="ru-RU" dirty="0" smtClean="0">
                <a:solidFill>
                  <a:srgbClr val="0070C0"/>
                </a:solidFill>
              </a:rPr>
              <a:t>ножом.</a:t>
            </a:r>
          </a:p>
          <a:p>
            <a:pPr lvl="0"/>
            <a:r>
              <a:rPr lang="ru-RU" dirty="0" smtClean="0"/>
              <a:t>Работать </a:t>
            </a:r>
            <a:r>
              <a:rPr lang="ru-RU" dirty="0"/>
              <a:t>только хорошо заточенным ножом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4033639"/>
            <a:ext cx="29718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44280" cy="463711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Передавать нож и режущие инструменты только ручкой вперёд, лезвием от </a:t>
            </a:r>
            <a:r>
              <a:rPr lang="ru-RU" dirty="0" smtClean="0"/>
              <a:t>себя.</a:t>
            </a:r>
          </a:p>
          <a:p>
            <a:pPr lvl="0"/>
            <a:r>
              <a:rPr lang="ru-RU" dirty="0" smtClean="0">
                <a:solidFill>
                  <a:srgbClr val="0070C0"/>
                </a:solidFill>
              </a:rPr>
              <a:t>При </a:t>
            </a:r>
            <a:r>
              <a:rPr lang="ru-RU" dirty="0">
                <a:solidFill>
                  <a:srgbClr val="0070C0"/>
                </a:solidFill>
              </a:rPr>
              <a:t>работе мясорубкой проталкивать продукт пестиком.</a:t>
            </a:r>
          </a:p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4005064"/>
            <a:ext cx="31527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1396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Первая </a:t>
            </a:r>
            <a:r>
              <a:rPr lang="ru-RU" b="1" dirty="0" smtClean="0"/>
              <a:t>помощь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 порезах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1974205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>
                <a:solidFill>
                  <a:srgbClr val="0070C0"/>
                </a:solidFill>
              </a:rPr>
              <a:t>Промыть </a:t>
            </a:r>
            <a:r>
              <a:rPr lang="ru-RU" dirty="0">
                <a:solidFill>
                  <a:srgbClr val="0070C0"/>
                </a:solidFill>
              </a:rPr>
              <a:t>рану струёй кипячёной воды, затем обработать раствором перекиси водорода, поливая из пузырька тонкой струйкой, или слабым бледно-розовым раствором марганцово­кислого калия.</a:t>
            </a:r>
          </a:p>
          <a:p>
            <a:pPr lvl="0"/>
            <a:r>
              <a:rPr lang="ru-RU" dirty="0"/>
              <a:t>Смазать кожу вокруг раны настойкой йода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4008" y="1493094"/>
            <a:ext cx="4319463" cy="639762"/>
          </a:xfrm>
        </p:spPr>
        <p:txBody>
          <a:bodyPr>
            <a:normAutofit fontScale="92500"/>
          </a:bodyPr>
          <a:lstStyle/>
          <a:p>
            <a:r>
              <a:rPr lang="ru-RU" dirty="0"/>
              <a:t>при ожогах паром или </a:t>
            </a:r>
            <a:r>
              <a:rPr lang="ru-RU" dirty="0" smtClean="0"/>
              <a:t>кипятком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134445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>
                <a:solidFill>
                  <a:srgbClr val="0070C0"/>
                </a:solidFill>
              </a:rPr>
              <a:t>Погрузить обожжённый участок тела в холодную воду или подставить под струю холодной воды на 10-15 минут.</a:t>
            </a:r>
          </a:p>
          <a:p>
            <a:pPr lvl="0"/>
            <a:r>
              <a:rPr lang="ru-RU" dirty="0"/>
              <a:t>Приложить к нему холодную влажную марлю или бинт.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Нанести на поверхность противоожоговую мазь или спе­циальную противоожоговую повязку из аптечки.</a:t>
            </a:r>
          </a:p>
          <a:p>
            <a:endParaRPr lang="ru-RU" dirty="0" smtClean="0"/>
          </a:p>
          <a:p>
            <a:r>
              <a:rPr lang="ru-RU" dirty="0" smtClean="0"/>
              <a:t>Ни </a:t>
            </a:r>
            <a:r>
              <a:rPr lang="ru-RU" dirty="0"/>
              <a:t>в коем случае </a:t>
            </a:r>
            <a:r>
              <a:rPr lang="ru-RU" b="1" dirty="0">
                <a:solidFill>
                  <a:srgbClr val="FF0000"/>
                </a:solidFill>
              </a:rPr>
              <a:t>нельзя</a:t>
            </a:r>
            <a:r>
              <a:rPr lang="ru-RU" dirty="0"/>
              <a:t> применять бактерицидный пластырь, вскрывать пузырь, накладывать тугие повязки, прикладывать лёд, касаться обожжённой поверхности руками, смазывать жиром или маслом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4" y="4077072"/>
            <a:ext cx="18288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0298" y="4149080"/>
            <a:ext cx="2664296" cy="1740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ru-RU" sz="1700" dirty="0">
                <a:solidFill>
                  <a:srgbClr val="0070C0"/>
                </a:solidFill>
              </a:rPr>
              <a:t>Наложить стерильную повязку.</a:t>
            </a:r>
          </a:p>
          <a:p>
            <a:pPr lvl="0">
              <a:lnSpc>
                <a:spcPct val="90000"/>
              </a:lnSpc>
            </a:pPr>
            <a:r>
              <a:rPr lang="ru-RU" sz="1700" dirty="0"/>
              <a:t>Если рана глубокая или сильно загрязнена, обратиться в травм пункт или ближайшую поликлинику.</a:t>
            </a:r>
          </a:p>
        </p:txBody>
      </p:sp>
      <p:pic>
        <p:nvPicPr>
          <p:cNvPr id="3075" name="Picture 3" descr="M:\=ШКОЛА\=КАРТИНКИ КЛИПАРТЫ АНИМАШКИ\КОЛЛЕКЦИЯ КАРТИНОК\Здоровье\SWITZF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159049" cy="115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088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Узнай в </a:t>
            </a:r>
            <a:r>
              <a:rPr lang="ru-RU" b="1" dirty="0" smtClean="0">
                <a:solidFill>
                  <a:srgbClr val="002060"/>
                </a:solidFill>
              </a:rPr>
              <a:t>Интернете</a:t>
            </a:r>
          </a:p>
          <a:p>
            <a:r>
              <a:rPr lang="ru-RU" dirty="0" smtClean="0"/>
              <a:t>значение </a:t>
            </a:r>
            <a:r>
              <a:rPr lang="ru-RU" dirty="0"/>
              <a:t>понятия «гигиена» и имени </a:t>
            </a:r>
            <a:r>
              <a:rPr lang="ru-RU" dirty="0" err="1"/>
              <a:t>Гигиея</a:t>
            </a:r>
            <a:r>
              <a:rPr lang="ru-RU" dirty="0"/>
              <a:t>. Связаны ли они между собой?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Запомни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/>
              <a:t>Санитарно-гигиенические требования,  </a:t>
            </a:r>
            <a:endParaRPr lang="ru-RU" dirty="0" smtClean="0"/>
          </a:p>
          <a:p>
            <a:r>
              <a:rPr lang="ru-RU" dirty="0" smtClean="0"/>
              <a:t>кухонная  </a:t>
            </a:r>
            <a:r>
              <a:rPr lang="ru-RU" dirty="0"/>
              <a:t>столовая и чайная посуда, </a:t>
            </a:r>
            <a:endParaRPr lang="ru-RU" dirty="0" smtClean="0"/>
          </a:p>
          <a:p>
            <a:r>
              <a:rPr lang="ru-RU" dirty="0" smtClean="0"/>
              <a:t>столовые </a:t>
            </a:r>
            <a:r>
              <a:rPr lang="ru-RU" dirty="0"/>
              <a:t>приборы, </a:t>
            </a:r>
            <a:endParaRPr lang="ru-RU" dirty="0" smtClean="0"/>
          </a:p>
          <a:p>
            <a:r>
              <a:rPr lang="ru-RU" dirty="0" smtClean="0"/>
              <a:t>правила </a:t>
            </a:r>
            <a:r>
              <a:rPr lang="ru-RU" dirty="0"/>
              <a:t>безопасной работы на кухне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Ответь на вопросы</a:t>
            </a:r>
          </a:p>
          <a:p>
            <a:pPr lvl="0"/>
            <a:r>
              <a:rPr lang="ru-RU" dirty="0" smtClean="0"/>
              <a:t>Зачем </a:t>
            </a:r>
            <a:r>
              <a:rPr lang="ru-RU" dirty="0"/>
              <a:t>нужно правильно организовывать рабочее место для мытья посуды?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Какие моющие средства ты применяешь для мытья посуды? Что ты о них знаешь?</a:t>
            </a:r>
          </a:p>
          <a:p>
            <a:pPr lvl="0"/>
            <a:r>
              <a:rPr lang="ru-RU" dirty="0"/>
              <a:t>Зачем нужно мыть руки с мылом перед едой или приготов­лением пищи?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Почему, вытирая руки, нельзя пользоваться общим поло­тенцем?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6830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Санитария и гигиена на </a:t>
            </a:r>
            <a:r>
              <a:rPr lang="ru-RU" b="1" dirty="0" smtClean="0"/>
              <a:t>кухне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55776" y="1268760"/>
            <a:ext cx="3380184" cy="43490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Чистота!!!</a:t>
            </a:r>
          </a:p>
          <a:p>
            <a:r>
              <a:rPr lang="ru-RU" dirty="0"/>
              <a:t>Приготовление пищи не терпит присутствия грязи на руках, одежде, продуктах, посуде, так как болезнетворные микробы мо­гут вызвать пищевые отравления. </a:t>
            </a:r>
          </a:p>
        </p:txBody>
      </p:sp>
      <p:pic>
        <p:nvPicPr>
          <p:cNvPr id="5" name="Рисунок 4" descr="GRT-MJ10-kitchenscraps-i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93481" y="1268760"/>
            <a:ext cx="3040528" cy="2580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4320056-%E2%E5%E4%F0%EE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0522" y="4096965"/>
            <a:ext cx="2706446" cy="2561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[WallpapersMania.nnm.ru]_vol79-00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584743">
            <a:off x="504987" y="4131188"/>
            <a:ext cx="2381691" cy="1893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1293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Санитарно-гигиенические </a:t>
            </a:r>
            <a:r>
              <a:rPr lang="ru-RU" b="1" dirty="0" smtClean="0"/>
              <a:t>требования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619672" y="1628800"/>
            <a:ext cx="3384376" cy="226825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u="sng" dirty="0"/>
              <a:t>К лицам, приготовляющим пищу:</a:t>
            </a:r>
            <a:endParaRPr lang="ru-RU" dirty="0"/>
          </a:p>
          <a:p>
            <a:pPr lvl="0"/>
            <a:r>
              <a:rPr lang="ru-RU" dirty="0">
                <a:solidFill>
                  <a:srgbClr val="0070C0"/>
                </a:solidFill>
              </a:rPr>
              <a:t>Готовить пищу надо в специальной одежде.</a:t>
            </a:r>
          </a:p>
          <a:p>
            <a:pPr lvl="0"/>
            <a:r>
              <a:rPr lang="ru-RU" dirty="0"/>
              <a:t>Приступая к приготовлению пищи, нужно тщательно </a:t>
            </a:r>
            <a:r>
              <a:rPr lang="ru-RU" dirty="0" smtClean="0"/>
              <a:t>вымыть </a:t>
            </a:r>
            <a:r>
              <a:rPr lang="ru-RU" dirty="0"/>
              <a:t>руки с мылом. Ногти должны быть коротко острижены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48064" y="1600200"/>
            <a:ext cx="3538736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u="sng" dirty="0"/>
              <a:t>К приготовлению пищи:</a:t>
            </a:r>
            <a:endParaRPr lang="ru-RU" dirty="0"/>
          </a:p>
          <a:p>
            <a:pPr lvl="0"/>
            <a:r>
              <a:rPr lang="ru-RU" dirty="0"/>
              <a:t>До тепловой обработки продукты должны быть вымыты.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Если фрукты и овощи не будут подвергаться тепловой об­работке, их надо мыть тщательно, а по окончании мытья ополоснуть кипячёной водой.</a:t>
            </a:r>
          </a:p>
          <a:p>
            <a:pPr lvl="0"/>
            <a:r>
              <a:rPr lang="ru-RU" dirty="0"/>
              <a:t>Различные виды продуктов следует обрабатывать на </a:t>
            </a:r>
            <a:r>
              <a:rPr lang="ru-RU" dirty="0" smtClean="0"/>
              <a:t>разных </a:t>
            </a:r>
            <a:r>
              <a:rPr lang="ru-RU" dirty="0"/>
              <a:t>разделочных досках с соответствующей маркировкой.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Нельзя готовить пищу в посуде с повреждённой эмалью.</a:t>
            </a:r>
          </a:p>
          <a:p>
            <a:endParaRPr lang="ru-RU" dirty="0"/>
          </a:p>
        </p:txBody>
      </p:sp>
      <p:pic>
        <p:nvPicPr>
          <p:cNvPr id="6" name="Рисунок 5" descr="0004-004-Povar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2276872"/>
            <a:ext cx="2891322" cy="4248472"/>
          </a:xfrm>
          <a:prstGeom prst="rect">
            <a:avLst/>
          </a:prstGeom>
        </p:spPr>
      </p:pic>
      <p:pic>
        <p:nvPicPr>
          <p:cNvPr id="7" name="Picture 8" descr="доски"/>
          <p:cNvPicPr preferRelativeResize="0"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5949280"/>
            <a:ext cx="3492500" cy="75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879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/>
              <a:t>К хранению продуктов и готовых блюд</a:t>
            </a:r>
            <a:r>
              <a:rPr lang="ru-RU" u="sng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1193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Нельзя </a:t>
            </a:r>
            <a:r>
              <a:rPr lang="ru-RU" dirty="0"/>
              <a:t>употреблять в пищу несвежие продукты. </a:t>
            </a:r>
            <a:r>
              <a:rPr lang="ru-RU" dirty="0" smtClean="0"/>
              <a:t>Скоропортящиеся </a:t>
            </a:r>
            <a:r>
              <a:rPr lang="ru-RU" dirty="0"/>
              <a:t>продукты необходимо хранить в холодильнике.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Продукты и готовые блюда можно хранить не больше </a:t>
            </a:r>
            <a:r>
              <a:rPr lang="ru-RU" dirty="0" smtClean="0">
                <a:solidFill>
                  <a:srgbClr val="0070C0"/>
                </a:solidFill>
              </a:rPr>
              <a:t>определённого </a:t>
            </a:r>
            <a:r>
              <a:rPr lang="ru-RU" dirty="0">
                <a:solidFill>
                  <a:srgbClr val="0070C0"/>
                </a:solidFill>
              </a:rPr>
              <a:t>срока</a:t>
            </a:r>
            <a:r>
              <a:rPr lang="ru-RU" dirty="0"/>
              <a:t>.</a:t>
            </a:r>
          </a:p>
          <a:p>
            <a:pPr lvl="0"/>
            <a:r>
              <a:rPr lang="ru-RU" dirty="0"/>
              <a:t>Продукты, готовые к употреблению, хранить в закрытом виде и отдельно от сырых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4049997"/>
            <a:ext cx="4176464" cy="2475347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Перед загрузкой в холодильную или морозильную камеру все продукты заворачивать в пищевую плёнку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r>
              <a:rPr lang="ru-RU" dirty="0">
                <a:solidFill>
                  <a:srgbClr val="0070C0"/>
                </a:solidFill>
              </a:rPr>
              <a:t>	</a:t>
            </a:r>
          </a:p>
          <a:p>
            <a:pPr lvl="0"/>
            <a:r>
              <a:rPr lang="ru-RU" dirty="0"/>
              <a:t>Приготовленные блюда помещать в холодильник остывшими в стеклянной или фаянсовой посуде под крышкой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eba6f5e611e4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9" y="1268760"/>
            <a:ext cx="2910778" cy="2532400"/>
          </a:xfrm>
          <a:prstGeom prst="rect">
            <a:avLst/>
          </a:prstGeom>
        </p:spPr>
      </p:pic>
      <p:pic>
        <p:nvPicPr>
          <p:cNvPr id="6" name="Рисунок 5" descr="CH9-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5183634"/>
            <a:ext cx="2772972" cy="1460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5208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340768"/>
            <a:ext cx="850112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dirty="0"/>
              <a:t>Сухие не скоропортящиеся продукты (крупы, муку, сахар и т.п.) следует сохранять в сухом, хорошо проветриваемом помещении - обычно в буфете, в банках.</a:t>
            </a:r>
          </a:p>
        </p:txBody>
      </p:sp>
      <p:pic>
        <p:nvPicPr>
          <p:cNvPr id="4" name="Рисунок 3" descr="65210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269" y="2626979"/>
            <a:ext cx="2786082" cy="2722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esni97560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3035296"/>
            <a:ext cx="2217467" cy="3822704"/>
          </a:xfrm>
          <a:prstGeom prst="rect">
            <a:avLst/>
          </a:prstGeom>
        </p:spPr>
      </p:pic>
      <p:pic>
        <p:nvPicPr>
          <p:cNvPr id="6" name="Рисунок 5" descr="1268597329_pshenka-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0152" y="2679709"/>
            <a:ext cx="2786082" cy="2688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209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Посуда для кухни и уход за </a:t>
            </a:r>
            <a:r>
              <a:rPr lang="ru-RU" b="1" dirty="0" smtClean="0"/>
              <a:t>ней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190080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Мини­мальный набор состоит из четырёх </a:t>
            </a:r>
            <a:r>
              <a:rPr lang="ru-RU" dirty="0" smtClean="0"/>
              <a:t>предметов: </a:t>
            </a:r>
            <a:r>
              <a:rPr lang="ru-RU" dirty="0"/>
              <a:t>кастрюли, </a:t>
            </a:r>
            <a:r>
              <a:rPr lang="ru-RU" dirty="0" smtClean="0"/>
              <a:t>сотейника </a:t>
            </a:r>
            <a:r>
              <a:rPr lang="ru-RU" dirty="0"/>
              <a:t>и двух сковород различного размера</a:t>
            </a:r>
            <a:r>
              <a:rPr lang="ru-RU" dirty="0" smtClean="0"/>
              <a:t>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27984" y="1600200"/>
            <a:ext cx="4536504" cy="4853136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Для облегчения работы на кухне нужно иметь разнообразный инвентарь и приспособления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smtClean="0"/>
              <a:t>несколько </a:t>
            </a:r>
            <a:r>
              <a:rPr lang="ru-RU" dirty="0"/>
              <a:t>разделочных досок для нарезки хлеба, овощей, мяса, рыбы; </a:t>
            </a:r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набор </a:t>
            </a:r>
            <a:r>
              <a:rPr lang="ru-RU" dirty="0">
                <a:solidFill>
                  <a:srgbClr val="0070C0"/>
                </a:solidFill>
              </a:rPr>
              <a:t>столовых ножей,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тёрку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скалку</a:t>
            </a:r>
            <a:r>
              <a:rPr lang="ru-RU" dirty="0">
                <a:solidFill>
                  <a:srgbClr val="0070C0"/>
                </a:solidFill>
              </a:rPr>
              <a:t>,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овощечистку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пресс </a:t>
            </a:r>
            <a:r>
              <a:rPr lang="ru-RU" dirty="0">
                <a:solidFill>
                  <a:srgbClr val="0070C0"/>
                </a:solidFill>
              </a:rPr>
              <a:t>для чеснока;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кухонный </a:t>
            </a:r>
            <a:r>
              <a:rPr lang="ru-RU" dirty="0"/>
              <a:t>набор: лопаточку, ложку, шумовку, половник и др.; </a:t>
            </a:r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кухонные весы</a:t>
            </a:r>
            <a:r>
              <a:rPr lang="ru-RU" dirty="0"/>
              <a:t>, таймер, </a:t>
            </a:r>
            <a:r>
              <a:rPr lang="ru-RU" dirty="0">
                <a:solidFill>
                  <a:srgbClr val="0070C0"/>
                </a:solidFill>
              </a:rPr>
              <a:t>фольгу или рукав плёнки для запекания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645446" cy="2415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403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Для подачи готовых </a:t>
            </a:r>
            <a:r>
              <a:rPr lang="ru-RU" dirty="0" smtClean="0"/>
              <a:t>блюд используют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898776" cy="204482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фаянсовую </a:t>
            </a:r>
            <a:r>
              <a:rPr lang="ru-RU" dirty="0"/>
              <a:t>или </a:t>
            </a:r>
            <a:r>
              <a:rPr lang="ru-RU" dirty="0" smtClean="0"/>
              <a:t>фарфоровую </a:t>
            </a:r>
            <a:r>
              <a:rPr lang="ru-RU" dirty="0"/>
              <a:t>столовую посуду — тарелки закусочные, пирожковые, </a:t>
            </a:r>
            <a:r>
              <a:rPr lang="ru-RU" dirty="0" smtClean="0"/>
              <a:t>десертные</a:t>
            </a:r>
            <a:r>
              <a:rPr lang="ru-RU" dirty="0"/>
              <a:t>; </a:t>
            </a:r>
            <a:endParaRPr lang="ru-RU" dirty="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3717032"/>
            <a:ext cx="5112568" cy="2774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860032" y="1628801"/>
            <a:ext cx="3608784" cy="21686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столовые приборы — ножи, вилки, ложки и чайную посу­ду — чашки, блюдца, заварочный чайник, молочник и др.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971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Посуда для кухни и уход за </a:t>
            </a:r>
            <a:r>
              <a:rPr lang="ru-RU" b="1" dirty="0" smtClean="0"/>
              <a:t>ней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Всю посуду следует сразу же после употребления промывать с помощью мочалки или щетки в тазу горячей водой, добавляя к ней соду, горчицу, мыло или другие моющие средства. </a:t>
            </a:r>
            <a:endParaRPr lang="ru-RU" dirty="0" smtClean="0"/>
          </a:p>
          <a:p>
            <a:r>
              <a:rPr lang="ru-RU" dirty="0" smtClean="0"/>
              <a:t>Ополаскивать </a:t>
            </a:r>
            <a:r>
              <a:rPr lang="ru-RU" dirty="0"/>
              <a:t>следует в чистой горячей воде, после чего обдавать кипятком и просушивать. </a:t>
            </a:r>
          </a:p>
        </p:txBody>
      </p:sp>
      <p:pic>
        <p:nvPicPr>
          <p:cNvPr id="5" name="Объект 4" descr="e3cabe7b10e3.pn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9680" y="3573016"/>
            <a:ext cx="3240360" cy="2669775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308100"/>
            <a:ext cx="3281976" cy="219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987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4533776"/>
            <a:ext cx="3192308" cy="232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Мытьё посуды можно выпол­нять в следующей последова­тельности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>
                <a:solidFill>
                  <a:srgbClr val="0070C0"/>
                </a:solidFill>
              </a:rPr>
              <a:t>Удалить остатки пищи с посуды губкой или куском бу­мажного полотенца.</a:t>
            </a:r>
          </a:p>
          <a:p>
            <a:pPr lvl="0"/>
            <a:r>
              <a:rPr lang="ru-RU" dirty="0"/>
              <a:t>Отсортировать посуду: от­дельно поставить стаканы, та­релки и т. </a:t>
            </a:r>
            <a:r>
              <a:rPr lang="ru-RU" dirty="0" smtClean="0"/>
              <a:t>д.</a:t>
            </a:r>
          </a:p>
          <a:p>
            <a:pPr lvl="0"/>
            <a:r>
              <a:rPr lang="ru-RU" dirty="0" smtClean="0">
                <a:solidFill>
                  <a:srgbClr val="0070C0"/>
                </a:solidFill>
              </a:rPr>
              <a:t>Замочить </a:t>
            </a:r>
            <a:r>
              <a:rPr lang="ru-RU" dirty="0">
                <a:solidFill>
                  <a:srgbClr val="0070C0"/>
                </a:solidFill>
              </a:rPr>
              <a:t>посуду с приго­ревшей пищей в горячей воде</a:t>
            </a:r>
            <a:r>
              <a:rPr lang="ru-RU" dirty="0"/>
              <a:t>.</a:t>
            </a:r>
          </a:p>
          <a:p>
            <a:pPr lvl="0"/>
            <a:r>
              <a:rPr lang="ru-RU" dirty="0"/>
              <a:t>Вымыть посуду в горячей воде с использованием специ­альных приспособлений: губки, щётки, ёршика — и безопасных для здоровья моющих </a:t>
            </a:r>
            <a:r>
              <a:rPr lang="ru-RU" dirty="0" smtClean="0"/>
              <a:t>средств, которые </a:t>
            </a:r>
            <a:r>
              <a:rPr lang="ru-RU" dirty="0"/>
              <a:t>растворяют жир и облегчают мытьё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436096" y="1600200"/>
            <a:ext cx="3250704" cy="4853136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Помни! </a:t>
            </a:r>
            <a:r>
              <a:rPr lang="ru-RU" dirty="0"/>
              <a:t>Перед использованием моющих и чистящих средств следует ознакомиться со способом их применения.</a:t>
            </a:r>
          </a:p>
          <a:p>
            <a:r>
              <a:rPr lang="ru-RU" dirty="0">
                <a:solidFill>
                  <a:srgbClr val="0070C0"/>
                </a:solidFill>
              </a:rPr>
              <a:t>Вначале нужно вымыть менее загрязненную чайную посуду, затем столовую и кухонную.</a:t>
            </a:r>
          </a:p>
          <a:p>
            <a:pPr lvl="0"/>
            <a:r>
              <a:rPr lang="ru-RU" dirty="0"/>
              <a:t>Промыть посуду в проточной воде. В случае, если на кух­не нет мойки с проточной водой, посуду моют в специальной ёмкости.</a:t>
            </a:r>
          </a:p>
          <a:p>
            <a:pPr lvl="0"/>
            <a:r>
              <a:rPr lang="ru-RU" dirty="0">
                <a:solidFill>
                  <a:srgbClr val="0070C0"/>
                </a:solidFill>
              </a:rPr>
              <a:t>Поставить чистую посуду на сушку. Нежелательно </a:t>
            </a:r>
            <a:r>
              <a:rPr lang="ru-RU" dirty="0" smtClean="0">
                <a:solidFill>
                  <a:srgbClr val="0070C0"/>
                </a:solidFill>
              </a:rPr>
              <a:t>вытирать </a:t>
            </a:r>
            <a:r>
              <a:rPr lang="ru-RU" dirty="0">
                <a:solidFill>
                  <a:srgbClr val="0070C0"/>
                </a:solidFill>
              </a:rPr>
              <a:t>посуду полотенцем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164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1022</Words>
  <Application>Microsoft Office PowerPoint</Application>
  <PresentationFormat>Экран (4:3)</PresentationFormat>
  <Paragraphs>102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Санитария и гигиена на кухне</vt:lpstr>
      <vt:lpstr>Санитария и гигиена на кухне</vt:lpstr>
      <vt:lpstr>Санитарно-гигиенические требования</vt:lpstr>
      <vt:lpstr>К хранению продуктов и готовых блюд:</vt:lpstr>
      <vt:lpstr>Презентация PowerPoint</vt:lpstr>
      <vt:lpstr>Посуда для кухни и уход за ней</vt:lpstr>
      <vt:lpstr>Для подачи готовых блюд используют</vt:lpstr>
      <vt:lpstr>Посуда для кухни и уход за ней</vt:lpstr>
      <vt:lpstr>Мытьё посуды можно выпол­нять в следующей последова­тельности</vt:lpstr>
      <vt:lpstr>Уход за поверхностью стен и пола</vt:lpstr>
      <vt:lpstr>Безопасные приёмы работы  на кухне</vt:lpstr>
      <vt:lpstr>Безопасные приёмы работы  на кухне</vt:lpstr>
      <vt:lpstr>Безопасные приёмы работы  на кухне</vt:lpstr>
      <vt:lpstr>Безопасные приёмы работы  на кухне</vt:lpstr>
      <vt:lpstr>Первая помощь</vt:lpstr>
      <vt:lpstr>Задания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25</cp:revision>
  <cp:lastPrinted>2014-09-22T03:13:19Z</cp:lastPrinted>
  <dcterms:modified xsi:type="dcterms:W3CDTF">2014-09-22T06:54:18Z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654446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