
<file path=[Content_Types].xml><?xml version="1.0" encoding="utf-8"?>
<Types xmlns="http://schemas.openxmlformats.org/package/2006/content-types">
  <Default ContentType="image/png" Extension="png"/>
  <Default ContentType="audio/unknown" Extension="mp3"/>
  <Default ContentType="image/jpeg" Extension="jpeg"/>
  <Default ContentType="application/vnd.openxmlformats-package.relationships+xml" Extension="rels"/>
  <Default ContentType="application/xml" Extension="xml"/>
  <Default ContentType="audio/wav" Extension="wav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Override+xml" PartName="/ppt/theme/themeOverride1.xml"/>
  <Override ContentType="application/vnd.openxmlformats-officedocument.themeOverride+xml" PartName="/ppt/theme/themeOverride2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1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32CE36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7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A73045D-86EA-4A6C-9704-99D0ED8E72D0}" type="datetimeFigureOut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32F3D34-ED3D-4630-B9D9-3D34CBF661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5627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54F2ED-8B29-438E-9BF7-8A82ABC25C11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BC78D-1BC1-4818-9564-9EC1089E6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7CCE5-999C-4CF2-B711-C8660F8D3DC2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242EA-478F-4DBC-A81C-91E3A748C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63B31-CEDF-4C25-B534-C6121F686232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6E100-157B-4196-B953-A55C5E669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069EE-BB97-4E65-BE6D-A26D78B5529B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79FD8-ABF1-4B4A-89F8-6BAEE8A76B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CBC766-21D2-4922-A5C4-031203146AE3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EBD2D-56F7-4114-9684-4206FA75D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2A985-D749-4676-B12F-F2426EC8EA79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2EF64-3649-4B55-BC38-67195F46F8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920E8-FAEA-42E1-A090-C150844BF09C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CED9C-E39C-441B-A9E9-83440E48E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CE448-17FA-46A1-8D8C-35A1F8E8FBAC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F2837-6DD9-4B80-9B49-E12A8EED5E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804A7-57D4-4F50-960E-B84230C11CAD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9ABF7-E86C-4000-8496-6A2466A0C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6A604-3962-47B8-976F-045FFE0309C0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AA7CB-B961-4633-BF0A-E6F273EA6D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D0B57E-5FBA-491B-874B-1DEA08DD77B6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B3B09-1D40-4AA1-8835-EFB544FD6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AD4724-6CC6-4A46-98D0-DDC3AF9093AE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30EE72-BA9C-4D0D-A732-1D9529D23E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4" r:id="rId2"/>
    <p:sldLayoutId id="2147483733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4" r:id="rId9"/>
    <p:sldLayoutId id="2147483730" r:id="rId10"/>
    <p:sldLayoutId id="2147483731" r:id="rId11"/>
  </p:sldLayoutIdLst>
  <p:transition spd="slow">
    <p:wipe/>
  </p:transition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trueimagination.ucoz.ru/news/28" TargetMode="External"/><Relationship Id="rId3" Type="http://schemas.openxmlformats.org/officeDocument/2006/relationships/hyperlink" Target="http://www/" TargetMode="External"/><Relationship Id="rId7" Type="http://schemas.openxmlformats.org/officeDocument/2006/relationships/hyperlink" Target="http://www.kulina.ru/articles/holy/maslenitsa/" TargetMode="External"/><Relationship Id="rId2" Type="http://schemas.openxmlformats.org/officeDocument/2006/relationships/hyperlink" Target="http://fcior.edu.ru/card/18509/muchnye-konditerskie-izdeliya-harakteristika-syrya-kontrolnaya-rabota-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avmir.ru/maslenica/" TargetMode="External"/><Relationship Id="rId5" Type="http://schemas.openxmlformats.org/officeDocument/2006/relationships/hyperlink" Target="http://ru.wikipedia.org/wiki/" TargetMode="External"/><Relationship Id="rId4" Type="http://schemas.openxmlformats.org/officeDocument/2006/relationships/hyperlink" Target="http://fcior.edu.ru/search.page?phrase=&#1087;&#1088;&#1080;&#1075;&#1086;&#1090;&#1086;&#1074;&#1083;&#1077;&#1085;&#1080;&#1077;+&#1073;&#1083;&#1080;&#1085;&#1086;&#1074;" TargetMode="External"/></Relationships>
</file>

<file path=ppt/slides/_rels/slide11.xml.rels><?xml version="1.0" encoding="UTF-8" standalone="yes" ?><Relationships xmlns="http://schemas.openxmlformats.org/package/2006/relationships"><Relationship Id="rId8" Target="../media/image32.png" Type="http://schemas.openxmlformats.org/officeDocument/2006/relationships/image"/><Relationship Id="rId3" Target="../media/media2.mp3" Type="http://schemas.microsoft.com/office/2007/relationships/media"/><Relationship Id="rId7" Target="../media/image31.png" Type="http://schemas.openxmlformats.org/officeDocument/2006/relationships/image"/><Relationship Id="rId2" Target="../media/media1.wav" Type="http://schemas.openxmlformats.org/officeDocument/2006/relationships/audio"/><Relationship Id="rId1" Target="../media/media1.wav" Type="http://schemas.microsoft.com/office/2007/relationships/media"/><Relationship Id="rId6" Target="../media/image30.jpeg" Type="http://schemas.openxmlformats.org/officeDocument/2006/relationships/image"/><Relationship Id="rId5" Target="../slideLayouts/slideLayout6.xml" Type="http://schemas.openxmlformats.org/officeDocument/2006/relationships/slideLayout"/><Relationship Id="rId4" Target="../media/media2.mp3" Type="http://schemas.openxmlformats.org/officeDocument/2006/relationships/audio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3.xml.rels><?xml version="1.0" encoding="UTF-8" standalone="yes" ?><Relationships xmlns="http://schemas.openxmlformats.org/package/2006/relationships"><Relationship Id="rId8" Target="../media/image8.jpeg" Type="http://schemas.openxmlformats.org/officeDocument/2006/relationships/image"/><Relationship Id="rId3" Target="../media/image3.jpeg" Type="http://schemas.openxmlformats.org/officeDocument/2006/relationships/image"/><Relationship Id="rId7" Target="../media/image7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6.jpeg" Type="http://schemas.openxmlformats.org/officeDocument/2006/relationships/image"/><Relationship Id="rId5" Target="../media/image5.jpeg" Type="http://schemas.openxmlformats.org/officeDocument/2006/relationships/image"/><Relationship Id="rId4" Target="../media/image4.jpeg" Type="http://schemas.openxmlformats.org/officeDocument/2006/relationships/image"/><Relationship Id="rId9" Target="../media/image9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http://fcior.edu.ru/card/18509/muchnye-konditerskie-izdeliya-harakteristika-syrya-kontrolnaya-rabota-1.html" TargetMode="External" Type="http://schemas.openxmlformats.org/officeDocument/2006/relationships/hyperlink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1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8" Target="http://trueimagination.ucoz.ru/news/28" TargetMode="External" Type="http://schemas.openxmlformats.org/officeDocument/2006/relationships/hyperlink"/><Relationship Id="rId3" Target="../media/image13.jpeg" Type="http://schemas.openxmlformats.org/officeDocument/2006/relationships/image"/><Relationship Id="rId7" Target="http://www.kulina.ru/articles/holy/maslenitsa/" TargetMode="External" Type="http://schemas.openxmlformats.org/officeDocument/2006/relationships/hyperlink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6" Target="http://www.pravmir.ru/maslenica/" TargetMode="External" Type="http://schemas.openxmlformats.org/officeDocument/2006/relationships/hyperlink"/><Relationship Id="rId5" Target="http://ru.wikipedia.org/wiki/" TargetMode="External" Type="http://schemas.openxmlformats.org/officeDocument/2006/relationships/hyperlink"/><Relationship Id="rId4" Target="http://fcior.edu.ru/search.page?phrase=&#1087;&#1088;&#1080;&#1075;&#1086;&#1090;&#1086;&#1074;&#1083;&#1077;&#1085;&#1080;&#1077;+&#1073;&#1083;&#1080;&#1085;&#1086;&#1074;" TargetMode="External" Type="http://schemas.openxmlformats.org/officeDocument/2006/relationships/hyperlink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chemeClr val="accent1">
              <a:lumMod val="60000"/>
              <a:lumOff val="40000"/>
            </a:schemeClr>
          </a:fgClr>
          <a:bgClr>
            <a:schemeClr val="bg2">
              <a:lumMod val="9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ОГБОУ НПО </a:t>
            </a:r>
            <a:b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«Профессиональное училище № 15»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608512"/>
          </a:xfrm>
        </p:spPr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Тема: Фестиваль-21 век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Разработка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урока с использованием  средств ИТК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МДК 08.01 «Приготовление хлебобулочных, мучных и кондитерских изделий»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Тема: «Приготовление блинов» 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Выполнила: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Карасёва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Е.В.,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мастер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п/о,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преподаватель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спецдисциплин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06.03.2014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8AA78F-B62D-46AF-B601-E94A2EE6D713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Литература и источники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59046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000" b="1" dirty="0">
                <a:solidFill>
                  <a:srgbClr val="7030A0"/>
                </a:solidFill>
              </a:rPr>
              <a:t>Н.Г </a:t>
            </a:r>
            <a:r>
              <a:rPr lang="ru-RU" sz="2000" b="1" dirty="0" err="1">
                <a:solidFill>
                  <a:srgbClr val="7030A0"/>
                </a:solidFill>
              </a:rPr>
              <a:t>Бутейкис</a:t>
            </a:r>
            <a:r>
              <a:rPr lang="ru-RU" sz="2000" b="1" dirty="0">
                <a:solidFill>
                  <a:srgbClr val="7030A0"/>
                </a:solidFill>
              </a:rPr>
              <a:t>, А.А Жукова.   Технология приготовления мучных кондитерских изделий.  Москва «Экономика» </a:t>
            </a:r>
            <a:r>
              <a:rPr lang="ru-RU" sz="2000" b="1" dirty="0" smtClean="0">
                <a:solidFill>
                  <a:srgbClr val="7030A0"/>
                </a:solidFill>
              </a:rPr>
              <a:t>2005 </a:t>
            </a:r>
            <a:r>
              <a:rPr lang="ru-RU" sz="2000" b="1" dirty="0">
                <a:solidFill>
                  <a:srgbClr val="7030A0"/>
                </a:solidFill>
              </a:rPr>
              <a:t>г</a:t>
            </a:r>
            <a:r>
              <a:rPr lang="ru-RU" sz="2000" b="1" dirty="0" smtClean="0">
                <a:solidFill>
                  <a:srgbClr val="7030A0"/>
                </a:solidFill>
              </a:rPr>
              <a:t>.</a:t>
            </a:r>
          </a:p>
          <a:p>
            <a:pPr eaLnBrk="1" hangingPunct="1">
              <a:defRPr/>
            </a:pPr>
            <a:r>
              <a:rPr lang="ru-RU" sz="2000" b="1" dirty="0">
                <a:solidFill>
                  <a:srgbClr val="7030A0"/>
                </a:solidFill>
              </a:rPr>
              <a:t>В.П. </a:t>
            </a:r>
            <a:r>
              <a:rPr lang="ru-RU" sz="2000" b="1" dirty="0" err="1">
                <a:solidFill>
                  <a:srgbClr val="7030A0"/>
                </a:solidFill>
              </a:rPr>
              <a:t>Золин</a:t>
            </a:r>
            <a:r>
              <a:rPr lang="ru-RU" sz="2000" b="1" dirty="0">
                <a:solidFill>
                  <a:srgbClr val="7030A0"/>
                </a:solidFill>
              </a:rPr>
              <a:t>. Технологическое оборудование предприятий общественного питания: Учебник для </a:t>
            </a:r>
            <a:r>
              <a:rPr lang="ru-RU" sz="2000" b="1" dirty="0" err="1">
                <a:solidFill>
                  <a:srgbClr val="7030A0"/>
                </a:solidFill>
              </a:rPr>
              <a:t>нач.проф.образования</a:t>
            </a:r>
            <a:r>
              <a:rPr lang="ru-RU" sz="2000" b="1" dirty="0">
                <a:solidFill>
                  <a:srgbClr val="7030A0"/>
                </a:solidFill>
              </a:rPr>
              <a:t>: </a:t>
            </a:r>
            <a:r>
              <a:rPr lang="ru-RU" sz="2000" b="1" dirty="0" err="1">
                <a:solidFill>
                  <a:srgbClr val="7030A0"/>
                </a:solidFill>
              </a:rPr>
              <a:t>Учеб.пособие</a:t>
            </a:r>
            <a:r>
              <a:rPr lang="ru-RU" sz="2000" b="1" dirty="0">
                <a:solidFill>
                  <a:srgbClr val="7030A0"/>
                </a:solidFill>
              </a:rPr>
              <a:t> для </a:t>
            </a:r>
            <a:r>
              <a:rPr lang="ru-RU" sz="2000" b="1" dirty="0" err="1">
                <a:solidFill>
                  <a:srgbClr val="7030A0"/>
                </a:solidFill>
              </a:rPr>
              <a:t>сред.проф.образования</a:t>
            </a:r>
            <a:r>
              <a:rPr lang="ru-RU" sz="2000" b="1" dirty="0">
                <a:solidFill>
                  <a:srgbClr val="7030A0"/>
                </a:solidFill>
              </a:rPr>
              <a:t>. – М.: Издательский центр «Академия», 2003.</a:t>
            </a:r>
          </a:p>
          <a:p>
            <a:pPr eaLnBrk="1" hangingPunct="1">
              <a:defRPr/>
            </a:pPr>
            <a:r>
              <a:rPr lang="ru-RU" sz="2000" b="1" dirty="0" err="1">
                <a:solidFill>
                  <a:srgbClr val="7030A0"/>
                </a:solidFill>
              </a:rPr>
              <a:t>МатюхинаЗ.П</a:t>
            </a:r>
            <a:r>
              <a:rPr lang="ru-RU" sz="2000" b="1" dirty="0">
                <a:solidFill>
                  <a:srgbClr val="7030A0"/>
                </a:solidFill>
              </a:rPr>
              <a:t>., </a:t>
            </a:r>
            <a:r>
              <a:rPr lang="ru-RU" sz="2000" b="1" dirty="0" err="1">
                <a:solidFill>
                  <a:srgbClr val="7030A0"/>
                </a:solidFill>
              </a:rPr>
              <a:t>Королькова</a:t>
            </a:r>
            <a:r>
              <a:rPr lang="ru-RU" sz="2000" b="1" dirty="0">
                <a:solidFill>
                  <a:srgbClr val="7030A0"/>
                </a:solidFill>
              </a:rPr>
              <a:t> Э.П. Товароведение пищевых продуктов: учебник для </a:t>
            </a:r>
            <a:r>
              <a:rPr lang="ru-RU" sz="2000" b="1" dirty="0" err="1">
                <a:solidFill>
                  <a:srgbClr val="7030A0"/>
                </a:solidFill>
              </a:rPr>
              <a:t>нач.проф.образования</a:t>
            </a:r>
            <a:r>
              <a:rPr lang="ru-RU" sz="2000" b="1" dirty="0">
                <a:solidFill>
                  <a:srgbClr val="7030A0"/>
                </a:solidFill>
              </a:rPr>
              <a:t>. – М.: ИРПО; </a:t>
            </a:r>
            <a:r>
              <a:rPr lang="ru-RU" sz="2000" b="1" dirty="0" err="1">
                <a:solidFill>
                  <a:srgbClr val="7030A0"/>
                </a:solidFill>
              </a:rPr>
              <a:t>изд.центр</a:t>
            </a:r>
            <a:r>
              <a:rPr lang="ru-RU" sz="2000" b="1" dirty="0">
                <a:solidFill>
                  <a:srgbClr val="7030A0"/>
                </a:solidFill>
              </a:rPr>
              <a:t> «Академия», 2000, 2003.</a:t>
            </a:r>
          </a:p>
          <a:p>
            <a:pPr eaLnBrk="1" hangingPunct="1">
              <a:defRPr/>
            </a:pPr>
            <a:r>
              <a:rPr lang="ru-RU" sz="2000" b="1" dirty="0">
                <a:solidFill>
                  <a:srgbClr val="7030A0"/>
                </a:solidFill>
              </a:rPr>
              <a:t>Сборник рецептур мучных кондитерских и булочных изделий. Санкт-Петербург2000г</a:t>
            </a:r>
            <a:r>
              <a:rPr lang="ru-RU" sz="2000" b="1" dirty="0" smtClean="0">
                <a:solidFill>
                  <a:srgbClr val="7030A0"/>
                </a:solidFill>
              </a:rPr>
              <a:t>.</a:t>
            </a:r>
          </a:p>
          <a:p>
            <a:pPr eaLnBrk="1" hangingPunct="1">
              <a:defRPr/>
            </a:pPr>
            <a:r>
              <a:rPr lang="ru-RU" sz="2000" b="1" dirty="0">
                <a:solidFill>
                  <a:srgbClr val="7030A0"/>
                </a:solidFill>
                <a:hlinkClick r:id="rId2"/>
              </a:rPr>
              <a:t>РМЦ </a:t>
            </a:r>
            <a:r>
              <a:rPr lang="en-US" sz="2000" b="1" dirty="0">
                <a:solidFill>
                  <a:srgbClr val="7030A0"/>
                </a:solidFill>
                <a:hlinkClick r:id="rId2"/>
              </a:rPr>
              <a:t>mmedia@infostudio.ru </a:t>
            </a:r>
            <a:r>
              <a:rPr lang="en-US" sz="2000" b="1" dirty="0">
                <a:solidFill>
                  <a:srgbClr val="7030A0"/>
                </a:solidFill>
                <a:hlinkClick r:id="rId3"/>
              </a:rPr>
              <a:t>http://</a:t>
            </a:r>
            <a:r>
              <a:rPr lang="en-US" sz="2000" b="1" dirty="0" smtClean="0">
                <a:solidFill>
                  <a:srgbClr val="7030A0"/>
                </a:solidFill>
                <a:hlinkClick r:id="rId3"/>
              </a:rPr>
              <a:t>www</a:t>
            </a:r>
            <a:endParaRPr lang="ru-RU" sz="2000" b="1" dirty="0" smtClean="0">
              <a:solidFill>
                <a:srgbClr val="7030A0"/>
              </a:solidFill>
            </a:endParaRPr>
          </a:p>
          <a:p>
            <a:pPr eaLnBrk="1" hangingPunct="1">
              <a:defRPr/>
            </a:pPr>
            <a:r>
              <a:rPr lang="en-US" sz="2000" b="1" dirty="0">
                <a:solidFill>
                  <a:srgbClr val="7030A0"/>
                </a:solidFill>
                <a:hlinkClick r:id="rId4"/>
              </a:rPr>
              <a:t>http://fcior.edu.ru/search.page?phrase=</a:t>
            </a:r>
            <a:r>
              <a:rPr lang="ru-RU" sz="2000" b="1" dirty="0" err="1" smtClean="0">
                <a:solidFill>
                  <a:srgbClr val="7030A0"/>
                </a:solidFill>
                <a:hlinkClick r:id="rId4"/>
              </a:rPr>
              <a:t>приготовление+блинов</a:t>
            </a:r>
            <a:endParaRPr lang="ru-RU" sz="2000" b="1" dirty="0" smtClean="0">
              <a:solidFill>
                <a:srgbClr val="7030A0"/>
              </a:solidFill>
            </a:endParaRPr>
          </a:p>
          <a:p>
            <a:pPr eaLnBrk="1" hangingPunct="1">
              <a:defRPr/>
            </a:pPr>
            <a:r>
              <a:rPr lang="en-US" sz="2000" b="1" dirty="0">
                <a:solidFill>
                  <a:srgbClr val="7030A0"/>
                </a:solidFill>
                <a:hlinkClick r:id="rId5"/>
              </a:rPr>
              <a:t>http://ru.wikipedia.org/wiki/</a:t>
            </a:r>
            <a:endParaRPr lang="ru-RU" sz="2000" b="1" dirty="0">
              <a:solidFill>
                <a:srgbClr val="7030A0"/>
              </a:solidFill>
            </a:endParaRPr>
          </a:p>
          <a:p>
            <a:pPr eaLnBrk="1" hangingPunct="1">
              <a:defRPr/>
            </a:pPr>
            <a:r>
              <a:rPr lang="en-US" sz="2000" b="1" dirty="0">
                <a:solidFill>
                  <a:srgbClr val="7030A0"/>
                </a:solidFill>
                <a:hlinkClick r:id="rId6"/>
              </a:rPr>
              <a:t>http://www.pravmir.ru/maslenica/</a:t>
            </a:r>
            <a:endParaRPr lang="ru-RU" sz="2000" b="1" dirty="0">
              <a:solidFill>
                <a:srgbClr val="7030A0"/>
              </a:solidFill>
            </a:endParaRPr>
          </a:p>
          <a:p>
            <a:pPr eaLnBrk="1" hangingPunct="1">
              <a:defRPr/>
            </a:pPr>
            <a:r>
              <a:rPr lang="en-US" sz="2000" b="1" dirty="0">
                <a:solidFill>
                  <a:srgbClr val="7030A0"/>
                </a:solidFill>
                <a:hlinkClick r:id="rId7"/>
              </a:rPr>
              <a:t>http://www.kulina.ru/articles/holy/maslenitsa/</a:t>
            </a:r>
            <a:endParaRPr lang="ru-RU" sz="2000" b="1" dirty="0">
              <a:solidFill>
                <a:srgbClr val="7030A0"/>
              </a:solidFill>
            </a:endParaRPr>
          </a:p>
          <a:p>
            <a:pPr eaLnBrk="1" hangingPunct="1">
              <a:defRPr/>
            </a:pPr>
            <a:r>
              <a:rPr lang="en-US" sz="2000" b="1" dirty="0">
                <a:solidFill>
                  <a:srgbClr val="7030A0"/>
                </a:solidFill>
                <a:hlinkClick r:id="rId8"/>
              </a:rPr>
              <a:t>http://trueimagination.ucoz.ru/news/</a:t>
            </a:r>
            <a:endParaRPr lang="ru-RU" sz="2000" b="1" dirty="0">
              <a:solidFill>
                <a:srgbClr val="7030A0"/>
              </a:solidFill>
            </a:endParaRPr>
          </a:p>
          <a:p>
            <a:pPr eaLnBrk="1" hangingPunct="1">
              <a:defRPr/>
            </a:pPr>
            <a:endParaRPr lang="ru-RU" sz="1400" dirty="0" smtClean="0"/>
          </a:p>
          <a:p>
            <a:pPr eaLnBrk="1" hangingPunct="1">
              <a:defRPr/>
            </a:pPr>
            <a:endParaRPr lang="ru-RU" sz="1400" dirty="0"/>
          </a:p>
          <a:p>
            <a:pPr eaLnBrk="1" hangingPunct="1">
              <a:defRPr/>
            </a:pPr>
            <a:endParaRPr lang="ru-RU" sz="1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ru-RU" sz="1400" dirty="0"/>
          </a:p>
          <a:p>
            <a:pPr eaLnBrk="1" hangingPunct="1">
              <a:defRPr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448CE3C-C903-433F-A061-B917AE7B9C99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8B472B-F5E9-4C84-BE09-9FB51A2B8F0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704088"/>
            <a:ext cx="7863408" cy="308495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39975" y="3644900"/>
            <a:ext cx="4248150" cy="2952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18.03.2014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C16B55-C73B-4CAF-9C83-99716F661183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5" name="MS90009748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8" name="Звонок - С урок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5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72008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 урока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68313" y="908050"/>
          <a:ext cx="8157591" cy="59028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401"/>
                <a:gridCol w="5932360"/>
                <a:gridCol w="1582830"/>
              </a:tblGrid>
              <a:tr h="8102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№ п/п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Структурные подразделения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Время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8102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hlinkClick r:id="rId2" action="ppaction://hlinksldjump"/>
                        </a:rPr>
                        <a:t>Организационный момент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2-3 минуты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104144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hlinkClick r:id="rId3" action="ppaction://hlinksldjump"/>
                        </a:rPr>
                        <a:t>Повторение пройденного материала путем использования ИТК. </a:t>
                      </a:r>
                      <a:endParaRPr lang="ru-RU" sz="1800" b="1" kern="1200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10-20 минут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8102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Объяснение нового материала. 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hlinkClick r:id="rId4" action="ppaction://hlinksldjump"/>
                        </a:rPr>
                        <a:t>Приготовление блинов.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20-22 минуты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810237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Самостоятельная работа. 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hlinkClick r:id="rId5" action="ppaction://hlinksldjump"/>
                        </a:rPr>
                        <a:t>Решение задач.</a:t>
                      </a:r>
                      <a:endParaRPr lang="ru-RU" sz="1800" b="1" kern="1200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/>
                      <a:endParaRPr lang="ru-RU" sz="18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35-40 минут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810237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hlinkClick r:id="rId6" action="ppaction://hlinksldjump"/>
                        </a:rPr>
                        <a:t>Подведение итогов. Домашнее задание.</a:t>
                      </a:r>
                      <a:endParaRPr lang="ru-RU" sz="18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5-10 минут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810237">
                <a:tc>
                  <a:txBody>
                    <a:bodyPr/>
                    <a:lstStyle/>
                    <a:p>
                      <a:pPr algn="ctr"/>
                      <a:endParaRPr lang="ru-RU" sz="18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Итого </a:t>
                      </a:r>
                      <a:endParaRPr lang="ru-RU" sz="18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90 минут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1DDA5DA-3D4A-44CE-B9A8-5E36D9A44392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26193-4B12-4F4A-B154-AC44B974F5B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?id=506826871-33-72&amp;n=21" id="16385" name="Picture 10"/>
          <p:cNvPicPr>
            <a:picLocks noChangeArrowheads="1" noChangeAspect="1"/>
          </p:cNvPicPr>
          <p:nvPr/>
        </p:nvPicPr>
        <p:blipFill>
          <a:blip r:embed="rId2"/>
          <a:srcRect b="162"/>
          <a:stretch>
            <a:fillRect/>
          </a:stretch>
        </p:blipFill>
        <p:spPr bwMode="auto">
          <a:xfrm>
            <a:off x="9525" y="1052513"/>
            <a:ext cx="1679575" cy="123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b="1" dirty="0" lang="ru-RU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Организационный момент</a:t>
            </a:r>
            <a:endParaRPr b="1" dirty="0" lang="ru-RU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descr="i?id=300407111-30-72&amp;n=21" id="16387" name="Picture 8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138" y="1203325"/>
            <a:ext cx="19558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?id=249405308-03-72&amp;n=21" id="16388" name="Picture 12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95575" y="5192713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3933825"/>
            <a:ext cx="30416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7000" y="1289050"/>
            <a:ext cx="19335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5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3513" y="2066925"/>
            <a:ext cx="1571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6"/>
          <p:cNvPicPr>
            <a:picLocks noChangeArrowheads="1"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075" y="3105780"/>
            <a:ext cx="2823741" cy="236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7"/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92725" y="973138"/>
            <a:ext cx="18954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4" name="TextBox 3"/>
          <p:cNvSpPr txBox="1">
            <a:spLocks noChangeArrowheads="1"/>
          </p:cNvSpPr>
          <p:nvPr/>
        </p:nvSpPr>
        <p:spPr bwMode="auto">
          <a:xfrm>
            <a:off x="250825" y="2349500"/>
            <a:ext cx="936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charset="0" pitchFamily="18" typeface="Times New Roman"/>
                <a:cs charset="0" pitchFamily="18" typeface="Times New Roman"/>
              </a:rPr>
              <a:t>Звонок</a:t>
            </a:r>
          </a:p>
        </p:txBody>
      </p:sp>
      <p:sp>
        <p:nvSpPr>
          <p:cNvPr id="16395" name="TextBox 4"/>
          <p:cNvSpPr txBox="1">
            <a:spLocks noChangeArrowheads="1"/>
          </p:cNvSpPr>
          <p:nvPr/>
        </p:nvSpPr>
        <p:spPr bwMode="auto">
          <a:xfrm>
            <a:off x="1979613" y="2790825"/>
            <a:ext cx="30861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charset="0" pitchFamily="18" typeface="Times New Roman"/>
                <a:cs charset="0" pitchFamily="18" typeface="Times New Roman"/>
              </a:rPr>
              <a:t>Проверка по журналу. Контроль посещаемости</a:t>
            </a:r>
            <a:r>
              <a:rPr lang="ru-RU"/>
              <a:t>.</a:t>
            </a:r>
          </a:p>
        </p:txBody>
      </p:sp>
      <p:sp>
        <p:nvSpPr>
          <p:cNvPr id="16396" name="TextBox 5"/>
          <p:cNvSpPr txBox="1">
            <a:spLocks noChangeArrowheads="1"/>
          </p:cNvSpPr>
          <p:nvPr/>
        </p:nvSpPr>
        <p:spPr bwMode="auto">
          <a:xfrm>
            <a:off x="4600575" y="3495675"/>
            <a:ext cx="3787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charset="0" pitchFamily="18" typeface="Times New Roman"/>
                <a:cs charset="0" pitchFamily="18" typeface="Times New Roman"/>
              </a:rPr>
              <a:t>Готовность обучающихся к уроку.</a:t>
            </a:r>
          </a:p>
        </p:txBody>
      </p:sp>
      <p:sp>
        <p:nvSpPr>
          <p:cNvPr id="16397" name="TextBox 7"/>
          <p:cNvSpPr txBox="1">
            <a:spLocks noChangeArrowheads="1"/>
          </p:cNvSpPr>
          <p:nvPr/>
        </p:nvSpPr>
        <p:spPr bwMode="auto">
          <a:xfrm>
            <a:off x="92075" y="5229225"/>
            <a:ext cx="275173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dirty="0" lang="ru-RU">
                <a:latin charset="0" pitchFamily="18" typeface="Times New Roman"/>
                <a:cs charset="0" pitchFamily="18" typeface="Times New Roman"/>
              </a:rPr>
              <a:t>Объяснение хода и последовательности проведения занятия.</a:t>
            </a:r>
          </a:p>
        </p:txBody>
      </p:sp>
      <p:sp>
        <p:nvSpPr>
          <p:cNvPr id="3" name="Дата 2"/>
          <p:cNvSpPr>
            <a:spLocks noGrp="1"/>
          </p:cNvSpPr>
          <p:nvPr>
            <p:ph idx="10" sz="quarter" type="dt"/>
          </p:nvPr>
        </p:nvSpPr>
        <p:spPr/>
        <p:txBody>
          <a:bodyPr/>
          <a:lstStyle/>
          <a:p>
            <a:pPr>
              <a:defRPr/>
            </a:pPr>
            <a:fld id="{D7709B3D-FAF3-49E3-90AC-72B223A90737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>
              <a:defRPr/>
            </a:pPr>
            <a:fld id="{90018E4C-0F41-47C7-A666-83986BE75BC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052513"/>
            <a:ext cx="259238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Повторение материала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xfrm>
            <a:off x="107504" y="1031676"/>
            <a:ext cx="8784976" cy="5343525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                                  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Используя ФЦ ИОР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начального профессионального образования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загрузите по ссылке модуль  для </a:t>
            </a:r>
            <a:r>
              <a:rPr lang="ru-RU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повтовторения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dirty="0">
                <a:hlinkClick r:id="rId3"/>
              </a:rPr>
              <a:t>РМЦ </a:t>
            </a:r>
            <a:r>
              <a:rPr lang="en-US" dirty="0">
                <a:hlinkClick r:id="rId3"/>
              </a:rPr>
              <a:t>mmedia@infostudio.ru http://</a:t>
            </a:r>
            <a:r>
              <a:rPr lang="en-US" dirty="0" smtClean="0">
                <a:hlinkClick r:id="rId3"/>
              </a:rPr>
              <a:t>www</a:t>
            </a: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7412" name="Picture 4" descr="i?id=2366204-23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36888" y="2060575"/>
            <a:ext cx="5113337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елка вниз 2"/>
          <p:cNvSpPr/>
          <p:nvPr/>
        </p:nvSpPr>
        <p:spPr>
          <a:xfrm>
            <a:off x="4932363" y="1412875"/>
            <a:ext cx="576262" cy="647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2627313" y="4292600"/>
            <a:ext cx="720725" cy="6492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22.03.2014год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1D959-00DD-440D-9D43-21050D294AF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741342"/>
            <a:ext cx="4211389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Приготовление блинов.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7" y="3933057"/>
            <a:ext cx="4176464" cy="2909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250825" y="981075"/>
            <a:ext cx="8893175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Используя Федеральный центр информационно-образовательного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ресурса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изучите модуль посвященный известному русскому кушанью – блинам</a:t>
            </a:r>
            <a:r>
              <a:rPr lang="ru-RU" dirty="0"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 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endParaRPr lang="ru-RU" b="1" dirty="0"/>
          </a:p>
        </p:txBody>
      </p:sp>
      <p:sp>
        <p:nvSpPr>
          <p:cNvPr id="18437" name="Прямоугольник 2"/>
          <p:cNvSpPr>
            <a:spLocks noChangeArrowheads="1"/>
          </p:cNvSpPr>
          <p:nvPr/>
        </p:nvSpPr>
        <p:spPr bwMode="auto">
          <a:xfrm>
            <a:off x="1547813" y="1341438"/>
            <a:ext cx="68405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hlinkClick r:id="rId4"/>
              </a:rPr>
              <a:t>http://fcior.edu.ru/search.page?phrase=</a:t>
            </a:r>
            <a:r>
              <a:rPr lang="ru-RU" dirty="0" err="1">
                <a:hlinkClick r:id="rId4"/>
              </a:rPr>
              <a:t>приготовление+блинов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2132856"/>
            <a:ext cx="7848872" cy="2031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Для дополнительного изучения праздника масленицы можете использовать дополнительные источники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r>
              <a:rPr lang="ru-RU" dirty="0"/>
              <a:t> 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http://ru.wikipedia.org/wiki/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http://www.pravmir.ru/maslenica/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http://www.kulina.ru/articles/holy/maslenitsa/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hlinkClick r:id="rId8"/>
              </a:rPr>
              <a:t>http://trueimagination.ucoz.ru/news/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1CCA337-1D76-4C7F-B218-6D9E76B24A4C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24E322-4BFA-4B8A-A883-6A329569DB8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Способы подачи блинов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58" name="Picture 9" descr="i?id=59613919-70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2563" y="1208088"/>
            <a:ext cx="190500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59" name="Picture 11" descr="i?id=575796846-68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198563"/>
            <a:ext cx="172720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0" name="Picture 15" descr="i?id=554507904-08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906437"/>
            <a:ext cx="2143125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1" name="Picture 17" descr="i?id=33363707-27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84438" y="2906437"/>
            <a:ext cx="2143125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2" name="Picture 19" descr="i?id=260231806-41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8751" y="2909849"/>
            <a:ext cx="2143125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3" name="Picture 25" descr="i?id=31695439-71-72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43213" y="4653136"/>
            <a:ext cx="23431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4" name="Picture 27" descr="i?id=191554167-14-72&amp;n=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11775" y="4524167"/>
            <a:ext cx="1619250" cy="1554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5" name="Picture 29" descr="i?id=170848514-63-72&amp;n=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19925" y="4524167"/>
            <a:ext cx="1874838" cy="1523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6" name="Picture 31" descr="i?id=280203178-43-72&amp;n=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9388" y="1196975"/>
            <a:ext cx="23050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7" name="Picture 33" descr="i?id=138132157-62-72&amp;n=2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9388" y="4653136"/>
            <a:ext cx="2409825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8" name="Picture 35" descr="i?id=31416084-33-72&amp;n=2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659563" y="1231900"/>
            <a:ext cx="20891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9" name="Picture 37" descr="i?id=60889239-47-72&amp;n=2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164387" y="2852936"/>
            <a:ext cx="1584325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8C349AC-B061-4E6D-A2EF-0D6C1F98761D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AABCE-2A8D-4536-9E3A-6DB2BD3F04A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6" descr="i?id=255849377-20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7350" y="213360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4" descr="i?id=149694561-08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62763" y="4797425"/>
            <a:ext cx="165576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8367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Решение задач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12968" cy="5544615"/>
          </a:xfrm>
          <a:effectLst/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Используя Сборник </a:t>
            </a:r>
            <a:r>
              <a:rPr lang="ru-RU" b="1" spc="10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рецептур (2003год</a:t>
            </a:r>
            <a:r>
              <a:rPr lang="ru-RU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) рассчитайте упек и припек  150 порций мучного блюда «Блины с маслом»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b="1" spc="100" dirty="0" smtClean="0">
              <a:ln w="18000">
                <a:solidFill>
                  <a:srgbClr val="32CE36"/>
                </a:solidFill>
                <a:prstDash val="solid"/>
              </a:ln>
              <a:solidFill>
                <a:srgbClr val="32CE36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b="1" spc="100" dirty="0" smtClean="0">
                <a:ln w="18000">
                  <a:solidFill>
                    <a:srgbClr val="32CE36"/>
                  </a:solidFill>
                  <a:prstDash val="solid"/>
                </a:ln>
                <a:solidFill>
                  <a:srgbClr val="32CE36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Формула упека: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b="1" spc="100" dirty="0" smtClean="0">
              <a:ln w="18000">
                <a:solidFill>
                  <a:srgbClr val="32CE36"/>
                </a:solidFill>
                <a:prstDash val="solid"/>
              </a:ln>
              <a:solidFill>
                <a:srgbClr val="32CE36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1800" b="1" i="1" u="sng" dirty="0" smtClean="0">
                <a:solidFill>
                  <a:srgbClr val="FF0000"/>
                </a:solidFill>
              </a:rPr>
              <a:t>Масса изделия до выпекания — Масса изделия после выпекания </a:t>
            </a:r>
            <a:r>
              <a:rPr lang="ru-RU" sz="1800" b="1" i="1" dirty="0" smtClean="0">
                <a:solidFill>
                  <a:srgbClr val="FF0000"/>
                </a:solidFill>
              </a:rPr>
              <a:t> . 100%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1800" b="1" i="1" dirty="0" smtClean="0">
                <a:solidFill>
                  <a:srgbClr val="FF0000"/>
                </a:solidFill>
              </a:rPr>
              <a:t>                                 Масса изделия до выпекания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1800" b="1" i="1" dirty="0" smtClean="0">
              <a:solidFill>
                <a:srgbClr val="FF0000"/>
              </a:solidFill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b="1" spc="100" dirty="0">
                <a:ln w="18000">
                  <a:solidFill>
                    <a:srgbClr val="32CE36"/>
                  </a:solidFill>
                  <a:prstDash val="solid"/>
                </a:ln>
                <a:solidFill>
                  <a:srgbClr val="32CE36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Формула </a:t>
            </a:r>
            <a:r>
              <a:rPr lang="ru-RU" b="1" spc="100" dirty="0" smtClean="0">
                <a:ln w="18000">
                  <a:solidFill>
                    <a:srgbClr val="32CE36"/>
                  </a:solidFill>
                  <a:prstDash val="solid"/>
                </a:ln>
                <a:solidFill>
                  <a:srgbClr val="32CE36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припека</a:t>
            </a:r>
            <a:r>
              <a:rPr lang="ru-RU" b="1" spc="100" dirty="0">
                <a:ln w="18000">
                  <a:solidFill>
                    <a:srgbClr val="32CE36"/>
                  </a:solidFill>
                  <a:prstDash val="solid"/>
                </a:ln>
                <a:solidFill>
                  <a:srgbClr val="32CE36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: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1800" b="1" i="1" u="sng" dirty="0" smtClean="0">
                <a:solidFill>
                  <a:srgbClr val="FF0000"/>
                </a:solidFill>
              </a:rPr>
              <a:t>Масса выпеченного теста — Масса взятой для теста муки</a:t>
            </a:r>
            <a:r>
              <a:rPr lang="ru-RU" sz="1800" b="1" i="1" dirty="0" smtClean="0">
                <a:solidFill>
                  <a:srgbClr val="FF0000"/>
                </a:solidFill>
              </a:rPr>
              <a:t> . 100%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1800" b="1" i="1" dirty="0" smtClean="0">
                <a:solidFill>
                  <a:srgbClr val="FF0000"/>
                </a:solidFill>
              </a:rPr>
              <a:t>                                            Масса муки 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AC19230-5FA5-426C-AB1C-ED23BB1D83CA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4B0244-6845-48D1-8751-5E3462B0AE6C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rrowheads="1" noChangeAspect="1"/>
          </p:cNvPicPr>
          <p:nvPr/>
        </p:nvPicPr>
        <p:blipFill rotWithShape="1">
          <a:blip r:embed="rId2"/>
          <a:srcRect r="255"/>
          <a:stretch/>
        </p:blipFill>
        <p:spPr bwMode="auto">
          <a:xfrm>
            <a:off x="7812360" y="0"/>
            <a:ext cx="1224136" cy="1196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b="1" dirty="0" lang="ru-RU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Произведите подсчет</a:t>
            </a:r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5127625"/>
          </a:xfrm>
        </p:spPr>
        <p:txBody>
          <a:bodyPr/>
          <a:lstStyle/>
          <a:p>
            <a:pPr eaLnBrk="1" hangingPunct="1" indent="0" marL="0">
              <a:buFont charset="2" pitchFamily="18" typeface="Wingdings 2"/>
              <a:buNone/>
            </a:pPr>
            <a:endParaRPr lang="ru-RU" smtClean="0"/>
          </a:p>
          <a:p>
            <a:pPr eaLnBrk="1" hangingPunct="1" indent="0" marL="0">
              <a:buFont charset="2" pitchFamily="18" typeface="Wingdings 2"/>
              <a:buNone/>
            </a:pPr>
            <a:endParaRPr lang="ru-RU" smtClean="0"/>
          </a:p>
          <a:p>
            <a:pPr eaLnBrk="1" hangingPunct="1" indent="0" marL="0">
              <a:buFont charset="2" pitchFamily="18" typeface="Wingdings 2"/>
              <a:buNone/>
            </a:pPr>
            <a:endParaRPr lang="ru-RU" smtClean="0"/>
          </a:p>
          <a:p>
            <a:pPr eaLnBrk="1" hangingPunct="1" indent="0" marL="0">
              <a:buFont charset="2" pitchFamily="18" typeface="Wingdings 2"/>
              <a:buNone/>
            </a:pPr>
            <a:endParaRPr lang="ru-RU" smtClean="0"/>
          </a:p>
          <a:p>
            <a:pPr eaLnBrk="1" hangingPunct="1" indent="0" marL="0">
              <a:buFont charset="2" pitchFamily="18" typeface="Wingdings 2"/>
              <a:buNone/>
            </a:pPr>
            <a:endParaRPr lang="ru-RU" smtClean="0"/>
          </a:p>
          <a:p>
            <a:pPr eaLnBrk="1" hangingPunct="1" indent="0" marL="0">
              <a:buFont charset="2" pitchFamily="18" typeface="Wingdings 2"/>
              <a:buNone/>
            </a:pPr>
            <a:endParaRPr lang="ru-RU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771274"/>
              </p:ext>
            </p:extLst>
          </p:nvPr>
        </p:nvGraphicFramePr>
        <p:xfrm>
          <a:off x="755650" y="1196975"/>
          <a:ext cx="7848871" cy="54006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50134"/>
                <a:gridCol w="1356662"/>
                <a:gridCol w="1342075"/>
              </a:tblGrid>
              <a:tr h="285052">
                <a:tc gridSpan="3"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Технологическая </a:t>
                      </a:r>
                      <a:r>
                        <a:rPr b="1" dirty="0" lang="ru-RU" smtClean="0" strike="noStrike" sz="1400" u="none">
                          <a:solidFill>
                            <a:srgbClr val="002060"/>
                          </a:solidFill>
                          <a:effectLst/>
                        </a:rPr>
                        <a:t>карточка № </a:t>
                      </a:r>
                      <a:r>
                        <a:rPr b="1" dirty="0" i="1" lang="ru-RU" smtClean="0" strike="noStrike" sz="1400" u="none">
                          <a:solidFill>
                            <a:srgbClr val="002060"/>
                          </a:solidFill>
                          <a:effectLst/>
                        </a:rPr>
                        <a:t>125</a:t>
                      </a:r>
                      <a:endParaRPr b="1" dirty="0" i="1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338">
                <a:tc gridSpan="3">
                  <a:txBody>
                    <a:bodyPr/>
                    <a:lstStyle/>
                    <a:p>
                      <a:pPr algn="l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 hMerge="1">
                  <a:txBody>
                    <a:bodyPr/>
                    <a:lstStyle/>
                    <a:p>
                      <a:pPr algn="l" fontAlgn="b"/>
                      <a:endParaRPr b="1" dirty="0" i="0" lang="ru-RU" strike="noStrike" sz="1400" u="non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anchor="b" marB="0" marL="8467" marR="8467" marT="8467"/>
                </a:tc>
                <a:tc hMerge="1">
                  <a:txBody>
                    <a:bodyPr/>
                    <a:lstStyle/>
                    <a:p>
                      <a:pPr algn="l" fontAlgn="b"/>
                      <a:endParaRPr b="1" dirty="0" i="0" lang="ru-RU" strike="noStrike" sz="1400" u="non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anchor="b" marB="0" marL="8467" marR="8467" marT="8467"/>
                </a:tc>
              </a:tr>
              <a:tr h="285052">
                <a:tc gridSpan="3">
                  <a:txBody>
                    <a:bodyPr/>
                    <a:lstStyle/>
                    <a:p>
                      <a:pPr algn="ctr" fontAlgn="b"/>
                      <a:r>
                        <a:rPr b="1" dirty="0" lang="ru-RU" smtClean="0" strike="noStrike" sz="1400" u="none">
                          <a:solidFill>
                            <a:srgbClr val="002060"/>
                          </a:solidFill>
                          <a:effectLst/>
                        </a:rPr>
                        <a:t>Наименование блюда: </a:t>
                      </a:r>
                      <a:r>
                        <a:rPr b="1" dirty="0" i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Блины с маслом</a:t>
                      </a:r>
                      <a:endParaRPr b="1" dirty="0" i="1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052">
                <a:tc gridSpan="3"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Номер по сборнику рецептур: </a:t>
                      </a:r>
                      <a:r>
                        <a:rPr b="1" dirty="0" i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№ 1081</a:t>
                      </a:r>
                      <a:endParaRPr b="1" dirty="0" i="1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052">
                <a:tc gridSpan="3"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Выход одной порции 150/10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608">
                <a:tc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Наименование сырья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b="1" dirty="0" lang="ru-RU" smtClean="0" strike="noStrike" sz="1400" u="none">
                          <a:solidFill>
                            <a:srgbClr val="002060"/>
                          </a:solidFill>
                          <a:effectLst/>
                        </a:rPr>
                        <a:t>Количество на </a:t>
                      </a:r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1 порцию (</a:t>
                      </a:r>
                      <a:r>
                        <a:rPr b="1" dirty="0" err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гр</a:t>
                      </a:r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)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Количество на 150 порций (</a:t>
                      </a:r>
                      <a:r>
                        <a:rPr b="1" dirty="0" err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гр</a:t>
                      </a:r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)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  <a:tr h="289338">
                <a:tc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Мука пшеничная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66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  <a:tr h="289338"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Меланж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10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  <a:tr h="289338"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Сахар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  <a:tr h="289338"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Маргарин столовый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5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  <a:tr h="289338"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 Молоко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110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  <a:tr h="289338"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Дрожжи пресованные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  <a:tr h="289338"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Соль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dirty="0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1,5</a:t>
                      </a:r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  <a:tr h="289338"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Масса теста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195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  <a:tr h="375068"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Маргарин столовый для жарки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  <a:tr h="289338"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Масса готовых блинов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150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  <a:tr h="289338"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Масло для подачи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b="1" lang="ru-RU" strike="noStrike" sz="1400" u="none">
                          <a:solidFill>
                            <a:srgbClr val="002060"/>
                          </a:solidFill>
                          <a:effectLst/>
                        </a:rPr>
                        <a:t>10</a:t>
                      </a:r>
                      <a:endParaRPr b="1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  <a:tc>
                  <a:txBody>
                    <a:bodyPr/>
                    <a:lstStyle/>
                    <a:p>
                      <a:pPr algn="ctr" fontAlgn="b"/>
                      <a:endParaRPr b="1" dirty="0" i="0" lang="ru-RU" strike="noStrike" sz="1400" u="non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anchor="ctr" marB="0" marL="8467" marR="8467" marT="8467"/>
                </a:tc>
              </a:tr>
            </a:tbl>
          </a:graphicData>
        </a:graphic>
      </p:graphicFrame>
      <p:sp>
        <p:nvSpPr>
          <p:cNvPr id="3" name="Дата 2"/>
          <p:cNvSpPr>
            <a:spLocks noGrp="1"/>
          </p:cNvSpPr>
          <p:nvPr>
            <p:ph idx="10" sz="quarter" type="dt"/>
          </p:nvPr>
        </p:nvSpPr>
        <p:spPr/>
        <p:txBody>
          <a:bodyPr/>
          <a:lstStyle/>
          <a:p>
            <a:pPr>
              <a:defRPr/>
            </a:pPr>
            <a:fld id="{B26AB73D-E7A1-4155-AF04-58C2A23579B8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>
              <a:defRPr/>
            </a:pPr>
            <a:fld id="{676CF035-1DCA-4CDA-8DD3-CBE5CE1DDA0A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Подведение итогов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9387144"/>
              </p:ext>
            </p:extLst>
          </p:nvPr>
        </p:nvGraphicFramePr>
        <p:xfrm>
          <a:off x="1503363" y="1125538"/>
          <a:ext cx="6236989" cy="26870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16651"/>
                <a:gridCol w="2110446"/>
                <a:gridCol w="2209892"/>
              </a:tblGrid>
              <a:tr h="809114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Процент результативности (правильных ответов)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Качественная оценка индивидуальных образовательных достижений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50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балл (отметка)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вербальный аналог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1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effectLst/>
                        </a:rPr>
                        <a:t>90 ÷ 100</a:t>
                      </a:r>
                      <a:endParaRPr lang="ru-RU" sz="160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160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</a:rPr>
                        <a:t>«отлично»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81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effectLst/>
                        </a:rPr>
                        <a:t>80 ÷ 89</a:t>
                      </a:r>
                      <a:endParaRPr lang="ru-RU" sz="160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ru-RU" sz="160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</a:rPr>
                        <a:t>«хорошо»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81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effectLst/>
                        </a:rPr>
                        <a:t>70 ÷ 79</a:t>
                      </a:r>
                      <a:endParaRPr lang="ru-RU" sz="160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160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</a:rPr>
                        <a:t>«удовлетворительно»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81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FF0000"/>
                          </a:solidFill>
                          <a:effectLst/>
                        </a:rPr>
                        <a:t>менее 70</a:t>
                      </a:r>
                      <a:endParaRPr lang="ru-RU" sz="160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</a:rPr>
                        <a:t>«не удовлетворительно»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A812182-13AE-4527-88CE-8F38D7FB29FF}" type="datetime1">
              <a:rPr lang="ru-RU"/>
              <a:pPr>
                <a:defRPr/>
              </a:pPr>
              <a:t>21.04.2014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473038-CE1C-4553-93C7-5DD04194869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4365104"/>
            <a:ext cx="9144000" cy="181588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i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</a:t>
            </a:r>
          </a:p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Создайте презентацию на тему:                          «Приготовление оладий»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449</TotalTime>
  <Words>521</Words>
  <Application>Microsoft Office PowerPoint</Application>
  <PresentationFormat>Экран (4:3)</PresentationFormat>
  <Paragraphs>159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ОГБОУ НПО  «Профессиональное училище № 15»</vt:lpstr>
      <vt:lpstr>План урока</vt:lpstr>
      <vt:lpstr>Организационный момент</vt:lpstr>
      <vt:lpstr>Повторение материала</vt:lpstr>
      <vt:lpstr>Приготовление блинов.</vt:lpstr>
      <vt:lpstr>Способы подачи блинов </vt:lpstr>
      <vt:lpstr>Решение задач</vt:lpstr>
      <vt:lpstr>Произведите подсчет</vt:lpstr>
      <vt:lpstr>Подведение итогов</vt:lpstr>
      <vt:lpstr> Литература и источники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ОГБОУ НПО «Профессиональное училище № 15»</dc:title>
  <cp:lastModifiedBy>111</cp:lastModifiedBy>
  <cp:revision>39</cp:revision>
  <dcterms:modified xsi:type="dcterms:W3CDTF">2014-04-21T11:36:06Z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486042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