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commentAuthors+xml" PartName="/ppt/commentAuthors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272" r:id="rId3"/>
    <p:sldId id="262" r:id="rId4"/>
    <p:sldId id="270" r:id="rId5"/>
    <p:sldId id="259" r:id="rId6"/>
    <p:sldId id="285" r:id="rId7"/>
    <p:sldId id="274" r:id="rId8"/>
    <p:sldId id="284" r:id="rId9"/>
    <p:sldId id="281" r:id="rId10"/>
    <p:sldId id="283" r:id="rId11"/>
    <p:sldId id="277" r:id="rId12"/>
    <p:sldId id="264" r:id="rId13"/>
    <p:sldId id="282" r:id="rId14"/>
    <p:sldId id="268" r:id="rId15"/>
    <p:sldId id="29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N" initials="N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FFFF"/>
    <a:srgbClr val="E0BFA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11" autoAdjust="0"/>
    <p:restoredTop sz="94660"/>
  </p:normalViewPr>
  <p:slideViewPr>
    <p:cSldViewPr>
      <p:cViewPr varScale="1">
        <p:scale>
          <a:sx n="103" d="100"/>
          <a:sy n="103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1967C-3A7D-44FC-A655-52A97168C3EA}" type="datetimeFigureOut">
              <a:rPr lang="ru-RU" smtClean="0"/>
              <a:pPr/>
              <a:t>11.05.2014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717D5-15D6-436B-9845-0FD2A9DA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1998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717D5-15D6-436B-9845-0FD2A9DA1C3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717D5-15D6-436B-9845-0FD2A9DA1C3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source=wiz&amp;uinfo=ww-1010-wh-676-fw-785-fh-470-pd-1.25&amp;p=3&amp;text=%D1%81%D0%BE%D1%81%D0%BD%D0%BE%D0%B2%D1%8B%D0%B5%20%D1%80%D0%B0%D0%B7%D0%B4%D0%B5%D0%BB%D0%BE%D1%87%D0%BD%D1%8B%D0%B5%20%D0%B4%D0%BE%D1%81%D0%BA%D0%B8%20%D0%BA%D0%B0%D1%80%D1%82%D0%B8%D0%BD%D0%BA%D0%B8&amp;noreask=1&amp;pos=116&amp;rpt=simage&amp;lr=213&amp;img_url=http://cs10999.vk.me/v10999459/3ce/frG3oL0mASY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ages.yandex.ru/yandsearch?text=%D0%BF%D0%BE%D0%B4%D0%B0%D1%80%D0%BE%D1%87%D0%BD%D1%8B%D0%B5%20%D1%80%D0%B0%D0%B7%D0%B4%D0%B5%D0%BB%D0%BE%D1%87%D0%BD%D1%8B%D0%B5%20%D0%B4%D0%BE%D1%81%D0%BA%D0%B8&amp;pos=8&amp;rpt=simage&amp;uinfo=ww-1010-wh-676-fw-785-fh-470-pd-1.25&amp;img_url=http://47.img.avito.st/640x480/50365014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://images.yandex.ru/yandsearch?text=%D0%BF%D0%BE%D0%B4%D0%B0%D1%80%D0%BE%D1%87%D0%BD%D1%8B%D0%B5%20%D1%80%D0%B5%D0%B7%D0%BD%D1%8B%D0%B5%20%D1%80%D0%B0%D0%B7%D0%B4%D0%B5%D0%BB%D0%BE%D1%87%D0%BD%D1%8B%D0%B5%20%D0%B4%D0%BE%D1%81%D0%BA%D0%B8&amp;pos=6&amp;uinfo=ww-1010-wh-676-fw-785-fh-470-pd-1.25&amp;rpt=simage&amp;img_url=http://cs304205.userapi.com/g38535481/a_50986e72.jpg" TargetMode="Externa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9&amp;text=%D0%BE%D1%80%D0%B8%D0%B3%D0%B8%D0%BD%D0%B0%D0%BB%D1%8C%D0%BD%D1%8B%D0%B5%20%D0%B4%D0%B5%D1%80%D0%B5%D0%B2%D1%8F%D0%BD%D0%BD%D1%8B%D0%B5%20%D1%80%D0%B0%D0%B7%D0%B4%D0%B5%D0%BB%D0%BE%D1%87%D0%BD%D1%8B%D0%B5%20%D0%B4%D0%BE%D1%81%D0%BA%D0%B8&amp;pos=288&amp;uinfo=ww-1010-wh-676-fw-785-fh-470-pd-1.25&amp;rpt=simage&amp;img_url=http://img1.etsystatic.com/000/0/5680376/il_75x75.216218087.jpg" TargetMode="External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images.yandex.ru/yandsearch?p=3&amp;text=%D0%BA%D1%80%D0%B5%D0%B0%D1%82%D0%B8%D0%B2%D0%BD%D1%8B%D0%B5%20%D1%80%D0%B0%D0%B7%D0%B4%D0%B5%D0%BB%D0%BE%D1%87%D0%BD%D1%8B%D0%B5%20%D0%B4%D0%BE%D1%81%D0%BA%D0%B8&amp;pos=97&amp;uinfo=ww-1010-wh-676-fw-785-fh-470-pd-1.25&amp;rpt=simage&amp;img_url=http://p.uniqhand.ru/2012/09/18/3559/33084/535x0/ff23ee47d81ccf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25&amp;text=%D0%BA%D1%80%D0%B5%D0%B0%D1%82%D0%B8%D0%B2%D0%BD%D1%8B%D0%B5%20%D1%80%D0%B0%D0%B7%D0%B4%D0%B5%D0%BB%D0%BE%D1%87%D0%BD%D1%8B%D0%B5%20%D0%B4%D0%BE%D1%81%D0%BA%D0%B8&amp;pos=767&amp;uinfo=ww-1010-wh-676-fw-785-fh-470-pd-1.25&amp;rpt=simage&amp;img_url=http://7darov.com/images/stories/2012/may/clouds-006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images.yandex.ru/yandsearch?p=5&amp;text=%D0%BA%D1%80%D0%B5%D0%B0%D1%82%D0%B8%D0%B2%D0%BD%D1%8B%D0%B5%20%D1%80%D0%B0%D0%B7%D0%B4%D0%B5%D0%BB%D0%BE%D1%87%D0%BD%D1%8B%D0%B5%20%D0%B4%D0%BE%D1%81%D0%BA%D0%B8&amp;pos=163&amp;uinfo=ww-1010-wh-676-fw-785-fh-470-pd-1.25&amp;rpt=simage&amp;img_url=http://gifthunters.ru/images/846-doska.jpg" TargetMode="External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source=wiz&amp;uinfo=ww-1010-wh-676-fw-785-fh-470-pd-1.25&amp;p=3&amp;text=%D1%80%D0%B0%D0%B7%D0%B4%D0%B5%D0%BB%D0%BE%D1%87%D0%BD%D1%8B%D0%B5%20%D0%B4%D0%BE%D1%81%D0%BA%D0%B8%20%D0%B8%D0%B7%20%D0%B4%D1%83%D0%B1%D0%B0&amp;noreask=1&amp;pos=104&amp;rpt=simage&amp;lr=213&amp;img_url=http://mir-masterov.com/_ph/58/2/55779074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images.yandex.ru/yandsearch?like=http://1tbc.com/wp-content/uploads/2012/09/razdelochnaja-doska-iz-bambuka-porosenok.jpg&amp;p=11&amp;text=%D0%B2%D0%B8%D0%B4%D1%8B%20%D1%80%D0%B0%D0%B7%D0%B4%D0%B5%D0%BB%D0%BE%D1%87%D0%BD%D1%8B%D1%85%20%D0%B4%D0%BE%D1%81%D0%BE%D0%BA&amp;pos=333&amp;uinfo=ww-1010-wh-676-fw-968-fh-470-pd-1.25&amp;rpt=simage&amp;img_url=http://www.mvideo.ru/Pdb_small/65/_50034275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4&amp;uinfo=ww-1263-wh-929-fw-1038-fh-598-pd-1&amp;p=4&amp;text=%D1%81%D0%BC%D0%B5%D1%88%D0%B0%D0%BD%D0%BD%D1%8B%D0%B9%20%D0%BB%D0%B5%D1%81%20%D1%84%D0%BE%D1%82%D0%BE&amp;noreask=1&amp;pos=144&amp;rpt=simage&amp;lr=213&amp;img_url=http://stat19.privet.ru/lr/0b1817945be98cfff0930ff866890477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p=45&amp;text=%D0%B4%D0%BE%D1%81%D0%BA%D0%B8%20%D0%B1%D0%B5%D1%80%D1%91%D0%B7%D1%8B&amp;pos=1357&amp;uinfo=ww-1010-wh-676-fw-785-fh-470-pd-1.25&amp;rpt=simage&amp;img_url=http://stblizko.ru/system/images/product/002/102/391_thumb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7&amp;text=%D1%80%D0%B0%D0%B7%D0%B4%D0%B5%D0%BB%D0%BE%D1%87%D0%BD%D1%8B%D0%B5%20%D0%B4%D0%BE%D1%81%D0%BA%D0%B8%20%D1%81%D0%B4%D0%B5%D0%BB%D0%B0%D0%BD%D0%BD%D1%8B%D0%B5%20%D0%B8%D0%B7%20%D0%B1%D0%B5%D1%80%D1%91%D0%B7%D1%8B&amp;pos=217&amp;uinfo=ww-1010-wh-676-fw-785-fh-470-pd-1.25&amp;rpt=simage&amp;img_url=http://ideas.vdolevke.ru/i/photos/full/mQgYD0sVLL1pLpEA3qn7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hyperlink" Target="http://images.yandex.ru/yandsearch?p=12&amp;text=%D1%80%D0%B0%D0%B7%D0%B4%D0%B5%D0%BB%D0%BE%D1%87%D0%BD%D1%8B%D0%B5%20%D0%B4%D0%BE%D1%81%D0%BA%D0%B8%20%D0%B8%D0%B7%20%D0%B1%D0%B5%D1%80%D1%91%D0%B7%D1%8B&amp;pos=376&amp;uinfo=ww-1010-wh-676-fw-785-fh-470-pd-1.25&amp;rpt=simage&amp;img_url=http://www.reznoe.ru/upload/portfolio/1566/1566_4928_5988b.jpg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portrait-photo.ru/populyarnie-raboti/givopis/givopis-pastelyu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berry-photos.ru/yagodi/malina/katalog-sortov-vinograda-plyasunov-vladimir-nikolaevich-luganskaya-obl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source=wiz&amp;uinfo=ww-1010-wh-676-fw-785-fh-470-pd-1.25&amp;p=1&amp;text=%D1%80%D0%B0%D0%B7%D0%B4%D0%B5%D0%BB%D0%BE%D1%87%D0%BD%D1%8B%D0%B5%20%D0%B4%D0%BE%D1%81%D0%BA%D0%B8%20%D0%B8%D0%B7%20%D0%B4%D1%83%D0%B1%D0%B0&amp;noreask=1&amp;pos=37&amp;rpt=simage&amp;lr=213&amp;img_url=http://klinok.zlatoff.ru/pictures/trd_dub_1500_2m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images.yandex.ru/yandsearch?source=wiz&amp;uinfo=ww-1010-wh-676-fw-785-fh-470-pd-1.25&amp;p=1&amp;text=%D1%80%D0%B0%D0%B7%D0%B4%D0%B5%D0%BB%D0%BE%D1%87%D0%BD%D1%8B%D0%B5%20%D0%B4%D0%BE%D1%81%D0%BA%D0%B8%20%D0%B8%D0%B7%20%D0%B4%D1%83%D0%B1%D0%B0&amp;noreask=1&amp;pos=56&amp;rpt=simage&amp;lr=213&amp;img_url=http://files.ub.ua/ist/?action=3&amp;w=116&amp;h=116&amp;f=/goods/goods-photos/15/81779_995923_135048007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stroiosnova.ru/imgderevo/sosna_vagonka_big_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85728"/>
            <a:ext cx="8677628" cy="1928826"/>
          </a:xfrm>
        </p:spPr>
        <p:txBody>
          <a:bodyPr>
            <a:prstTxWarp prst="textPlain">
              <a:avLst>
                <a:gd fmla="val 51172" name="adj"/>
              </a:avLst>
            </a:prstTxWarp>
            <a:normAutofit fontScale="90000"/>
          </a:bodyPr>
          <a:lstStyle/>
          <a:p>
            <a:r>
              <a:rPr b="1" dirty="0" lang="ru-RU" smtClean="0" sz="72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3010101010201010101" pitchFamily="66" typeface="Monotype Corsiva"/>
              </a:rPr>
              <a:t>Разделочные доски  из дерева</a:t>
            </a:r>
            <a:endParaRPr b="1" dirty="0" lang="ru-RU" sz="720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anose="03010101010201010101" pitchFamily="66" typeface="Monotype Corsiva"/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1571604" y="2643182"/>
            <a:ext cx="4929222" cy="3687561"/>
          </a:xfrm>
          <a:prstGeom prst="rect">
            <a:avLst/>
          </a:prstGeom>
          <a:ln>
            <a:noFill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00826" y="5143512"/>
            <a:ext cx="2357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 sz="1600">
                <a:solidFill>
                  <a:schemeClr val="bg1"/>
                </a:solidFill>
                <a:latin charset="0" pitchFamily="34" typeface="Arial"/>
                <a:cs charset="0" pitchFamily="34" typeface="Arial"/>
              </a:rPr>
              <a:t>Выполнила: учитель трудового обучения</a:t>
            </a:r>
          </a:p>
          <a:p>
            <a:r>
              <a:rPr b="1" dirty="0" lang="ru-RU" smtClean="0" sz="1600">
                <a:solidFill>
                  <a:schemeClr val="bg1"/>
                </a:solidFill>
                <a:latin charset="0" pitchFamily="34" typeface="Arial"/>
                <a:cs charset="0" pitchFamily="34" typeface="Arial"/>
              </a:rPr>
              <a:t>Ильина Ирина Геннадьевна</a:t>
            </a:r>
          </a:p>
          <a:p>
            <a:r>
              <a:rPr b="1" dirty="0" lang="ru-RU" smtClean="0" sz="1600">
                <a:solidFill>
                  <a:schemeClr val="bg1"/>
                </a:solidFill>
                <a:latin charset="0" pitchFamily="34" typeface="Arial"/>
                <a:cs charset="0" pitchFamily="34" typeface="Arial"/>
              </a:rPr>
              <a:t>школа-интернат №7</a:t>
            </a:r>
          </a:p>
          <a:p>
            <a:r>
              <a:rPr b="1" dirty="0" lang="ru-RU" smtClean="0" sz="1600">
                <a:solidFill>
                  <a:schemeClr val="bg1"/>
                </a:solidFill>
                <a:latin charset="0" pitchFamily="34" typeface="Arial"/>
                <a:cs charset="0" pitchFamily="34" typeface="Arial"/>
              </a:rPr>
              <a:t>г. Зеленоград</a:t>
            </a:r>
          </a:p>
        </p:txBody>
      </p:sp>
    </p:spTree>
  </p:cSld>
  <p:clrMapOvr>
    <a:masterClrMapping/>
  </p:clrMapOvr>
  <p:transition advClick="0" spd="med"/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Разделочные доски из сосны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076" name="Picture 4" descr="http://mebel266.p.fl2.fo.ru/image/chunk80/609999/16873_shop/24839_325f7c1f3c0479a9605d55ce0968fb1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000372"/>
            <a:ext cx="4048153" cy="303611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93" name="Picture 1" descr="http://www.tokc.ru/images/production/joinery/interior/dos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4339859" cy="32147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 flipV="1">
            <a:off x="8488680" y="5715000"/>
            <a:ext cx="45719" cy="7145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56" y="0"/>
            <a:ext cx="8229600" cy="1628800"/>
          </a:xfrm>
        </p:spPr>
        <p:txBody>
          <a:bodyPr>
            <a:normAutofit/>
          </a:bodyPr>
          <a:lstStyle/>
          <a:p>
            <a:pPr algn="ctr"/>
            <a:r>
              <a:rPr b="1" dirty="0" lang="ru-RU" smtClean="0" sz="3100">
                <a:solidFill>
                  <a:srgbClr val="002060"/>
                </a:solidFill>
              </a:rPr>
              <a:t>Необходимые Факторы при изготовлении разделочных досок</a:t>
            </a:r>
            <a:r>
              <a:rPr b="1" dirty="0" lang="ru-RU" smtClean="0" sz="3600"/>
              <a:t/>
            </a:r>
            <a:br>
              <a:rPr b="1" dirty="0" lang="ru-RU" smtClean="0" sz="3600"/>
            </a:br>
            <a:endParaRPr b="1" dirty="0" lang="ru-RU" sz="3600"/>
          </a:p>
        </p:txBody>
      </p:sp>
      <p:sp>
        <p:nvSpPr>
          <p:cNvPr id="3" name="Содержимое 2"/>
          <p:cNvSpPr>
            <a:spLocks noGrp="1"/>
          </p:cNvSpPr>
          <p:nvPr>
            <p:ph idx="13" sz="quarter"/>
          </p:nvPr>
        </p:nvSpPr>
        <p:spPr>
          <a:xfrm>
            <a:off x="500034" y="150017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dirty="0" lang="ru-RU" sz="3600"/>
          </a:p>
        </p:txBody>
      </p:sp>
      <p:pic>
        <p:nvPicPr>
          <p:cNvPr descr="3. Факторы, которые следует принять во внимание при изготовлении изделия." id="1026" name="Рисунок 13"/>
          <p:cNvPicPr>
            <a:picLocks noChangeArrowheads="1" noChangeAspect="1"/>
          </p:cNvPicPr>
          <p:nvPr/>
        </p:nvPicPr>
        <p:blipFill rotWithShape="1">
          <a:blip r:embed="rId2"/>
          <a:srcRect b="48"/>
          <a:stretch/>
        </p:blipFill>
        <p:spPr bwMode="auto">
          <a:xfrm>
            <a:off x="19681" y="1412776"/>
            <a:ext cx="9144000" cy="53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8531"/>
            <a:ext cx="5050905" cy="76345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Деревянные доски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0034" y="1000108"/>
            <a:ext cx="8229600" cy="166074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разделочные доски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теряют популярности уже многие десятилетия. Изготавливаются из разного вида древесины. На кухнях можно встретить доски совершенно удивительных геометрических форм. </a:t>
            </a:r>
          </a:p>
          <a:p>
            <a:endParaRPr lang="ru-RU" dirty="0"/>
          </a:p>
        </p:txBody>
      </p:sp>
      <p:pic>
        <p:nvPicPr>
          <p:cNvPr id="2050" name="Рисунок 22" descr="Разделочная доска своим руками. Подбор дерева и формы доски 2cuttingboards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189941" y="1524911"/>
            <a:ext cx="3171082" cy="540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924800" cy="714380"/>
          </a:xfrm>
        </p:spPr>
        <p:txBody>
          <a:bodyPr/>
          <a:lstStyle/>
          <a:p>
            <a:pPr algn="ctr"/>
            <a:r>
              <a:rPr b="1" dirty="0" lang="ru-RU" smtClean="0" sz="3200">
                <a:solidFill>
                  <a:srgbClr val="002060"/>
                </a:solidFill>
              </a:rPr>
              <a:t>Деревянные доски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3" sz="quarter"/>
          </p:nvPr>
        </p:nvSpPr>
        <p:spPr>
          <a:xfrm>
            <a:off x="609600" y="1071546"/>
            <a:ext cx="7924800" cy="4643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i="1" lang="ru-RU" smtClean="0" sz="24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Разделочные </a:t>
            </a:r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.</a:t>
            </a:r>
            <a:r>
              <a:rPr b="1" dirty="0" i="1" lang="ru-RU" smtClean="0" sz="24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доски</a:t>
            </a:r>
            <a:r>
              <a:rPr b="1" dirty="0" i="1" lang="en-US" smtClean="0" sz="24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i="1" lang="ru-RU" smtClean="0" sz="24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i="1" lang="ru-RU" smtClean="0" sz="24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имеют различные размеры: </a:t>
            </a:r>
            <a:r>
              <a:rPr dirty="0" lang="ru-RU" smtClean="0" sz="24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от совсем маленьких, до довольно больших.</a:t>
            </a:r>
          </a:p>
          <a:p>
            <a:pPr>
              <a:buNone/>
            </a:pPr>
            <a:r>
              <a:rPr b="1" dirty="0" i="1" lang="ru-RU" smtClean="0" sz="2400">
                <a:solidFill>
                  <a:schemeClr val="bg1"/>
                </a:solidFill>
                <a:latin charset="0" pitchFamily="34" typeface="Arial Narrow"/>
                <a:cs charset="0" pitchFamily="18" typeface="Times New Roman"/>
              </a:rPr>
              <a:t>    </a:t>
            </a:r>
          </a:p>
          <a:p>
            <a:pPr>
              <a:buNone/>
            </a:pPr>
            <a:endParaRPr b="1" dirty="0" i="1" lang="ru-RU" smtClean="0" sz="2400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endParaRPr b="1" dirty="0" i="1" lang="ru-RU" sz="2400">
              <a:solidFill>
                <a:schemeClr val="bg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6838_3_7301_6_OriginalImage[1]" id="1026" name="Picture 2"/>
          <p:cNvPicPr>
            <a:picLocks noChangeArrowheads="1" noChangeAspect="1"/>
          </p:cNvPicPr>
          <p:nvPr/>
        </p:nvPicPr>
        <p:blipFill>
          <a:blip r:embed="rId2"/>
          <a:srcRect b="105" r="6"/>
          <a:stretch>
            <a:fillRect/>
          </a:stretch>
        </p:blipFill>
        <p:spPr bwMode="auto">
          <a:xfrm>
            <a:off x="2071670" y="2143116"/>
            <a:ext cx="4786346" cy="407196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755" y="16737"/>
            <a:ext cx="5328592" cy="724481"/>
          </a:xfrm>
        </p:spPr>
        <p:txBody>
          <a:bodyPr>
            <a:normAutofit/>
          </a:bodyPr>
          <a:lstStyle/>
          <a:p>
            <a:pPr algn="ctr"/>
            <a:r>
              <a:rPr b="1" dirty="0" lang="ru-RU" smtClean="0" sz="4000">
                <a:solidFill>
                  <a:srgbClr val="002060"/>
                </a:solidFill>
              </a:rPr>
              <a:t>Подарочные доски</a:t>
            </a:r>
            <a:endParaRPr b="1" dirty="0" lang="ru-RU" sz="400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3" sz="quarter"/>
          </p:nvPr>
        </p:nvSpPr>
        <p:spPr>
          <a:xfrm>
            <a:off x="395536" y="908721"/>
            <a:ext cx="8229600" cy="805768"/>
          </a:xfrm>
        </p:spPr>
        <p:txBody>
          <a:bodyPr/>
          <a:lstStyle/>
          <a:p>
            <a:pPr algn="just" indent="0" marL="0">
              <a:buNone/>
            </a:pPr>
            <a:r>
              <a:rPr b="1" dirty="0" i="1" lang="ru-RU" smtClean="0" sz="2000">
                <a:solidFill>
                  <a:schemeClr val="bg1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Декоративные разделочные доски </a:t>
            </a:r>
            <a:r>
              <a:rPr dirty="0" lang="ru-RU" smtClean="0" sz="2000">
                <a:solidFill>
                  <a:schemeClr val="bg1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украшают орнаментальной резьбой, рисунками как красками, так и методом выжигания. </a:t>
            </a:r>
          </a:p>
          <a:p>
            <a:pPr>
              <a:buNone/>
            </a:pPr>
            <a:endParaRPr dirty="0" lang="ru-RU"/>
          </a:p>
        </p:txBody>
      </p:sp>
      <p:pic>
        <p:nvPicPr>
          <p:cNvPr descr="http://47.img.avito.st/640x480/503650147.jpg" id="2056" name="Picture 8">
            <a:hlinkClick r:id="rId2"/>
          </p:cNvPr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3506483" cy="2857520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forum.anastasia.ru/files/_1159800178.jpg" id="2058" name="Picture 10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3929066"/>
            <a:ext cx="1571636" cy="2508346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orezbe.ru/wp-content/gallery/12/396489.jpg" id="2064" name="Picture 16">
            <a:hlinkClick r:id="rId5"/>
          </p:cNvPr>
          <p:cNvPicPr>
            <a:picLocks noChangeArrowheads="1"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572132" y="1707260"/>
            <a:ext cx="3357586" cy="2936186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2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7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8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42852"/>
            <a:ext cx="7924800" cy="1357322"/>
          </a:xfrm>
        </p:spPr>
        <p:txBody>
          <a:bodyPr/>
          <a:lstStyle/>
          <a:p>
            <a:pPr algn="ctr"/>
            <a:r>
              <a:rPr b="1" dirty="0" err="1" lang="ru-RU" smtClean="0" sz="4000">
                <a:solidFill>
                  <a:srgbClr val="002060"/>
                </a:solidFill>
              </a:rPr>
              <a:t>Креативные</a:t>
            </a:r>
            <a:r>
              <a:rPr b="1" dirty="0" lang="ru-RU" smtClean="0" sz="4000">
                <a:solidFill>
                  <a:srgbClr val="002060"/>
                </a:solidFill>
              </a:rPr>
              <a:t> разделочные доски</a:t>
            </a:r>
            <a:endParaRPr b="1" dirty="0" lang="ru-RU" sz="4000">
              <a:solidFill>
                <a:srgbClr val="002060"/>
              </a:solidFill>
            </a:endParaRPr>
          </a:p>
        </p:txBody>
      </p:sp>
      <p:pic>
        <p:nvPicPr>
          <p:cNvPr descr="http://shop.marinezzz.com/files/userphoto/x_3050b0cb.jpg" id="3074" name="Picture 2">
            <a:hlinkClick r:id="rId2"/>
          </p:cNvPr>
          <p:cNvPicPr>
            <a:picLocks noChangeArrowheads="1" noChangeAspect="1"/>
          </p:cNvPicPr>
          <p:nvPr/>
        </p:nvPicPr>
        <p:blipFill>
          <a:blip r:embed="rId3"/>
          <a:srcRect b="142" l="-4651" t="-19972"/>
          <a:stretch>
            <a:fillRect/>
          </a:stretch>
        </p:blipFill>
        <p:spPr bwMode="auto">
          <a:xfrm>
            <a:off x="1428728" y="4885095"/>
            <a:ext cx="5151474" cy="1972905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gifthunters.ru/images/846-doska.jpg" id="3076" name="Picture 4">
            <a:hlinkClick r:id="rId4"/>
          </p:cNvPr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500306"/>
            <a:ext cx="2571768" cy="2571769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htp.7darov.com/images/stories/2012/may/clouds-006.jpg" id="3078" name="Picture 6">
            <a:hlinkClick r:id="rId6"/>
          </p:cNvPr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2500306"/>
            <a:ext cx="2571768" cy="2571768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handmadeidea.com.ua/wp-content/uploads/2011/03/board-03-australia-290x290.jpg" id="3080" name="Picture 8">
            <a:hlinkClick r:id="rId8"/>
          </p:cNvPr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2428868"/>
            <a:ext cx="2714643" cy="2714644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sp>
        <p:nvSpPr>
          <p:cNvPr id="7" name="Содержимое 2"/>
          <p:cNvSpPr>
            <a:spLocks noGrp="1"/>
          </p:cNvSpPr>
          <p:nvPr>
            <p:ph idx="13" sz="quarter"/>
          </p:nvPr>
        </p:nvSpPr>
        <p:spPr>
          <a:xfrm flipH="1" flipV="1">
            <a:off x="8534398" y="5715000"/>
            <a:ext cx="45719" cy="71454"/>
          </a:xfrm>
        </p:spPr>
        <p:txBody>
          <a:bodyPr>
            <a:normAutofit fontScale="25000" lnSpcReduction="20000"/>
          </a:bodyPr>
          <a:lstStyle/>
          <a:p>
            <a:endParaRPr dirty="0"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428736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b="1" dirty="0" i="1" lang="ru-RU" smtClean="0" sz="2000">
                <a:solidFill>
                  <a:schemeClr val="bg1"/>
                </a:solidFill>
                <a:latin charset="0" pitchFamily="18" typeface="Times New Roman"/>
                <a:cs charset="0" pitchFamily="18" typeface="Times New Roman"/>
              </a:rPr>
              <a:t>Оригинальные доски  для подарка. </a:t>
            </a:r>
            <a:r>
              <a:rPr dirty="0" lang="ru-RU" smtClean="0" sz="2000">
                <a:solidFill>
                  <a:schemeClr val="bg1"/>
                </a:solidFill>
              </a:rPr>
              <a:t>Благодаря </a:t>
            </a:r>
            <a:r>
              <a:rPr dirty="0" lang="ru-RU" smtClean="0" sz="2000">
                <a:solidFill>
                  <a:schemeClr val="bg1"/>
                </a:solidFill>
              </a:rPr>
              <a:t>творческой фантазии дизайнеров, на </a:t>
            </a:r>
            <a:r>
              <a:rPr dirty="0" lang="ru-RU" smtClean="0" sz="2000">
                <a:solidFill>
                  <a:schemeClr val="bg1"/>
                </a:solidFill>
              </a:rPr>
              <a:t> </a:t>
            </a:r>
            <a:r>
              <a:rPr dirty="0" lang="ru-RU" smtClean="0" sz="2000">
                <a:solidFill>
                  <a:schemeClr val="bg1"/>
                </a:solidFill>
              </a:rPr>
              <a:t>кухнях все чаще используются необычные </a:t>
            </a:r>
            <a:r>
              <a:rPr dirty="0" lang="ru-RU" smtClean="0" sz="2000">
                <a:solidFill>
                  <a:schemeClr val="bg1"/>
                </a:solidFill>
              </a:rPr>
              <a:t>доски, </a:t>
            </a:r>
            <a:r>
              <a:rPr dirty="0" lang="ru-RU" smtClean="0" sz="2000">
                <a:solidFill>
                  <a:schemeClr val="bg1"/>
                </a:solidFill>
              </a:rPr>
              <a:t>которые смотрятся очень </a:t>
            </a:r>
            <a:r>
              <a:rPr dirty="0" lang="ru-RU" smtClean="0" sz="2000">
                <a:solidFill>
                  <a:schemeClr val="bg1"/>
                </a:solidFill>
              </a:rPr>
              <a:t>оригинально.</a:t>
            </a:r>
            <a:endParaRPr dirty="0" lang="ru-RU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09330" y="764704"/>
            <a:ext cx="543450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Monotype Corsiva" panose="03010101010201010101" pitchFamily="66" charset="0"/>
                <a:cs typeface="Simplified Arabic" panose="02020603050405020304" pitchFamily="18" charset="-78"/>
              </a:rPr>
              <a:t>СПАСИБО </a:t>
            </a: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Monotype Corsiva" panose="03010101010201010101" pitchFamily="66" charset="0"/>
                <a:cs typeface="Simplified Arabic" panose="02020603050405020304" pitchFamily="18" charset="-78"/>
              </a:rPr>
              <a:t>ЗА </a:t>
            </a: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Monotype Corsiva" panose="03010101010201010101" pitchFamily="66" charset="0"/>
                <a:cs typeface="Simplified Arabic" panose="02020603050405020304" pitchFamily="18" charset="-78"/>
              </a:rPr>
              <a:t>ВНИМАНИЕ!</a:t>
            </a:r>
            <a:endParaRPr lang="ru-RU" sz="7200" b="1" dirty="0">
              <a:solidFill>
                <a:schemeClr val="bg1"/>
              </a:solidFill>
              <a:latin typeface="Monotype Corsiva" panose="03010101010201010101" pitchFamily="66" charset="0"/>
              <a:cs typeface="Simplified Arabic" panose="02020603050405020304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924800" cy="1143000"/>
          </a:xfrm>
        </p:spPr>
        <p:txBody>
          <a:bodyPr>
            <a:noAutofit/>
          </a:bodyPr>
          <a:lstStyle/>
          <a:p>
            <a:pPr algn="ctr"/>
            <a:r>
              <a:rPr b="1" dirty="0" lang="ru-RU" smtClean="0" sz="4000">
                <a:solidFill>
                  <a:srgbClr val="002060"/>
                </a:solidFill>
              </a:rPr>
              <a:t>Разделочная доска </a:t>
            </a:r>
            <a:br>
              <a:rPr b="1" dirty="0" lang="ru-RU" smtClean="0" sz="4000">
                <a:solidFill>
                  <a:srgbClr val="002060"/>
                </a:solidFill>
              </a:rPr>
            </a:br>
            <a:r>
              <a:rPr b="1" dirty="0" lang="ru-RU" smtClean="0" sz="4000">
                <a:solidFill>
                  <a:srgbClr val="002060"/>
                </a:solidFill>
              </a:rPr>
              <a:t>незаменимая вещь на кухне.</a:t>
            </a:r>
            <a:endParaRPr b="1" dirty="0" lang="ru-RU" sz="400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3" sz="quarter"/>
          </p:nvPr>
        </p:nvSpPr>
        <p:spPr>
          <a:xfrm>
            <a:off x="611560" y="1268760"/>
            <a:ext cx="7924800" cy="1017232"/>
          </a:xfrm>
        </p:spPr>
        <p:txBody>
          <a:bodyPr>
            <a:normAutofit fontScale="92500" lnSpcReduction="20000"/>
          </a:bodyPr>
          <a:lstStyle/>
          <a:p>
            <a:pPr algn="just" indent="0" marL="0">
              <a:buNone/>
            </a:pPr>
            <a:r>
              <a:rPr dirty="0" lang="ru-RU" smtClean="0" sz="2400">
                <a:solidFill>
                  <a:schemeClr val="bg1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Разделочные доски занимают среди кухонной утвари важное место. Они  служат не только для нарезки продуктов, но и для украшения интерьера кухни.</a:t>
            </a:r>
          </a:p>
          <a:p>
            <a:endParaRPr dirty="0" lang="ru-RU"/>
          </a:p>
        </p:txBody>
      </p:sp>
      <p:pic>
        <p:nvPicPr>
          <p:cNvPr descr="http://mir-masterov.com/_ph/58/2/557790741.jpg" id="6" name="Picture 2">
            <a:hlinkClick r:id="rId2"/>
          </p:cNvPr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571744"/>
            <a:ext cx="4378095" cy="3357586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ivanovo.mvideo.ru/Pdb/doska_razdelochnaya_vinzer_69902_50034275b.jpg" id="15364" name="Picture 4">
            <a:hlinkClick r:id="rId4"/>
          </p:cNvPr>
          <p:cNvPicPr>
            <a:picLocks noChangeArrowheads="1" noChangeAspect="1"/>
          </p:cNvPicPr>
          <p:nvPr/>
        </p:nvPicPr>
        <p:blipFill>
          <a:blip r:embed="rId5"/>
          <a:srcRect b="59" r="12"/>
          <a:stretch>
            <a:fillRect/>
          </a:stretch>
        </p:blipFill>
        <p:spPr bwMode="auto">
          <a:xfrm>
            <a:off x="285720" y="2500306"/>
            <a:ext cx="3734259" cy="3357586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Tm="1000"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327"/>
            <a:ext cx="8229600" cy="666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Первые разделочные доски.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880266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Разделочные доски стали неотъемлемой частью кухонной утвари еще в античные времена. В то время материалом для изготовления досок тогда был камень.</a:t>
            </a:r>
          </a:p>
          <a:p>
            <a:endParaRPr lang="ru-RU" sz="20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348880"/>
            <a:ext cx="7338534" cy="403244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lang="ru-RU" smtClean="0" sz="3600">
                <a:solidFill>
                  <a:srgbClr val="002060"/>
                </a:solidFill>
              </a:rPr>
              <a:t>Разделочные доски изготавливают из разных пород  дерева.  </a:t>
            </a:r>
            <a:r>
              <a:rPr dirty="0" lang="ru-RU" smtClean="0" sz="2800"/>
              <a:t/>
            </a:r>
            <a:br>
              <a:rPr dirty="0" lang="ru-RU" smtClean="0" sz="2800"/>
            </a:br>
            <a:endParaRPr dirty="0" lang="ru-RU" sz="2800"/>
          </a:p>
        </p:txBody>
      </p:sp>
      <p:sp>
        <p:nvSpPr>
          <p:cNvPr id="3" name="Содержимое 2"/>
          <p:cNvSpPr>
            <a:spLocks noGrp="1"/>
          </p:cNvSpPr>
          <p:nvPr>
            <p:ph idx="13" sz="quarter"/>
          </p:nvPr>
        </p:nvSpPr>
        <p:spPr>
          <a:xfrm>
            <a:off x="467544" y="1664634"/>
            <a:ext cx="8229600" cy="1121424"/>
          </a:xfrm>
        </p:spPr>
        <p:txBody>
          <a:bodyPr>
            <a:normAutofit/>
          </a:bodyPr>
          <a:lstStyle/>
          <a:p>
            <a:pPr algn="just" indent="0" marL="0">
              <a:buNone/>
            </a:pPr>
            <a:r>
              <a:rPr dirty="0" lang="ru-RU" smtClean="0" sz="2000">
                <a:solidFill>
                  <a:schemeClr val="bg1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В производстве разделочных досок чаще всего применяют следующие сорта древесины:  береза, сосна, дуб, бук и другие. Доски должны быть долговечны, доступны и безопасны для здоровья. </a:t>
            </a:r>
            <a:endParaRPr dirty="0" lang="ru-RU" sz="2000">
              <a:solidFill>
                <a:schemeClr val="bg1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4" name="Рисунок 3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364088" y="3369721"/>
            <a:ext cx="3343232" cy="2473731"/>
          </a:xfrm>
          <a:prstGeom prst="rect">
            <a:avLst/>
          </a:prstGeom>
          <a:ln>
            <a:noFill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stat19.privet.ru/lr/0b1817945be98cfff0930ff866890477" id="13314" name="Picture 2">
            <a:hlinkClick r:id="rId3"/>
          </p:cNvPr>
          <p:cNvPicPr>
            <a:picLocks noChangeArrowheads="1" noChangeAspect="1"/>
          </p:cNvPicPr>
          <p:nvPr/>
        </p:nvPicPr>
        <p:blipFill>
          <a:blip r:embed="rId4"/>
          <a:srcRect b="22" r="94"/>
          <a:stretch>
            <a:fillRect/>
          </a:stretch>
        </p:blipFill>
        <p:spPr bwMode="auto">
          <a:xfrm>
            <a:off x="571472" y="2928934"/>
            <a:ext cx="3204742" cy="2995737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764" y="260648"/>
            <a:ext cx="8229600" cy="476672"/>
          </a:xfrm>
        </p:spPr>
        <p:txBody>
          <a:bodyPr>
            <a:noAutofit/>
          </a:bodyPr>
          <a:lstStyle/>
          <a:p>
            <a:pPr algn="ctr"/>
            <a:r>
              <a:rPr b="1" dirty="0" lang="ru-RU" smtClean="0" sz="4000">
                <a:solidFill>
                  <a:srgbClr val="002060"/>
                </a:solidFill>
              </a:rPr>
              <a:t>Лиственные породы деревьев</a:t>
            </a:r>
            <a:endParaRPr b="1" dirty="0" lang="ru-RU" sz="400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3" sz="quarter"/>
          </p:nvPr>
        </p:nvSpPr>
        <p:spPr>
          <a:xfrm>
            <a:off x="564705" y="908720"/>
            <a:ext cx="8229600" cy="1396751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dirty="0" lang="ru-RU" smtClean="0" sz="2000"/>
              <a:t>	</a:t>
            </a:r>
            <a:r>
              <a:rPr b="1" dirty="0" lang="ru-RU" smtClean="0" sz="2400">
                <a:solidFill>
                  <a:schemeClr val="bg1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Берёза</a:t>
            </a:r>
            <a:r>
              <a:rPr dirty="0" lang="ru-RU" smtClean="0" sz="2400">
                <a:solidFill>
                  <a:schemeClr val="bg1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 легко поддаётся различным видам обработки используется для столярных работ.  Древесина белая, прочная, лёгкая, твердая и упругая.</a:t>
            </a:r>
            <a:endParaRPr dirty="0" lang="ru-RU" smtClean="0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>
              <a:buNone/>
            </a:pPr>
            <a:r>
              <a:rPr dirty="0" lang="ru-RU" smtClean="0" sz="2400"/>
              <a:t> </a:t>
            </a:r>
            <a:endParaRPr dirty="0" lang="ru-RU" sz="2400"/>
          </a:p>
        </p:txBody>
      </p:sp>
      <p:pic>
        <p:nvPicPr>
          <p:cNvPr descr="Ствол берёзы" id="1026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14554"/>
            <a:ext cx="2596800" cy="3605983"/>
          </a:xfrm>
          <a:prstGeom prst="rect">
            <a:avLst/>
          </a:prstGeom>
          <a:ln>
            <a:noFill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woodruss.ru/upload/normal/moskva-pilomaterialov_v_podmoskove_vagonka_brus_doska_evrovagonka_imitaciya_brusa_blok-haus_5640.jpeg" id="13314" name="Picture 2">
            <a:hlinkClick r:id="rId4"/>
          </p:cNvPr>
          <p:cNvPicPr>
            <a:picLocks noChangeArrowheads="1" noChangeAspect="1"/>
          </p:cNvPicPr>
          <p:nvPr/>
        </p:nvPicPr>
        <p:blipFill>
          <a:blip r:embed="rId5"/>
          <a:srcRect r="9"/>
          <a:stretch>
            <a:fillRect/>
          </a:stretch>
        </p:blipFill>
        <p:spPr bwMode="auto">
          <a:xfrm>
            <a:off x="4357686" y="2928934"/>
            <a:ext cx="4000528" cy="2428892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96908"/>
          </a:xfrm>
        </p:spPr>
        <p:txBody>
          <a:bodyPr/>
          <a:lstStyle/>
          <a:p>
            <a:pPr algn="ctr"/>
            <a:r>
              <a:rPr b="1" dirty="0" lang="ru-RU" smtClean="0" sz="3600">
                <a:solidFill>
                  <a:srgbClr val="002060"/>
                </a:solidFill>
                <a:latin typeface="+mn-lt"/>
              </a:rPr>
              <a:t>Берёзовые</a:t>
            </a:r>
            <a:r>
              <a:rPr b="1" dirty="0" lang="ru-RU" smtClean="0"/>
              <a:t> </a:t>
            </a:r>
            <a:r>
              <a:rPr b="1" dirty="0" lang="ru-RU" smtClean="0" sz="3600">
                <a:solidFill>
                  <a:srgbClr val="002060"/>
                </a:solidFill>
              </a:rPr>
              <a:t>разделочные доски</a:t>
            </a:r>
            <a:endParaRPr b="1" dirty="0" lang="ru-RU" sz="3600">
              <a:solidFill>
                <a:srgbClr val="002060"/>
              </a:solidFill>
            </a:endParaRPr>
          </a:p>
        </p:txBody>
      </p:sp>
      <p:pic>
        <p:nvPicPr>
          <p:cNvPr descr="http://kuhonnye-akses.ucoz.ru/_ph/1/2/947494254.jpg" id="1034" name="Picture 10">
            <a:hlinkClick r:id="rId3"/>
          </p:cNvPr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285860"/>
            <a:ext cx="4048125" cy="3238501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www.reznoe.ru/upload/portfolio/1566/1566_4928_5988b.jpg" id="1029" name="Picture 5">
            <a:hlinkClick r:id="rId5"/>
          </p:cNvPr>
          <p:cNvPicPr>
            <a:picLocks noChangeArrowheads="1"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286379" y="1928802"/>
            <a:ext cx="3400959" cy="4429156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2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Лиственные породы деревьев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2844" y="1052736"/>
            <a:ext cx="9001155" cy="93311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замечательный материал для резных и токарных работ. Древесина плотная, прочная, стойкая к деформации.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1" name="Picture 1" descr="Живопись пастелью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2132856"/>
            <a:ext cx="2463793" cy="357909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42" name="Picture 2" descr="Каталог сортов винограда плясунов владимир николаевич луганская обл.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2500306"/>
            <a:ext cx="3205418" cy="295610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0213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b="1" dirty="0" lang="ru-RU" smtClean="0" sz="4000">
                <a:solidFill>
                  <a:srgbClr val="002060"/>
                </a:solidFill>
              </a:rPr>
              <a:t>Разделочные доски из дуба</a:t>
            </a:r>
            <a:endParaRPr b="1" dirty="0" lang="ru-RU" sz="4000">
              <a:solidFill>
                <a:srgbClr val="002060"/>
              </a:solidFill>
            </a:endParaRPr>
          </a:p>
        </p:txBody>
      </p:sp>
      <p:pic>
        <p:nvPicPr>
          <p:cNvPr descr="http://klinok.zlatoff.ru/pictures/trd_dub_1500_2.jpg" id="2052" name="Picture 4">
            <a:hlinkClick r:id="rId2"/>
          </p:cNvPr>
          <p:cNvPicPr>
            <a:picLocks noChangeArrowheads="1" noChangeAspect="1"/>
          </p:cNvPicPr>
          <p:nvPr/>
        </p:nvPicPr>
        <p:blipFill>
          <a:blip r:embed="rId3"/>
          <a:srcRect b="77"/>
          <a:stretch>
            <a:fillRect/>
          </a:stretch>
        </p:blipFill>
        <p:spPr bwMode="auto">
          <a:xfrm>
            <a:off x="4786314" y="2643182"/>
            <a:ext cx="3857652" cy="2714644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pic>
        <p:nvPicPr>
          <p:cNvPr descr="http://migsale.ru/admin/pictures/29279b.jpg" id="2054" name="Picture 6">
            <a:hlinkClick r:id="rId4"/>
          </p:cNvPr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857364"/>
            <a:ext cx="3286147" cy="3247487"/>
          </a:xfrm>
          <a:prstGeom prst="rect">
            <a:avLst/>
          </a:prstGeom>
          <a:noFill/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2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455" y="0"/>
            <a:ext cx="8229600" cy="76470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Хвойные породы деревьев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54515" y="764704"/>
            <a:ext cx="8229600" cy="181877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обладает хорошей плотностью</a:t>
            </a:r>
            <a:r>
              <a:rPr lang="ru-RU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твердостью.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используют в столярном мастерстве, потому как она легко обрабатывается, режется. Древесина сосны имеет высокую стойкость к загниванию.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" descr="Вагонка из сосны">
            <a:hlinkClick r:id="rId2" tooltip="&quot;Вагонка из сосны&quot;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786059"/>
            <a:ext cx="3371146" cy="258645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картин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2420888"/>
            <a:ext cx="2448272" cy="337612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1501</TotalTime>
  <Words>231</Words>
  <Application>Microsoft Office PowerPoint</Application>
  <PresentationFormat>Экран (4:3)</PresentationFormat>
  <Paragraphs>36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Горизонт</vt:lpstr>
      <vt:lpstr>Разделочные доски  из дерева</vt:lpstr>
      <vt:lpstr>Разделочная доска  незаменимая вещь на кухне.</vt:lpstr>
      <vt:lpstr>Первые разделочные доски.</vt:lpstr>
      <vt:lpstr> Разделочные доски изготавливают из разных пород  дерева.   </vt:lpstr>
      <vt:lpstr>Лиственные породы деревьев</vt:lpstr>
      <vt:lpstr>Берёзовые разделочные доски</vt:lpstr>
      <vt:lpstr>Лиственные породы деревьев</vt:lpstr>
      <vt:lpstr>Разделочные доски из дуба</vt:lpstr>
      <vt:lpstr>Хвойные породы деревьев</vt:lpstr>
      <vt:lpstr>Разделочные доски из сосны</vt:lpstr>
      <vt:lpstr>Необходимые Факторы при изготовлении разделочных досок </vt:lpstr>
      <vt:lpstr>Деревянные доски</vt:lpstr>
      <vt:lpstr>Деревянные доски</vt:lpstr>
      <vt:lpstr>Подарочные доски</vt:lpstr>
      <vt:lpstr>Креативные разделочные доски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NN</dc:creator>
  <cp:lastModifiedBy>NN</cp:lastModifiedBy>
  <cp:revision>216</cp:revision>
  <dcterms:created xsi:type="dcterms:W3CDTF">2014-01-18T10:17:07Z</dcterms:created>
  <dcterms:modified xsi:type="dcterms:W3CDTF">2014-05-11T09:24:13Z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885832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