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xml" PartName="/ppt/slides/slide29.xml"/>
  <Override ContentType="application/vnd.openxmlformats-officedocument.presentationml.slide+xml" PartName="/ppt/slides/slide38.xml"/>
  <Override ContentType="application/vnd.openxmlformats-officedocument.presentationml.slide+xml" PartName="/ppt/slides/slide47.xml"/>
  <Override ContentType="application/vnd.openxmlformats-officedocument.presentationml.slide+xml" PartName="/ppt/slides/slide56.xml"/>
  <Override ContentType="application/vnd.openxmlformats-officedocument.presentationml.slide+xml" PartName="/ppt/slides/slide58.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7.xml"/>
  <Override ContentType="application/vnd.openxmlformats-officedocument.presentationml.slide+xml" PartName="/ppt/slides/slide36.xml"/>
  <Override ContentType="application/vnd.openxmlformats-officedocument.presentationml.slide+xml" PartName="/ppt/slides/slide45.xml"/>
  <Override ContentType="application/vnd.openxmlformats-officedocument.presentationml.slide+xml" PartName="/ppt/slides/slide54.xml"/>
  <Override ContentType="application/vnd.openxmlformats-officedocument.presentationml.slide+xml" PartName="/ppt/slides/slide65.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43.xml"/>
  <Override ContentType="application/vnd.openxmlformats-officedocument.presentationml.slide+xml" PartName="/ppt/slides/slide52.xml"/>
  <Override ContentType="application/vnd.openxmlformats-officedocument.presentationml.slide+xml" PartName="/ppt/slides/slide63.xml"/>
  <Override ContentType="application/vnd.openxmlformats-officedocument.theme+xml" PartName="/ppt/theme/theme1.xml"/>
  <Override ContentType="application/vnd.openxmlformats-officedocument.presentationml.slideLayout+xml" PartName="/ppt/slideLayouts/slideLayout2.xml"/>
  <Default ContentType="application/vnd.openxmlformats-package.relationships+xml" Extension="rels"/>
  <Default ContentType="application/xml" Extension="xml"/>
  <Override ContentType="application/vnd.openxmlformats-officedocument.presentationml.slide+xml" PartName="/ppt/slides/slide14.xml"/>
  <Override ContentType="application/vnd.openxmlformats-officedocument.presentationml.slide+xml" PartName="/ppt/slides/slide23.xml"/>
  <Override ContentType="application/vnd.openxmlformats-officedocument.presentationml.slide+xml" PartName="/ppt/slides/slide32.xml"/>
  <Override ContentType="application/vnd.openxmlformats-officedocument.presentationml.slide+xml" PartName="/ppt/slides/slide41.xml"/>
  <Override ContentType="application/vnd.openxmlformats-officedocument.presentationml.slide+xml" PartName="/ppt/slides/slide50.xml"/>
  <Override ContentType="application/vnd.openxmlformats-officedocument.presentationml.slide+xml" PartName="/ppt/slides/slide61.xml"/>
  <Override ContentType="application/vnd.openxmlformats-officedocument.presentationml.slide+xml" PartName="/ppt/slides/slide10.xml"/>
  <Override ContentType="application/vnd.openxmlformats-officedocument.presentationml.slide+xml" PartName="/ppt/slides/slide12.xml"/>
  <Override ContentType="application/vnd.openxmlformats-officedocument.presentationml.slide+xml" PartName="/ppt/slides/slide21.xml"/>
  <Override ContentType="application/vnd.openxmlformats-officedocument.presentationml.slide+xml" PartName="/ppt/slides/slide3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49.xml"/>
  <Override ContentType="application/vnd.openxmlformats-officedocument.presentationml.slide+xml" PartName="/ppt/slides/slide5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xml" PartName="/ppt/slides/slide39.xml"/>
  <Override ContentType="application/vnd.openxmlformats-officedocument.presentationml.slide+xml" PartName="/ppt/slides/slide48.xml"/>
  <Override ContentType="application/vnd.openxmlformats-officedocument.presentationml.slide+xml" PartName="/ppt/slides/slide57.xml"/>
  <Override ContentType="application/vnd.openxmlformats-officedocument.presentationml.slide+xml" PartName="/ppt/slides/slide66.xml"/>
  <Override ContentType="application/vnd.openxmlformats-officedocument.presentationml.slideLayout+xml" PartName="/ppt/slideLayouts/slideLayout7.xml"/>
  <Default ContentType="image/png" Extension="png"/>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slide+xml" PartName="/ppt/slides/slide37.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64.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24.xml"/>
  <Override ContentType="application/vnd.openxmlformats-officedocument.presentationml.slide+xml" PartName="/ppt/slides/slide33.xml"/>
  <Override ContentType="application/vnd.openxmlformats-officedocument.presentationml.slide+xml" PartName="/ppt/slides/slide35.xml"/>
  <Override ContentType="application/vnd.openxmlformats-officedocument.presentationml.slide+xml" PartName="/ppt/slides/slide44.xml"/>
  <Override ContentType="application/vnd.openxmlformats-officedocument.presentationml.slide+xml" PartName="/ppt/slides/slide53.xml"/>
  <Override ContentType="application/vnd.openxmlformats-officedocument.presentationml.slide+xml" PartName="/ppt/slides/slide62.xml"/>
  <Override ContentType="application/vnd.openxmlformats-officedocument.presentationml.slideLayout+xml" PartName="/ppt/slideLayouts/slideLayout3.xml"/>
  <Default ContentType="image/jpeg" Extension="jpeg"/>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22.xml"/>
  <Override ContentType="application/vnd.openxmlformats-officedocument.presentationml.slide+xml" PartName="/ppt/slides/slide31.xml"/>
  <Override ContentType="application/vnd.openxmlformats-officedocument.presentationml.slide+xml" PartName="/ppt/slides/slide42.xml"/>
  <Override ContentType="application/vnd.openxmlformats-officedocument.presentationml.slide+xml" PartName="/ppt/slides/slide51.xml"/>
  <Override ContentType="application/vnd.openxmlformats-officedocument.presentationml.slide+xml" PartName="/ppt/slides/slide60.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1.xml"/>
  <Override ContentType="application/vnd.openxmlformats-officedocument.presentationml.slide+xml" PartName="/ppt/slides/slide20.xml"/>
  <Override ContentType="application/vnd.openxmlformats-officedocument.presentationml.slide+xml" PartName="/ppt/slides/slide40.xml"/>
  <Override ContentType="application/vnd.openxmlformats-officedocument.presentationml.slideLayout+xml" PartName="/ppt/slideLayouts/slideLayout10.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258" r:id="rId4"/>
    <p:sldId id="259" r:id="rId5"/>
    <p:sldId id="322" r:id="rId6"/>
    <p:sldId id="260" r:id="rId7"/>
    <p:sldId id="261" r:id="rId8"/>
    <p:sldId id="316" r:id="rId9"/>
    <p:sldId id="262" r:id="rId10"/>
    <p:sldId id="263" r:id="rId11"/>
    <p:sldId id="264" r:id="rId12"/>
    <p:sldId id="317" r:id="rId13"/>
    <p:sldId id="265" r:id="rId14"/>
    <p:sldId id="266" r:id="rId15"/>
    <p:sldId id="267" r:id="rId16"/>
    <p:sldId id="318" r:id="rId17"/>
    <p:sldId id="319" r:id="rId18"/>
    <p:sldId id="320" r:id="rId19"/>
    <p:sldId id="321" r:id="rId20"/>
    <p:sldId id="314" r:id="rId21"/>
    <p:sldId id="315"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313"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7" d="100"/>
          <a:sy n="77" d="100"/>
        </p:scale>
        <p:origin x="-322"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8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F91C21B-E59B-4D2C-B2D2-819B5098788C}" type="datetimeFigureOut">
              <a:rPr lang="ru-RU" smtClean="0"/>
              <a:pPr/>
              <a:t>21.04.2013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FDF5620-0E6A-4E4C-8B1D-977DD161D69C}"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91C21B-E59B-4D2C-B2D2-819B5098788C}" type="datetimeFigureOut">
              <a:rPr lang="ru-RU" smtClean="0"/>
              <a:pPr/>
              <a:t>21.04.2013</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DF5620-0E6A-4E4C-8B1D-977DD161D69C}"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arget="../media/image2.jpeg" Type="http://schemas.openxmlformats.org/officeDocument/2006/relationships/image"/><Relationship Id="rId2" Target="../media/image1.jpeg" Type="http://schemas.openxmlformats.org/officeDocument/2006/relationships/image"/><Relationship Id="rId1" Target="../slideLayouts/slideLayout1.xml" Type="http://schemas.openxmlformats.org/officeDocument/2006/relationships/slideLayout"/></Relationships>
</file>

<file path=ppt/slides/_rels/slide10.xml.rels><?xml version="1.0" encoding="UTF-8" standalone="yes" ?><Relationships xmlns="http://schemas.openxmlformats.org/package/2006/relationships"><Relationship Id="rId3" Target="../media/image14.jpeg" Type="http://schemas.openxmlformats.org/officeDocument/2006/relationships/image"/><Relationship Id="rId2" Target="../media/image13.jpeg" Type="http://schemas.openxmlformats.org/officeDocument/2006/relationships/image"/><Relationship Id="rId1" Target="../slideLayouts/slideLayout4.xml" Type="http://schemas.openxmlformats.org/officeDocument/2006/relationships/slideLayout"/><Relationship Id="rId5" Target="../media/image16.jpeg" Type="http://schemas.openxmlformats.org/officeDocument/2006/relationships/image"/><Relationship Id="rId4" Target="../media/image15.jpeg" Type="http://schemas.openxmlformats.org/officeDocument/2006/relationships/image"/></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arget="../media/image19.jpeg" Type="http://schemas.openxmlformats.org/officeDocument/2006/relationships/image"/><Relationship Id="rId2" Target="../media/image18.jpeg" Type="http://schemas.openxmlformats.org/officeDocument/2006/relationships/image"/><Relationship Id="rId1" Target="../slideLayouts/slideLayout7.xml" Type="http://schemas.openxmlformats.org/officeDocument/2006/relationships/slideLayout"/></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arget="../media/image23.jpeg" Type="http://schemas.openxmlformats.org/officeDocument/2006/relationships/image"/><Relationship Id="rId1" Target="../slideLayouts/slideLayout7.xml" Type="http://schemas.openxmlformats.org/officeDocument/2006/relationships/slideLayout"/></Relationships>
</file>

<file path=ppt/slides/_rels/slide17.xml.rels><?xml version="1.0" encoding="UTF-8" standalone="yes" ?><Relationships xmlns="http://schemas.openxmlformats.org/package/2006/relationships"><Relationship Id="rId2" Target="../media/image24.jpeg" Type="http://schemas.openxmlformats.org/officeDocument/2006/relationships/image"/><Relationship Id="rId1" Target="../slideLayouts/slideLayout7.xml" Type="http://schemas.openxmlformats.org/officeDocument/2006/relationships/slideLayout"/></Relationships>
</file>

<file path=ppt/slides/_rels/slide18.xml.rels><?xml version="1.0" encoding="UTF-8" standalone="yes" ?><Relationships xmlns="http://schemas.openxmlformats.org/package/2006/relationships"><Relationship Id="rId2" Target="../media/image25.jpeg" Type="http://schemas.openxmlformats.org/officeDocument/2006/relationships/image"/><Relationship Id="rId1" Target="../slideLayouts/slideLayout7.xml" Type="http://schemas.openxmlformats.org/officeDocument/2006/relationships/slideLayout"/></Relationships>
</file>

<file path=ppt/slides/_rels/slide19.xml.rels><?xml version="1.0" encoding="UTF-8" standalone="yes" ?><Relationships xmlns="http://schemas.openxmlformats.org/package/2006/relationships"><Relationship Id="rId2" Target="../media/image26.jpeg" Type="http://schemas.openxmlformats.org/officeDocument/2006/relationships/image"/><Relationship Id="rId1" Target="../slideLayouts/slideLayout7.xml" Type="http://schemas.openxmlformats.org/officeDocument/2006/relationships/slideLayout"/></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file:///D:\&#1088;&#1072;&#1073;&#1086;&#1095;&#1080;&#1081;%20&#1084;&#1072;&#1090;&#1077;&#1088;&#1080;&#1072;&#1083;\&#1089;&#1087;&#1077;&#1094;&#1080;&#1080;%20&#1080;%20&#1087;&#1088;&#1080;&#1087;&#1088;&#1072;&#1074;&#1099;\kuhnya-prynosty%203.html" TargetMode="External"/><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hyperlink" Target="file:///D:\&#1088;&#1072;&#1073;&#1086;&#1095;&#1080;&#1081;%20&#1084;&#1072;&#1090;&#1077;&#1088;&#1080;&#1072;&#1083;\&#1089;&#1087;&#1077;&#1094;&#1080;&#1080;%20&#1080;%20&#1087;&#1088;&#1080;&#1087;&#1088;&#1072;&#1074;&#1099;\kuhnya-pryanosty.html"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foto/petrushka_kucheryavaya.html" TargetMode="External"/><Relationship Id="rId2" Type="http://schemas.openxmlformats.org/officeDocument/2006/relationships/image" Target="../media/image30.jpeg"/><Relationship Id="rId1" Type="http://schemas.openxmlformats.org/officeDocument/2006/relationships/slideLayout" Target="../slideLayouts/slideLayout4.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arget="../media/image33.jpeg" Type="http://schemas.openxmlformats.org/officeDocument/2006/relationships/image"/><Relationship Id="rId2" Target="../media/image32.jpeg" Type="http://schemas.openxmlformats.org/officeDocument/2006/relationships/image"/><Relationship Id="rId1" Target="../slideLayouts/slideLayout7.xml" Type="http://schemas.openxmlformats.org/officeDocument/2006/relationships/slideLayout"/></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file:///D:\&#1088;&#1072;&#1073;&#1086;&#1095;&#1080;&#1081;%20&#1084;&#1072;&#1090;&#1077;&#1088;&#1080;&#1072;&#1083;\&#1089;&#1087;&#1077;&#1094;&#1080;&#1080;%20&#1080;%20&#1087;&#1088;&#1080;&#1087;&#1088;&#1072;&#1074;&#1099;\kuhnya-pryanosty.html" TargetMode="External"/><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file:///D:\&#1088;&#1072;&#1073;&#1086;&#1095;&#1080;&#1081;%20&#1084;&#1072;&#1090;&#1077;&#1088;&#1080;&#1072;&#1083;\&#1089;&#1087;&#1077;&#1094;&#1080;&#1080;%20&#1080;%20&#1087;&#1088;&#1080;&#1087;&#1088;&#1072;&#1074;&#1099;\kuhnya-pryanosty.html" TargetMode="External"/><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file:///D:\&#1088;&#1072;&#1073;&#1086;&#1095;&#1080;&#1081;%20&#1084;&#1072;&#1090;&#1077;&#1088;&#1080;&#1072;&#1083;\&#1089;&#1087;&#1077;&#1094;&#1080;&#1080;%20&#1080;%20&#1087;&#1088;&#1080;&#1087;&#1088;&#1072;&#1074;&#1099;\kuhnya-salat.html" TargetMode="Externa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arget="../media/image42.jpeg" Type="http://schemas.openxmlformats.org/officeDocument/2006/relationships/image"/><Relationship Id="rId2" Target="../media/image41.jpeg" Type="http://schemas.openxmlformats.org/officeDocument/2006/relationships/image"/><Relationship Id="rId1" Target="../slideLayouts/slideLayout7.xml" Type="http://schemas.openxmlformats.org/officeDocument/2006/relationships/slideLayout"/><Relationship Id="rId4" Target="file:///D:\&#1088;&#1072;&#1073;&#1086;&#1095;&#1080;&#1081;%20&#1084;&#1072;&#1090;&#1077;&#1088;&#1080;&#1072;&#1083;\&#1089;&#1087;&#1077;&#1094;&#1080;&#1080;%20&#1080;%20&#1087;&#1088;&#1080;&#1087;&#1088;&#1072;&#1074;&#1099;\kuhnya-salat.html" TargetMode="External" Type="http://schemas.openxmlformats.org/officeDocument/2006/relationships/hyperlink"/></Relationships>
</file>

<file path=ppt/slides/_rels/slide33.xml.rels><?xml version="1.0" encoding="UTF-8" standalone="yes" ?><Relationships xmlns="http://schemas.openxmlformats.org/package/2006/relationships"><Relationship Id="rId3" Target="../media/image44.jpeg" Type="http://schemas.openxmlformats.org/officeDocument/2006/relationships/image"/><Relationship Id="rId2" Target="../media/image43.jpeg" Type="http://schemas.openxmlformats.org/officeDocument/2006/relationships/image"/><Relationship Id="rId1" Target="../slideLayouts/slideLayout7.xml" Type="http://schemas.openxmlformats.org/officeDocument/2006/relationships/slideLayout"/></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arget="../media/image51.jpeg" Type="http://schemas.openxmlformats.org/officeDocument/2006/relationships/image"/><Relationship Id="rId2" Target="../media/image50.jpeg" Type="http://schemas.openxmlformats.org/officeDocument/2006/relationships/image"/><Relationship Id="rId1" Target="../slideLayouts/slideLayout7.xml" Type="http://schemas.openxmlformats.org/officeDocument/2006/relationships/slideLayout"/></Relationships>
</file>

<file path=ppt/slides/_rels/slide39.xml.rels><?xml version="1.0" encoding="UTF-8" standalone="yes" ?><Relationships xmlns="http://schemas.openxmlformats.org/package/2006/relationships"><Relationship Id="rId2" Target="../media/image52.jpeg" Type="http://schemas.openxmlformats.org/officeDocument/2006/relationships/image"/><Relationship Id="rId1" Target="../slideLayouts/slideLayout7.xml" Type="http://schemas.openxmlformats.org/officeDocument/2006/relationships/slideLayout"/></Relationships>
</file>

<file path=ppt/slides/_rels/slide4.xml.rels><?xml version="1.0" encoding="UTF-8" standalone="yes" ?><Relationships xmlns="http://schemas.openxmlformats.org/package/2006/relationships"><Relationship Id="rId2" Target="../media/image5.jpeg" Type="http://schemas.openxmlformats.org/officeDocument/2006/relationships/image"/><Relationship Id="rId1" Target="../slideLayouts/slideLayout7.xml" Type="http://schemas.openxmlformats.org/officeDocument/2006/relationships/slideLayout"/></Relationships>
</file>

<file path=ppt/slides/_rels/slide40.xml.rels><?xml version="1.0" encoding="UTF-8" standalone="yes" ?><Relationships xmlns="http://schemas.openxmlformats.org/package/2006/relationships"><Relationship Id="rId2" Target="../media/image53.jpeg" Type="http://schemas.openxmlformats.org/officeDocument/2006/relationships/image"/><Relationship Id="rId1" Target="../slideLayouts/slideLayout7.xml" Type="http://schemas.openxmlformats.org/officeDocument/2006/relationships/slideLayout"/></Relationships>
</file>

<file path=ppt/slides/_rels/slide4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 Id="rId5" Type="http://schemas.openxmlformats.org/officeDocument/2006/relationships/image" Target="../media/image59.jpeg"/><Relationship Id="rId4" Type="http://schemas.openxmlformats.org/officeDocument/2006/relationships/image" Target="../media/image58.jpeg"/></Relationships>
</file>

<file path=ppt/slides/_rels/slide43.xml.rels><?xml version="1.0" encoding="UTF-8" standalone="yes"?>
<Relationships xmlns="http://schemas.openxmlformats.org/package/2006/relationships"><Relationship Id="rId8" Type="http://schemas.openxmlformats.org/officeDocument/2006/relationships/hyperlink" Target="file:///D:\&#1088;&#1072;&#1073;&#1086;&#1095;&#1080;&#1081;%20&#1084;&#1072;&#1090;&#1077;&#1088;&#1080;&#1072;&#1083;\&#1089;&#1087;&#1077;&#1094;&#1080;&#1080;%20&#1080;%20&#1087;&#1088;&#1080;&#1087;&#1088;&#1072;&#1074;&#1099;\kb_prod.aspx?id_kb=808&amp;txt_id=10753" TargetMode="External"/><Relationship Id="rId3" Type="http://schemas.openxmlformats.org/officeDocument/2006/relationships/image" Target="../media/image61.jpeg"/><Relationship Id="rId7" Type="http://schemas.openxmlformats.org/officeDocument/2006/relationships/hyperlink" Target="file:///D:\&#1088;&#1072;&#1073;&#1086;&#1095;&#1080;&#1081;%20&#1084;&#1072;&#1090;&#1077;&#1088;&#1080;&#1072;&#1083;\&#1089;&#1087;&#1077;&#1094;&#1080;&#1080;%20&#1080;%20&#1087;&#1088;&#1080;&#1087;&#1088;&#1072;&#1074;&#1099;\recipe\4109.aspx" TargetMode="External"/><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hyperlink" Target="file:///D:\&#1088;&#1072;&#1073;&#1086;&#1095;&#1080;&#1081;%20&#1084;&#1072;&#1090;&#1077;&#1088;&#1080;&#1072;&#1083;\&#1089;&#1087;&#1077;&#1094;&#1080;&#1080;%20&#1080;%20&#1087;&#1088;&#1080;&#1087;&#1088;&#1072;&#1074;&#1099;\recipe\3965.aspx" TargetMode="External"/><Relationship Id="rId5" Type="http://schemas.openxmlformats.org/officeDocument/2006/relationships/hyperlink" Target="file:///D:\&#1088;&#1072;&#1073;&#1086;&#1095;&#1080;&#1081;%20&#1084;&#1072;&#1090;&#1077;&#1088;&#1080;&#1072;&#1083;\&#1089;&#1087;&#1077;&#1094;&#1080;&#1080;%20&#1080;%20&#1087;&#1088;&#1080;&#1087;&#1088;&#1072;&#1074;&#1099;\kb_prod.aspx?id_kb=811&amp;txt_id=10757" TargetMode="External"/><Relationship Id="rId10" Type="http://schemas.openxmlformats.org/officeDocument/2006/relationships/hyperlink" Target="file:///D:\&#1088;&#1072;&#1073;&#1086;&#1095;&#1080;&#1081;%20&#1084;&#1072;&#1090;&#1077;&#1088;&#1080;&#1072;&#1083;\&#1089;&#1087;&#1077;&#1094;&#1080;&#1080;%20&#1080;%20&#1087;&#1088;&#1080;&#1087;&#1088;&#1072;&#1074;&#1099;\kb_prod.aspx?id_kb=188" TargetMode="External"/><Relationship Id="rId4" Type="http://schemas.openxmlformats.org/officeDocument/2006/relationships/image" Target="../media/image62.jpeg"/><Relationship Id="rId9" Type="http://schemas.openxmlformats.org/officeDocument/2006/relationships/hyperlink" Target="file:///D:\&#1088;&#1072;&#1073;&#1086;&#1095;&#1080;&#1081;%20&#1084;&#1072;&#1090;&#1077;&#1088;&#1080;&#1072;&#1083;\&#1089;&#1087;&#1077;&#1094;&#1080;&#1080;%20&#1080;%20&#1087;&#1088;&#1080;&#1087;&#1088;&#1072;&#1074;&#1099;\kb_prod.aspx?id_kb=811&amp;txt_id=10758"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4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arget="../media/image72.jpeg" Type="http://schemas.openxmlformats.org/officeDocument/2006/relationships/image"/><Relationship Id="rId2" Target="../media/image71.jpeg" Type="http://schemas.openxmlformats.org/officeDocument/2006/relationships/image"/><Relationship Id="rId1" Target="../slideLayouts/slideLayout7.xml" Type="http://schemas.openxmlformats.org/officeDocument/2006/relationships/slideLayout"/></Relationships>
</file>

<file path=ppt/slides/_rels/slide5.xml.rels><?xml version="1.0" encoding="UTF-8" standalone="yes" ?><Relationships xmlns="http://schemas.openxmlformats.org/package/2006/relationships"><Relationship Id="rId2" Target="../media/image6.jpeg" Type="http://schemas.openxmlformats.org/officeDocument/2006/relationships/image"/><Relationship Id="rId1" Target="../slideLayouts/slideLayout7.xml" Type="http://schemas.openxmlformats.org/officeDocument/2006/relationships/slideLayout"/></Relationships>
</file>

<file path=ppt/slides/_rels/slide50.xml.rels><?xml version="1.0" encoding="UTF-8" standalone="yes"?>
<Relationships xmlns="http://schemas.openxmlformats.org/package/2006/relationships"><Relationship Id="rId3" Type="http://schemas.openxmlformats.org/officeDocument/2006/relationships/hyperlink" Target="file:///D:\&#1088;&#1072;&#1073;&#1086;&#1095;&#1080;&#1081;%20&#1084;&#1072;&#1090;&#1077;&#1088;&#1080;&#1072;&#1083;\&#1089;&#1087;&#1077;&#1094;&#1080;&#1080;%20&#1080;%20&#1087;&#1088;&#1080;&#1087;&#1088;&#1072;&#1074;&#1099;\kuhnya-priprav.html" TargetMode="External"/><Relationship Id="rId2" Type="http://schemas.openxmlformats.org/officeDocument/2006/relationships/image" Target="../media/image73.jpeg"/><Relationship Id="rId1" Type="http://schemas.openxmlformats.org/officeDocument/2006/relationships/slideLayout" Target="../slideLayouts/slideLayout7.xml"/><Relationship Id="rId4" Type="http://schemas.openxmlformats.org/officeDocument/2006/relationships/hyperlink" Target="file:///D:\&#1088;&#1072;&#1073;&#1086;&#1095;&#1080;&#1081;%20&#1084;&#1072;&#1090;&#1077;&#1088;&#1080;&#1072;&#1083;\&#1089;&#1087;&#1077;&#1094;&#1080;&#1080;%20&#1080;%20&#1087;&#1088;&#1080;&#1087;&#1088;&#1072;&#1074;&#1099;\kuhnya-salat.html" TargetMode="External"/></Relationships>
</file>

<file path=ppt/slides/_rels/slide51.xml.rels><?xml version="1.0" encoding="UTF-8" standalone="yes" ?><Relationships xmlns="http://schemas.openxmlformats.org/package/2006/relationships"><Relationship Id="rId3" Target="../media/image75.jpeg" Type="http://schemas.openxmlformats.org/officeDocument/2006/relationships/image"/><Relationship Id="rId2" Target="../media/image74.jpeg" Type="http://schemas.openxmlformats.org/officeDocument/2006/relationships/image"/><Relationship Id="rId1" Target="../slideLayouts/slideLayout7.xml" Type="http://schemas.openxmlformats.org/officeDocument/2006/relationships/slideLayout"/><Relationship Id="rId4" Target="file:///D:\&#1088;&#1072;&#1073;&#1086;&#1095;&#1080;&#1081;%20&#1084;&#1072;&#1090;&#1077;&#1088;&#1080;&#1072;&#1083;\&#1089;&#1087;&#1077;&#1094;&#1080;&#1080;%20&#1080;%20&#1087;&#1088;&#1080;&#1087;&#1088;&#1072;&#1074;&#1099;\kuhnya-salat.html" TargetMode="External" Type="http://schemas.openxmlformats.org/officeDocument/2006/relationships/hyperlink"/></Relationships>
</file>

<file path=ppt/slides/_rels/slide5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arget="../media/image83.jpeg" Type="http://schemas.openxmlformats.org/officeDocument/2006/relationships/image"/><Relationship Id="rId3" Target="../media/image78.jpeg" Type="http://schemas.openxmlformats.org/officeDocument/2006/relationships/image"/><Relationship Id="rId7" Target="../media/image82.jpeg" Type="http://schemas.openxmlformats.org/officeDocument/2006/relationships/image"/><Relationship Id="rId2" Target="../media/image77.jpeg" Type="http://schemas.openxmlformats.org/officeDocument/2006/relationships/image"/><Relationship Id="rId1" Target="../slideLayouts/slideLayout7.xml" Type="http://schemas.openxmlformats.org/officeDocument/2006/relationships/slideLayout"/><Relationship Id="rId6" Target="../media/image81.jpeg" Type="http://schemas.openxmlformats.org/officeDocument/2006/relationships/image"/><Relationship Id="rId5" Target="../media/image80.jpeg" Type="http://schemas.openxmlformats.org/officeDocument/2006/relationships/image"/><Relationship Id="rId4" Target="../media/image79.jpeg" Type="http://schemas.openxmlformats.org/officeDocument/2006/relationships/image"/></Relationships>
</file>

<file path=ppt/slides/_rels/slide5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 Id="rId6" Type="http://schemas.openxmlformats.org/officeDocument/2006/relationships/image" Target="../media/image87.jpeg"/><Relationship Id="rId5" Type="http://schemas.openxmlformats.org/officeDocument/2006/relationships/hyperlink" Target="/img/content/i13/13127_or.jpg" TargetMode="External"/><Relationship Id="rId4" Type="http://schemas.openxmlformats.org/officeDocument/2006/relationships/image" Target="../media/image86.jpeg"/></Relationships>
</file>

<file path=ppt/slides/_rels/slide5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7.xml"/><Relationship Id="rId5" Type="http://schemas.openxmlformats.org/officeDocument/2006/relationships/hyperlink" Target="file:///D:\wiki\%D0%A8%D0%B0%D1%84%D1%80%D0%B0%D0%BD_(%D0%BF%D1%80%D1%8F%D0%BD%D0%BE%D1%81%D1%82%D1%8C)" TargetMode="External"/><Relationship Id="rId4" Type="http://schemas.openxmlformats.org/officeDocument/2006/relationships/hyperlink" Target="file:///D:\&#1088;&#1072;&#1073;&#1086;&#1095;&#1080;&#1081;%20&#1084;&#1072;&#1090;&#1077;&#1088;&#1080;&#1072;&#1083;\&#1089;&#1087;&#1077;&#1094;&#1080;&#1080;%20&#1080;%20&#1087;&#1088;&#1080;&#1087;&#1088;&#1072;&#1074;&#1099;\kuhnya-pryanosty.html"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arget="../media/image92.jpeg" Type="http://schemas.openxmlformats.org/officeDocument/2006/relationships/image"/><Relationship Id="rId1" Target="../slideLayouts/slideLayout7.xml" Type="http://schemas.openxmlformats.org/officeDocument/2006/relationships/slideLayout"/></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hyperlink" Target="http://www.myjane.ru/articles/text/?id=4656"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hyperlink" Target="http://www.myjane.ru/articles/text/?id=1246" TargetMode="Externa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arget="../media/image94.jpeg" Type="http://schemas.openxmlformats.org/officeDocument/2006/relationships/image"/><Relationship Id="rId2" Target="../media/image93.jpeg" Type="http://schemas.openxmlformats.org/officeDocument/2006/relationships/image"/><Relationship Id="rId1" Target="../slideLayouts/slideLayout7.xml" Type="http://schemas.openxmlformats.org/officeDocument/2006/relationships/slideLayout"/></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arget="../media/image81.jpeg" Type="http://schemas.openxmlformats.org/officeDocument/2006/relationships/image"/><Relationship Id="rId1" Target="../slideLayouts/slideLayout7.xml" Type="http://schemas.openxmlformats.org/officeDocument/2006/relationships/slideLayout"/></Relationships>
</file>

<file path=ppt/slides/_rels/slide7.xml.rels><?xml version="1.0" encoding="UTF-8" standalone="yes" ?><Relationships xmlns="http://schemas.openxmlformats.org/package/2006/relationships"><Relationship Id="rId3" Target="../media/image9.jpeg" Type="http://schemas.openxmlformats.org/officeDocument/2006/relationships/image"/><Relationship Id="rId2" Target="../media/image8.jpeg" Type="http://schemas.openxmlformats.org/officeDocument/2006/relationships/image"/><Relationship Id="rId1" Target="../slideLayouts/slideLayout7.xml" Type="http://schemas.openxmlformats.org/officeDocument/2006/relationships/slideLayout"/><Relationship Id="rId4" Target="../media/image10.jpeg" Type="http://schemas.openxmlformats.org/officeDocument/2006/relationships/image"/></Relationships>
</file>

<file path=ppt/slides/_rels/slide8.xml.rels><?xml version="1.0" encoding="UTF-8" standalone="yes" ?><Relationships xmlns="http://schemas.openxmlformats.org/package/2006/relationships"><Relationship Id="rId2" Target="../media/image11.jpeg" Type="http://schemas.openxmlformats.org/officeDocument/2006/relationships/image"/><Relationship Id="rId1" Target="../slideLayouts/slideLayout7.xml" Type="http://schemas.openxmlformats.org/officeDocument/2006/relationships/slideLayout"/></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00562" y="571480"/>
            <a:ext cx="4643438" cy="2000264"/>
          </a:xfrm>
        </p:spPr>
        <p:txBody>
          <a:bodyPr>
            <a:normAutofit/>
          </a:bodyPr>
          <a:lstStyle/>
          <a:p>
            <a:r>
              <a:rPr lang="ru-RU" sz="4000" dirty="0" smtClean="0">
                <a:solidFill>
                  <a:schemeClr val="accent6">
                    <a:lumMod val="50000"/>
                  </a:schemeClr>
                </a:solidFill>
                <a:latin typeface="Times New Roman" pitchFamily="18" charset="0"/>
                <a:cs typeface="Times New Roman" pitchFamily="18" charset="0"/>
              </a:rPr>
              <a:t>Специи и пряности</a:t>
            </a:r>
            <a:endParaRPr lang="ru-RU" sz="4000" dirty="0">
              <a:solidFill>
                <a:schemeClr val="accent6">
                  <a:lumMod val="50000"/>
                </a:schemeClr>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14282" y="5286388"/>
            <a:ext cx="7558118" cy="785818"/>
          </a:xfrm>
        </p:spPr>
        <p:txBody>
          <a:bodyPr>
            <a:normAutofit fontScale="25000" lnSpcReduction="20000"/>
          </a:bodyPr>
          <a:lstStyle/>
          <a:p>
            <a:pPr algn="l"/>
            <a:r>
              <a:rPr lang="ru-RU" sz="8000" dirty="0" smtClean="0">
                <a:solidFill>
                  <a:schemeClr val="accent6">
                    <a:lumMod val="50000"/>
                  </a:schemeClr>
                </a:solidFill>
                <a:latin typeface="Times New Roman" pitchFamily="18" charset="0"/>
                <a:cs typeface="Times New Roman" pitchFamily="18" charset="0"/>
              </a:rPr>
              <a:t>Предмет «Товароведение пищевых продуктов»</a:t>
            </a:r>
          </a:p>
          <a:p>
            <a:pPr algn="l"/>
            <a:endParaRPr lang="ru-RU" sz="8000" dirty="0">
              <a:solidFill>
                <a:schemeClr val="accent6">
                  <a:lumMod val="50000"/>
                </a:schemeClr>
              </a:solidFill>
              <a:latin typeface="Times New Roman" pitchFamily="18" charset="0"/>
              <a:cs typeface="Times New Roman" pitchFamily="18" charset="0"/>
            </a:endParaRPr>
          </a:p>
          <a:p>
            <a:pPr algn="l"/>
            <a:r>
              <a:rPr lang="ru-RU" sz="8000" dirty="0" smtClean="0">
                <a:solidFill>
                  <a:schemeClr val="accent6">
                    <a:lumMod val="50000"/>
                  </a:schemeClr>
                </a:solidFill>
                <a:latin typeface="Times New Roman" pitchFamily="18" charset="0"/>
                <a:cs typeface="Times New Roman" pitchFamily="18" charset="0"/>
              </a:rPr>
              <a:t>Преподаватель Казакова Н.Н.</a:t>
            </a:r>
          </a:p>
          <a:p>
            <a:pPr algn="l"/>
            <a:endParaRPr lang="ru-RU" sz="2800" dirty="0">
              <a:solidFill>
                <a:schemeClr val="tx1"/>
              </a:solidFill>
              <a:latin typeface="Times New Roman" pitchFamily="18" charset="0"/>
              <a:cs typeface="Times New Roman" pitchFamily="18" charset="0"/>
            </a:endParaRPr>
          </a:p>
        </p:txBody>
      </p:sp>
      <p:pic>
        <p:nvPicPr>
          <p:cNvPr id="4" name="Рисунок 3"/>
          <p:cNvPicPr/>
          <p:nvPr/>
        </p:nvPicPr>
        <p:blipFill>
          <a:blip r:embed="rId2"/>
          <a:srcRect/>
          <a:stretch>
            <a:fillRect/>
          </a:stretch>
        </p:blipFill>
        <p:spPr bwMode="auto">
          <a:xfrm>
            <a:off x="357158" y="428604"/>
            <a:ext cx="4143436" cy="2357478"/>
          </a:xfrm>
          <a:prstGeom prst="rect">
            <a:avLst/>
          </a:prstGeom>
          <a:noFill/>
          <a:ln w="9525">
            <a:noFill/>
            <a:miter lim="800000"/>
            <a:headEnd/>
            <a:tailEnd/>
          </a:ln>
        </p:spPr>
      </p:pic>
      <p:pic>
        <p:nvPicPr>
          <p:cNvPr id="5" name="Рисунок 4"/>
          <p:cNvPicPr/>
          <p:nvPr/>
        </p:nvPicPr>
        <p:blipFill>
          <a:blip r:embed="rId3"/>
          <a:srcRect/>
          <a:stretch>
            <a:fillRect/>
          </a:stretch>
        </p:blipFill>
        <p:spPr bwMode="auto">
          <a:xfrm>
            <a:off x="5500694" y="3429000"/>
            <a:ext cx="3428992" cy="307181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42984"/>
          </a:xfrm>
        </p:spPr>
        <p:txBody>
          <a:bodyPr/>
          <a:lstStyle/>
          <a:p>
            <a:r>
              <a:rPr lang="ru-RU" dirty="0" smtClean="0"/>
              <a:t>Лавровый лист.</a:t>
            </a:r>
            <a:endParaRPr lang="ru-RU" dirty="0"/>
          </a:p>
        </p:txBody>
      </p:sp>
      <p:sp>
        <p:nvSpPr>
          <p:cNvPr id="3" name="Содержимое 2"/>
          <p:cNvSpPr>
            <a:spLocks noGrp="1"/>
          </p:cNvSpPr>
          <p:nvPr>
            <p:ph sz="half" idx="1"/>
          </p:nvPr>
        </p:nvSpPr>
        <p:spPr>
          <a:xfrm>
            <a:off x="457200" y="1142984"/>
            <a:ext cx="4038600" cy="4983179"/>
          </a:xfrm>
        </p:spPr>
        <p:txBody>
          <a:bodyPr/>
          <a:lstStyle/>
          <a:p>
            <a:r>
              <a:rPr lang="ru-RU" dirty="0" smtClean="0"/>
              <a:t>Сушеный.</a:t>
            </a:r>
            <a:endParaRPr lang="ru-RU" dirty="0"/>
          </a:p>
        </p:txBody>
      </p:sp>
      <p:sp>
        <p:nvSpPr>
          <p:cNvPr id="4" name="Содержимое 3"/>
          <p:cNvSpPr>
            <a:spLocks noGrp="1"/>
          </p:cNvSpPr>
          <p:nvPr>
            <p:ph sz="half" idx="2"/>
          </p:nvPr>
        </p:nvSpPr>
        <p:spPr>
          <a:xfrm>
            <a:off x="4648200" y="1142984"/>
            <a:ext cx="4038600" cy="4983179"/>
          </a:xfrm>
        </p:spPr>
        <p:txBody>
          <a:bodyPr/>
          <a:lstStyle/>
          <a:p>
            <a:r>
              <a:rPr lang="ru-RU" dirty="0" smtClean="0"/>
              <a:t>Ветка лавра.</a:t>
            </a:r>
            <a:endParaRPr lang="ru-RU" dirty="0"/>
          </a:p>
        </p:txBody>
      </p:sp>
      <p:pic>
        <p:nvPicPr>
          <p:cNvPr id="5" name="Рисунок 4" descr="http://www.dink.ru/cooking/img_flav/16.jpg"/>
          <p:cNvPicPr/>
          <p:nvPr/>
        </p:nvPicPr>
        <p:blipFill>
          <a:blip r:embed="rId2"/>
          <a:srcRect/>
          <a:stretch>
            <a:fillRect/>
          </a:stretch>
        </p:blipFill>
        <p:spPr bwMode="auto">
          <a:xfrm>
            <a:off x="928662" y="1714488"/>
            <a:ext cx="2162175" cy="2428875"/>
          </a:xfrm>
          <a:prstGeom prst="rect">
            <a:avLst/>
          </a:prstGeom>
          <a:noFill/>
          <a:ln w="9525">
            <a:noFill/>
            <a:miter lim="800000"/>
            <a:headEnd/>
            <a:tailEnd/>
          </a:ln>
        </p:spPr>
      </p:pic>
      <p:pic>
        <p:nvPicPr>
          <p:cNvPr id="7" name="Рисунок 6"/>
          <p:cNvPicPr/>
          <p:nvPr/>
        </p:nvPicPr>
        <p:blipFill>
          <a:blip r:embed="rId3"/>
          <a:srcRect/>
          <a:stretch>
            <a:fillRect/>
          </a:stretch>
        </p:blipFill>
        <p:spPr bwMode="auto">
          <a:xfrm>
            <a:off x="4357686" y="1785926"/>
            <a:ext cx="3810000" cy="733425"/>
          </a:xfrm>
          <a:prstGeom prst="rect">
            <a:avLst/>
          </a:prstGeom>
          <a:noFill/>
          <a:ln w="9525">
            <a:noFill/>
            <a:miter lim="800000"/>
            <a:headEnd/>
            <a:tailEnd/>
          </a:ln>
        </p:spPr>
      </p:pic>
      <p:pic>
        <p:nvPicPr>
          <p:cNvPr id="8" name="Рисунок 7"/>
          <p:cNvPicPr/>
          <p:nvPr/>
        </p:nvPicPr>
        <p:blipFill>
          <a:blip r:embed="rId4"/>
          <a:srcRect/>
          <a:stretch>
            <a:fillRect/>
          </a:stretch>
        </p:blipFill>
        <p:spPr bwMode="auto">
          <a:xfrm>
            <a:off x="4357686" y="2500306"/>
            <a:ext cx="3810000" cy="971550"/>
          </a:xfrm>
          <a:prstGeom prst="rect">
            <a:avLst/>
          </a:prstGeom>
          <a:noFill/>
          <a:ln w="9525">
            <a:noFill/>
            <a:miter lim="800000"/>
            <a:headEnd/>
            <a:tailEnd/>
          </a:ln>
        </p:spPr>
      </p:pic>
      <p:pic>
        <p:nvPicPr>
          <p:cNvPr id="9" name="Рисунок 8"/>
          <p:cNvPicPr/>
          <p:nvPr/>
        </p:nvPicPr>
        <p:blipFill>
          <a:blip r:embed="rId5"/>
          <a:srcRect/>
          <a:stretch>
            <a:fillRect/>
          </a:stretch>
        </p:blipFill>
        <p:spPr bwMode="auto">
          <a:xfrm>
            <a:off x="4357686" y="3429000"/>
            <a:ext cx="3810000" cy="1019175"/>
          </a:xfrm>
          <a:prstGeom prst="rect">
            <a:avLst/>
          </a:prstGeom>
          <a:noFill/>
          <a:ln w="9525">
            <a:noFill/>
            <a:miter lim="800000"/>
            <a:headEnd/>
            <a:tailEnd/>
          </a:ln>
        </p:spPr>
      </p:pic>
      <p:sp>
        <p:nvSpPr>
          <p:cNvPr id="10" name="Прямоугольник 9"/>
          <p:cNvSpPr/>
          <p:nvPr/>
        </p:nvSpPr>
        <p:spPr>
          <a:xfrm>
            <a:off x="428596" y="4071943"/>
            <a:ext cx="7786742" cy="1200329"/>
          </a:xfrm>
          <a:prstGeom prst="rect">
            <a:avLst/>
          </a:prstGeom>
        </p:spPr>
        <p:txBody>
          <a:bodyPr wrap="square">
            <a:spAutoFit/>
          </a:bodyPr>
          <a:lstStyle/>
          <a:p>
            <a:r>
              <a:rPr lang="ru-RU" sz="2400" dirty="0">
                <a:latin typeface="Times New Roman" pitchFamily="18" charset="0"/>
                <a:cs typeface="Times New Roman" pitchFamily="18" charset="0"/>
              </a:rPr>
              <a:t>Используется в свежем или сухом виде.  Хорош как приправа для паштетов, маринадов, крепких мясных блюд и бульонов.</a:t>
            </a:r>
          </a:p>
        </p:txBody>
      </p:sp>
      <p:sp>
        <p:nvSpPr>
          <p:cNvPr id="11" name="Прямоугольник 10"/>
          <p:cNvSpPr/>
          <p:nvPr/>
        </p:nvSpPr>
        <p:spPr>
          <a:xfrm>
            <a:off x="428596" y="5214950"/>
            <a:ext cx="7572428" cy="1569660"/>
          </a:xfrm>
          <a:prstGeom prst="rect">
            <a:avLst/>
          </a:prstGeom>
        </p:spPr>
        <p:txBody>
          <a:bodyPr wrap="square">
            <a:spAutoFit/>
          </a:bodyPr>
          <a:lstStyle/>
          <a:p>
            <a:r>
              <a:rPr lang="ru-RU" sz="2400" dirty="0">
                <a:latin typeface="Times New Roman" pitchFamily="18" charset="0"/>
                <a:cs typeface="Times New Roman" pitchFamily="18" charset="0"/>
              </a:rPr>
              <a:t>Родина его — Малая Азия и Средиземноморье. Лавр люди выращивают с древних времен, именно ветвями этого дерева увенчивали императоров, героев и атлетов в Древних Греции и Риме.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endParaRPr lang="ru-RU"/>
          </a:p>
        </p:txBody>
      </p:sp>
      <p:pic>
        <p:nvPicPr>
          <p:cNvPr id="21508" name="Picture 4" descr="http://www.dink.ru/cooking/img_flav/34.jpg"/>
          <p:cNvPicPr>
            <a:picLocks noChangeAspect="1" noChangeArrowheads="1"/>
          </p:cNvPicPr>
          <p:nvPr/>
        </p:nvPicPr>
        <p:blipFill>
          <a:blip r:embed="rId2"/>
          <a:srcRect/>
          <a:stretch>
            <a:fillRect/>
          </a:stretch>
        </p:blipFill>
        <p:spPr bwMode="auto">
          <a:xfrm>
            <a:off x="2285984" y="3714752"/>
            <a:ext cx="3500462" cy="2857520"/>
          </a:xfrm>
          <a:prstGeom prst="rect">
            <a:avLst/>
          </a:prstGeom>
          <a:noFill/>
        </p:spPr>
      </p:pic>
      <p:sp>
        <p:nvSpPr>
          <p:cNvPr id="21510"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endParaRPr lang="ru-RU"/>
          </a:p>
        </p:txBody>
      </p:sp>
      <p:sp>
        <p:nvSpPr>
          <p:cNvPr id="21511" name="Rectangle 7"/>
          <p:cNvSpPr>
            <a:spLocks noChangeArrowheads="1"/>
          </p:cNvSpPr>
          <p:nvPr/>
        </p:nvSpPr>
        <p:spPr bwMode="auto">
          <a:xfrm>
            <a:off x="0" y="457200"/>
            <a:ext cx="216726" cy="461665"/>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900" b="0" i="0" u="none" strike="noStrike" cap="none" normalizeH="0" baseline="0" dirty="0" smtClean="0">
                <a:ln>
                  <a:noFill/>
                </a:ln>
                <a:solidFill>
                  <a:srgbClr val="000000"/>
                </a:solidFill>
                <a:effectLst/>
                <a:latin typeface="Arial" pitchFamily="34" charset="0"/>
                <a:ea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21512" name="Rectangle 8"/>
          <p:cNvSpPr>
            <a:spLocks noChangeArrowheads="1"/>
          </p:cNvSpPr>
          <p:nvPr/>
        </p:nvSpPr>
        <p:spPr bwMode="auto">
          <a:xfrm>
            <a:off x="285720" y="214290"/>
            <a:ext cx="835824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Можжевельник</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Ягоды терпковато-горького, очень пряного вкуса. Добавляются в различные маринады, блюда из дичи и капусты, также квашеной.</a:t>
            </a:r>
            <a:b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Как приправу используют не конкретно плоды, а соус/маринад, в состав которых их добавляют. Еще используют для вымачивания мяса,</a:t>
            </a:r>
            <a:r>
              <a:rPr kumimoji="0" lang="ru-RU" sz="2400" b="0"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после чего оно приобретает вкус настоящей дичи. В больших количествах можжевельник очень опасен!!! Достаточно 5-6 ягод на 1 кг мяса</a:t>
            </a:r>
            <a:r>
              <a:rPr kumimoji="0" lang="ru-RU" sz="9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428604"/>
            <a:ext cx="8286808" cy="1569660"/>
          </a:xfrm>
          <a:prstGeom prst="rect">
            <a:avLst/>
          </a:prstGeom>
        </p:spPr>
        <p:txBody>
          <a:bodyPr wrap="square">
            <a:spAutoFit/>
          </a:bodyPr>
          <a:lstStyle/>
          <a:p>
            <a:r>
              <a:rPr lang="ru-RU" sz="2400" dirty="0" smtClean="0">
                <a:latin typeface="Times New Roman" pitchFamily="18" charset="0"/>
                <a:cs typeface="Times New Roman" pitchFamily="18" charset="0"/>
              </a:rPr>
              <a:t>Можжевельник обыкновенный (слева), сибирский (справа).</a:t>
            </a:r>
            <a:endParaRPr lang="en-US"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Семейство кипарисовые.</a:t>
            </a:r>
            <a:endParaRPr lang="en-US"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Другие названия: бруждевельник, можевел, можжуха, тетеревиные ягоды, верес, тетеревиный куст</a:t>
            </a:r>
            <a:endParaRPr lang="ru-RU" sz="2400"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srcRect/>
          <a:stretch>
            <a:fillRect/>
          </a:stretch>
        </p:blipFill>
        <p:spPr bwMode="auto">
          <a:xfrm>
            <a:off x="1071538" y="2428868"/>
            <a:ext cx="2533650" cy="38100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4572000" y="2428868"/>
            <a:ext cx="2500330" cy="3786214"/>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22532"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endParaRPr lang="ru-RU"/>
          </a:p>
        </p:txBody>
      </p:sp>
      <p:pic>
        <p:nvPicPr>
          <p:cNvPr id="22531" name="Рисунок 2" descr="http://www.dink.ru/cooking/img_flav/29.jpg"/>
          <p:cNvPicPr>
            <a:picLocks noChangeAspect="1" noChangeArrowheads="1"/>
          </p:cNvPicPr>
          <p:nvPr/>
        </p:nvPicPr>
        <p:blipFill>
          <a:blip r:embed="rId2"/>
          <a:srcRect/>
          <a:stretch>
            <a:fillRect/>
          </a:stretch>
        </p:blipFill>
        <p:spPr bwMode="auto">
          <a:xfrm>
            <a:off x="500034" y="928670"/>
            <a:ext cx="2786082" cy="5429288"/>
          </a:xfrm>
          <a:prstGeom prst="rect">
            <a:avLst/>
          </a:prstGeom>
          <a:noFill/>
        </p:spPr>
      </p:pic>
      <p:sp>
        <p:nvSpPr>
          <p:cNvPr id="22533" name="Rectangle 5"/>
          <p:cNvSpPr>
            <a:spLocks noChangeArrowheads="1"/>
          </p:cNvSpPr>
          <p:nvPr/>
        </p:nvSpPr>
        <p:spPr bwMode="auto">
          <a:xfrm>
            <a:off x="3428992" y="928670"/>
            <a:ext cx="550072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Зеленый лук</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Классическая приправа</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незаменимая почти для всех салатов. Используется в свежем виде, а также в сливочных соусах и майонезах.</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Лук </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самая распространенная пряность.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Лук </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придает приятный вкус и аромат супам, мясному фаршу, мясным и рыбным блюдам, соусам и салатам</a:t>
            </a: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Лук </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незаменим при тушении овощных и грибных блюд. </a:t>
            </a: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Сушеный лук </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добавляют в разнообразные соусы, панировочные смеси, бульоны, запеканки.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24.jpg"/>
          <p:cNvPicPr/>
          <p:nvPr/>
        </p:nvPicPr>
        <p:blipFill>
          <a:blip r:embed="rId2"/>
          <a:srcRect/>
          <a:stretch>
            <a:fillRect/>
          </a:stretch>
        </p:blipFill>
        <p:spPr bwMode="auto">
          <a:xfrm>
            <a:off x="428596" y="1071546"/>
            <a:ext cx="2928958" cy="4929222"/>
          </a:xfrm>
          <a:prstGeom prst="rect">
            <a:avLst/>
          </a:prstGeom>
          <a:noFill/>
          <a:ln w="9525">
            <a:noFill/>
            <a:miter lim="800000"/>
            <a:headEnd/>
            <a:tailEnd/>
          </a:ln>
        </p:spPr>
      </p:pic>
      <p:sp>
        <p:nvSpPr>
          <p:cNvPr id="3" name="Прямоугольник 2"/>
          <p:cNvSpPr/>
          <p:nvPr/>
        </p:nvSpPr>
        <p:spPr>
          <a:xfrm>
            <a:off x="3500430" y="1071546"/>
            <a:ext cx="4500594" cy="2308324"/>
          </a:xfrm>
          <a:prstGeom prst="rect">
            <a:avLst/>
          </a:prstGeom>
        </p:spPr>
        <p:txBody>
          <a:bodyPr wrap="square">
            <a:spAutoFit/>
          </a:bodyPr>
          <a:lstStyle/>
          <a:p>
            <a:r>
              <a:rPr lang="ru-RU" sz="2400" b="1" dirty="0">
                <a:latin typeface="Times New Roman" pitchFamily="18" charset="0"/>
                <a:cs typeface="Times New Roman" pitchFamily="18" charset="0"/>
              </a:rPr>
              <a:t>Мята </a:t>
            </a:r>
            <a:r>
              <a:rPr lang="ru-RU" sz="2400" b="1" dirty="0" smtClean="0">
                <a:latin typeface="Times New Roman" pitchFamily="18" charset="0"/>
                <a:cs typeface="Times New Roman" pitchFamily="18" charset="0"/>
              </a:rPr>
              <a:t>перечная- </a:t>
            </a:r>
            <a:r>
              <a:rPr lang="ru-RU" sz="2400" dirty="0">
                <a:latin typeface="Times New Roman" pitchFamily="18" charset="0"/>
                <a:cs typeface="Times New Roman" pitchFamily="18" charset="0"/>
              </a:rPr>
              <a:t>аромат "изысканной" </a:t>
            </a:r>
            <a:r>
              <a:rPr lang="ru-RU" sz="2400" dirty="0" smtClean="0">
                <a:latin typeface="Times New Roman" pitchFamily="18" charset="0"/>
                <a:cs typeface="Times New Roman" pitchFamily="18" charset="0"/>
              </a:rPr>
              <a:t>свежести, </a:t>
            </a:r>
            <a:r>
              <a:rPr lang="ru-RU" sz="2400" dirty="0">
                <a:latin typeface="Times New Roman" pitchFamily="18" charset="0"/>
                <a:cs typeface="Times New Roman" pitchFamily="18" charset="0"/>
              </a:rPr>
              <a:t>хорош для блюд из баранины, картофеля и бобовых, для салатов и рубленого мяса. Варят только сухую</a:t>
            </a:r>
          </a:p>
        </p:txBody>
      </p:sp>
      <p:sp>
        <p:nvSpPr>
          <p:cNvPr id="4" name="Прямоугольник 3"/>
          <p:cNvSpPr/>
          <p:nvPr/>
        </p:nvSpPr>
        <p:spPr>
          <a:xfrm>
            <a:off x="3571868" y="3286124"/>
            <a:ext cx="4214842" cy="1569660"/>
          </a:xfrm>
          <a:prstGeom prst="rect">
            <a:avLst/>
          </a:prstGeom>
        </p:spPr>
        <p:txBody>
          <a:bodyPr wrap="square">
            <a:spAutoFit/>
          </a:bodyPr>
          <a:lstStyle/>
          <a:p>
            <a:r>
              <a:rPr lang="ru-RU" sz="2400" dirty="0">
                <a:latin typeface="Times New Roman" pitchFamily="18" charset="0"/>
                <a:cs typeface="Times New Roman" pitchFamily="18" charset="0"/>
              </a:rPr>
              <a:t>Существует множество сортов мяты: лимонная, кудрявая, опушенная, </a:t>
            </a:r>
            <a:r>
              <a:rPr lang="ru-RU" sz="2400" u="sng" dirty="0">
                <a:latin typeface="Times New Roman" pitchFamily="18" charset="0"/>
                <a:cs typeface="Times New Roman" pitchFamily="18" charset="0"/>
                <a:hlinkClick r:id=""/>
              </a:rPr>
              <a:t>перечная</a:t>
            </a:r>
            <a:r>
              <a:rPr lang="ru-RU" sz="2400" dirty="0">
                <a:latin typeface="Times New Roman" pitchFamily="18" charset="0"/>
                <a:cs typeface="Times New Roman" pitchFamily="18" charset="0"/>
              </a:rPr>
              <a:t>, </a:t>
            </a:r>
            <a:r>
              <a:rPr lang="ru-RU" sz="2400" u="sng" dirty="0">
                <a:latin typeface="Times New Roman" pitchFamily="18" charset="0"/>
                <a:cs typeface="Times New Roman" pitchFamily="18" charset="0"/>
                <a:hlinkClick r:id=""/>
              </a:rPr>
              <a:t>лавандовая</a:t>
            </a:r>
            <a:r>
              <a:rPr lang="ru-RU" sz="2400" dirty="0">
                <a:latin typeface="Times New Roman" pitchFamily="18" charset="0"/>
                <a:cs typeface="Times New Roman" pitchFamily="18" charset="0"/>
              </a:rPr>
              <a:t> и пр.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24577" name="Рисунок 2" descr="http://www.dink.ru/cooking/img_flav/23.jpg"/>
          <p:cNvPicPr>
            <a:picLocks noChangeAspect="1" noChangeArrowheads="1"/>
          </p:cNvPicPr>
          <p:nvPr/>
        </p:nvPicPr>
        <p:blipFill>
          <a:blip r:embed="rId2"/>
          <a:srcRect/>
          <a:stretch>
            <a:fillRect/>
          </a:stretch>
        </p:blipFill>
        <p:spPr bwMode="auto">
          <a:xfrm>
            <a:off x="1428728" y="3071810"/>
            <a:ext cx="6215106" cy="3500462"/>
          </a:xfrm>
          <a:prstGeom prst="rect">
            <a:avLst/>
          </a:prstGeom>
          <a:noFill/>
        </p:spPr>
      </p:pic>
      <p:sp>
        <p:nvSpPr>
          <p:cNvPr id="24579" name="Rectangle 3"/>
          <p:cNvSpPr>
            <a:spLocks noChangeArrowheads="1"/>
          </p:cNvSpPr>
          <p:nvPr/>
        </p:nvSpPr>
        <p:spPr bwMode="auto">
          <a:xfrm>
            <a:off x="1428728" y="457200"/>
            <a:ext cx="692948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Перец горошком</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Одной из первых пряностей, с которой познакомились европейцы, был черный перец. И бывает он трех цветов: черный, белый и зеленый. Все зависит от степени зрелости плодов и способов их обработки.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714480" y="3000372"/>
            <a:ext cx="5572164" cy="3643338"/>
          </a:xfrm>
          <a:prstGeom prst="rect">
            <a:avLst/>
          </a:prstGeom>
          <a:noFill/>
          <a:ln w="9525">
            <a:noFill/>
            <a:miter lim="800000"/>
            <a:headEnd/>
            <a:tailEnd/>
          </a:ln>
          <a:effectLst/>
        </p:spPr>
      </p:pic>
      <p:sp>
        <p:nvSpPr>
          <p:cNvPr id="3" name="Прямоугольник 2"/>
          <p:cNvSpPr/>
          <p:nvPr/>
        </p:nvSpPr>
        <p:spPr>
          <a:xfrm>
            <a:off x="1714480" y="285728"/>
            <a:ext cx="6572296" cy="2677656"/>
          </a:xfrm>
          <a:prstGeom prst="rect">
            <a:avLst/>
          </a:prstGeom>
        </p:spPr>
        <p:txBody>
          <a:bodyPr wrap="square">
            <a:spAutoFit/>
          </a:bodyPr>
          <a:lstStyle/>
          <a:p>
            <a:r>
              <a:rPr lang="ru-RU" sz="2400" b="1" dirty="0" smtClean="0">
                <a:latin typeface="Times New Roman" pitchFamily="18" charset="0"/>
                <a:cs typeface="Times New Roman" pitchFamily="18" charset="0"/>
              </a:rPr>
              <a:t>Душистый перец. </a:t>
            </a:r>
            <a:r>
              <a:rPr lang="ru-RU" sz="2400" dirty="0" smtClean="0">
                <a:latin typeface="Times New Roman" pitchFamily="18" charset="0"/>
                <a:cs typeface="Times New Roman" pitchFamily="18" charset="0"/>
              </a:rPr>
              <a:t>Еще один ароматный перец. Еще его называют ямайский. Его собирают с вечнозеленого тропического дерева – </a:t>
            </a:r>
            <a:r>
              <a:rPr lang="ru-RU" sz="2400" b="1" dirty="0" smtClean="0">
                <a:latin typeface="Times New Roman" pitchFamily="18" charset="0"/>
                <a:cs typeface="Times New Roman" pitchFamily="18" charset="0"/>
              </a:rPr>
              <a:t>пименты</a:t>
            </a:r>
            <a:r>
              <a:rPr lang="ru-RU" sz="2400" dirty="0" smtClean="0">
                <a:latin typeface="Times New Roman" pitchFamily="18" charset="0"/>
                <a:cs typeface="Times New Roman" pitchFamily="18" charset="0"/>
              </a:rPr>
              <a:t>. Ягоды собирают вручную и сушат в специальной сушилке. Душистый перец добавляют в блюда с бараниной, супы и бульоны. Это довольно острая пряность.</a:t>
            </a:r>
            <a:endParaRPr lang="ru-RU" sz="2400"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857224" y="2571744"/>
            <a:ext cx="6500858" cy="3929090"/>
          </a:xfrm>
          <a:prstGeom prst="rect">
            <a:avLst/>
          </a:prstGeom>
          <a:noFill/>
          <a:ln w="9525">
            <a:noFill/>
            <a:miter lim="800000"/>
            <a:headEnd/>
            <a:tailEnd/>
          </a:ln>
          <a:effectLst/>
        </p:spPr>
      </p:pic>
      <p:sp>
        <p:nvSpPr>
          <p:cNvPr id="3" name="Прямоугольник 2"/>
          <p:cNvSpPr/>
          <p:nvPr/>
        </p:nvSpPr>
        <p:spPr>
          <a:xfrm>
            <a:off x="571472" y="1785926"/>
            <a:ext cx="7858180" cy="461665"/>
          </a:xfrm>
          <a:prstGeom prst="rect">
            <a:avLst/>
          </a:prstGeom>
        </p:spPr>
        <p:txBody>
          <a:bodyPr wrap="square">
            <a:spAutoFit/>
          </a:bodyPr>
          <a:lstStyle/>
          <a:p>
            <a:r>
              <a:rPr lang="ru-RU" sz="2400" b="1" dirty="0" smtClean="0">
                <a:latin typeface="Times New Roman" pitchFamily="18" charset="0"/>
                <a:ea typeface="Times New Roman" pitchFamily="18" charset="0"/>
                <a:cs typeface="Times New Roman" pitchFamily="18" charset="0"/>
              </a:rPr>
              <a:t>Зеленые горошины </a:t>
            </a:r>
            <a:r>
              <a:rPr lang="ru-RU" sz="2400" dirty="0" smtClean="0">
                <a:latin typeface="Times New Roman" pitchFamily="18" charset="0"/>
                <a:ea typeface="Times New Roman" pitchFamily="18" charset="0"/>
                <a:cs typeface="Times New Roman" pitchFamily="18" charset="0"/>
              </a:rPr>
              <a:t>не сушат, а консервируют</a:t>
            </a:r>
            <a:r>
              <a:rPr lang="ru-RU" dirty="0" smtClean="0">
                <a:latin typeface="Times New Roman" pitchFamily="18" charset="0"/>
                <a:ea typeface="Times New Roman" pitchFamily="18" charset="0"/>
                <a:cs typeface="Times New Roman" pitchFamily="18" charset="0"/>
              </a:rPr>
              <a:t>. </a:t>
            </a:r>
            <a:endParaRPr lang="ru-RU" dirty="0"/>
          </a:p>
        </p:txBody>
      </p:sp>
      <p:sp>
        <p:nvSpPr>
          <p:cNvPr id="4" name="Прямоугольник 3"/>
          <p:cNvSpPr/>
          <p:nvPr/>
        </p:nvSpPr>
        <p:spPr>
          <a:xfrm>
            <a:off x="428596" y="285728"/>
            <a:ext cx="8286808" cy="1569660"/>
          </a:xfrm>
          <a:prstGeom prst="rect">
            <a:avLst/>
          </a:prstGeom>
        </p:spPr>
        <p:txBody>
          <a:bodyPr wrap="square">
            <a:spAutoFit/>
          </a:bodyPr>
          <a:lstStyle/>
          <a:p>
            <a:r>
              <a:rPr lang="ru-RU" sz="2400" b="1" dirty="0" smtClean="0">
                <a:latin typeface="Times New Roman" pitchFamily="18" charset="0"/>
                <a:cs typeface="Times New Roman" pitchFamily="18" charset="0"/>
              </a:rPr>
              <a:t>Зеленый перец. </a:t>
            </a:r>
            <a:r>
              <a:rPr lang="ru-RU" sz="2400" dirty="0" smtClean="0">
                <a:latin typeface="Times New Roman" pitchFamily="18" charset="0"/>
                <a:cs typeface="Times New Roman" pitchFamily="18" charset="0"/>
              </a:rPr>
              <a:t>То же что черный и белый но опять другой степени зрелости. Имеет свежий аромат и приятный вкус. Он самый слабый по остроте. Применяют для сыров, паштетов и колбас. Он улучшает вкус мясных, рыбных, и овощных блюд.</a:t>
            </a:r>
            <a:endParaRPr lang="ru-RU" sz="2400"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214414" y="3071810"/>
            <a:ext cx="5643602" cy="3500462"/>
          </a:xfrm>
          <a:prstGeom prst="rect">
            <a:avLst/>
          </a:prstGeom>
          <a:noFill/>
          <a:ln w="9525">
            <a:noFill/>
            <a:miter lim="800000"/>
            <a:headEnd/>
            <a:tailEnd/>
          </a:ln>
          <a:effectLst/>
        </p:spPr>
      </p:pic>
      <p:sp>
        <p:nvSpPr>
          <p:cNvPr id="3" name="Прямоугольник 2"/>
          <p:cNvSpPr/>
          <p:nvPr/>
        </p:nvSpPr>
        <p:spPr>
          <a:xfrm>
            <a:off x="642910" y="714356"/>
            <a:ext cx="6858048" cy="2308324"/>
          </a:xfrm>
          <a:prstGeom prst="rect">
            <a:avLst/>
          </a:prstGeom>
        </p:spPr>
        <p:txBody>
          <a:bodyPr wrap="square">
            <a:spAutoFit/>
          </a:bodyPr>
          <a:lstStyle/>
          <a:p>
            <a:r>
              <a:rPr lang="ru-RU" sz="2400" b="1" dirty="0" smtClean="0">
                <a:latin typeface="Times New Roman" pitchFamily="18" charset="0"/>
                <a:cs typeface="Times New Roman" pitchFamily="18" charset="0"/>
              </a:rPr>
              <a:t>Белый перец. </a:t>
            </a:r>
            <a:r>
              <a:rPr lang="ru-RU" sz="2400" dirty="0" smtClean="0">
                <a:latin typeface="Times New Roman" pitchFamily="18" charset="0"/>
                <a:cs typeface="Times New Roman" pitchFamily="18" charset="0"/>
              </a:rPr>
              <a:t>Он имеет более тонкий аромат. Это такой же черный перец, но другой степени зрелости. Применяют с блюдами из вареного мяса и теста. </a:t>
            </a:r>
            <a:r>
              <a:rPr lang="ru-RU" sz="2400" b="1" dirty="0" smtClean="0">
                <a:latin typeface="Times New Roman" pitchFamily="18" charset="0"/>
                <a:cs typeface="Times New Roman" pitchFamily="18" charset="0"/>
              </a:rPr>
              <a:t>Белый перец</a:t>
            </a:r>
            <a:r>
              <a:rPr lang="ru-RU" sz="2400" dirty="0" smtClean="0">
                <a:latin typeface="Times New Roman" pitchFamily="18" charset="0"/>
                <a:cs typeface="Times New Roman" pitchFamily="18" charset="0"/>
              </a:rPr>
              <a:t>, как и черный, входит в большинство смесей пряностей, в особенности в состав светлых и не очень жгучих карри</a:t>
            </a:r>
            <a:r>
              <a:rPr lang="ru-RU" dirty="0" smtClean="0"/>
              <a:t>.</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srcRect/>
          <a:stretch>
            <a:fillRect/>
          </a:stretch>
        </p:blipFill>
        <p:spPr bwMode="auto">
          <a:xfrm>
            <a:off x="928662" y="2428868"/>
            <a:ext cx="6786610" cy="4071966"/>
          </a:xfrm>
          <a:prstGeom prst="rect">
            <a:avLst/>
          </a:prstGeom>
          <a:noFill/>
          <a:ln w="9525">
            <a:noFill/>
            <a:miter lim="800000"/>
            <a:headEnd/>
            <a:tailEnd/>
          </a:ln>
          <a:effectLst/>
        </p:spPr>
      </p:pic>
      <p:sp>
        <p:nvSpPr>
          <p:cNvPr id="7" name="Прямоугольник 6"/>
          <p:cNvSpPr/>
          <p:nvPr/>
        </p:nvSpPr>
        <p:spPr>
          <a:xfrm>
            <a:off x="785786" y="357166"/>
            <a:ext cx="7715304" cy="2215991"/>
          </a:xfrm>
          <a:prstGeom prst="rect">
            <a:avLst/>
          </a:prstGeom>
        </p:spPr>
        <p:txBody>
          <a:bodyPr wrap="square">
            <a:spAutoFit/>
          </a:bodyPr>
          <a:lstStyle/>
          <a:p>
            <a:r>
              <a:rPr lang="ru-RU" sz="2400" dirty="0" smtClean="0">
                <a:latin typeface="Times New Roman" pitchFamily="18" charset="0"/>
                <a:ea typeface="Times New Roman" pitchFamily="18" charset="0"/>
                <a:cs typeface="Times New Roman" pitchFamily="18" charset="0"/>
              </a:rPr>
              <a:t>Родом </a:t>
            </a:r>
            <a:r>
              <a:rPr lang="ru-RU" sz="2400" b="1" dirty="0" smtClean="0">
                <a:latin typeface="Times New Roman" pitchFamily="18" charset="0"/>
                <a:ea typeface="Times New Roman" pitchFamily="18" charset="0"/>
                <a:cs typeface="Times New Roman" pitchFamily="18" charset="0"/>
              </a:rPr>
              <a:t>черный перец </a:t>
            </a:r>
            <a:r>
              <a:rPr lang="ru-RU" sz="2400" dirty="0" smtClean="0">
                <a:latin typeface="Times New Roman" pitchFamily="18" charset="0"/>
                <a:ea typeface="Times New Roman" pitchFamily="18" charset="0"/>
                <a:cs typeface="Times New Roman" pitchFamily="18" charset="0"/>
              </a:rPr>
              <a:t>из Индии. Как бы там ни было, горошины перца сыграли большую роль в истории человечества. </a:t>
            </a:r>
            <a:r>
              <a:rPr lang="ru-RU" sz="2400" b="1" dirty="0" smtClean="0">
                <a:latin typeface="Times New Roman" pitchFamily="18" charset="0"/>
                <a:ea typeface="Times New Roman" pitchFamily="18" charset="0"/>
                <a:cs typeface="Times New Roman" pitchFamily="18" charset="0"/>
              </a:rPr>
              <a:t>Черный  перец </a:t>
            </a:r>
            <a:r>
              <a:rPr lang="ru-RU" sz="2400" dirty="0" smtClean="0">
                <a:latin typeface="Times New Roman" pitchFamily="18" charset="0"/>
                <a:ea typeface="Times New Roman" pitchFamily="18" charset="0"/>
                <a:cs typeface="Times New Roman" pitchFamily="18" charset="0"/>
              </a:rPr>
              <a:t>стал причиной открытия Америки, ведь именно за ним снаряжал свою экспедицию Христофор Колумб.</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26.jpg"/>
          <p:cNvPicPr/>
          <p:nvPr/>
        </p:nvPicPr>
        <p:blipFill>
          <a:blip r:embed="rId2"/>
          <a:srcRect/>
          <a:stretch>
            <a:fillRect/>
          </a:stretch>
        </p:blipFill>
        <p:spPr bwMode="auto">
          <a:xfrm>
            <a:off x="714348" y="571480"/>
            <a:ext cx="2786082" cy="5429288"/>
          </a:xfrm>
          <a:prstGeom prst="rect">
            <a:avLst/>
          </a:prstGeom>
          <a:noFill/>
          <a:ln w="9525">
            <a:noFill/>
            <a:miter lim="800000"/>
            <a:headEnd/>
            <a:tailEnd/>
          </a:ln>
        </p:spPr>
      </p:pic>
      <p:sp>
        <p:nvSpPr>
          <p:cNvPr id="1025" name="Rectangle 1"/>
          <p:cNvSpPr>
            <a:spLocks noChangeArrowheads="1"/>
          </p:cNvSpPr>
          <p:nvPr/>
        </p:nvSpPr>
        <p:spPr bwMode="auto">
          <a:xfrm>
            <a:off x="3786182" y="571480"/>
            <a:ext cx="4143404"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Бедренец.</a:t>
            </a:r>
            <a:endParaRPr kumimoji="0" lang="ru-RU" sz="32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Добавляют в основном в салаты и только в свежем виде. Особенно нежно-пряный привкус - в сочетании с уксусом или лимонным соком</a:t>
            </a:r>
            <a:r>
              <a:rPr kumimoji="0" lang="ru-RU" sz="900" b="0" i="0" u="none" strike="noStrike" cap="none" normalizeH="0" baseline="0" dirty="0" smtClean="0">
                <a:ln>
                  <a:noFill/>
                </a:ln>
                <a:solidFill>
                  <a:srgbClr val="000000"/>
                </a:solidFill>
                <a:effectLst/>
                <a:latin typeface="Arial" pitchFamily="34" charset="0"/>
                <a:ea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2049" name="Рисунок 2" descr="http://www.dink.ru/cooking/img_flav/1.jpg"/>
          <p:cNvPicPr>
            <a:picLocks noChangeAspect="1" noChangeArrowheads="1"/>
          </p:cNvPicPr>
          <p:nvPr/>
        </p:nvPicPr>
        <p:blipFill>
          <a:blip r:embed="rId2"/>
          <a:srcRect/>
          <a:stretch>
            <a:fillRect/>
          </a:stretch>
        </p:blipFill>
        <p:spPr bwMode="auto">
          <a:xfrm>
            <a:off x="1785918" y="2500306"/>
            <a:ext cx="5143536" cy="4000528"/>
          </a:xfrm>
          <a:prstGeom prst="rect">
            <a:avLst/>
          </a:prstGeom>
          <a:noFill/>
        </p:spPr>
      </p:pic>
      <p:sp>
        <p:nvSpPr>
          <p:cNvPr id="2051" name="Rectangle 3"/>
          <p:cNvSpPr>
            <a:spLocks noChangeArrowheads="1"/>
          </p:cNvSpPr>
          <p:nvPr/>
        </p:nvSpPr>
        <p:spPr bwMode="auto">
          <a:xfrm>
            <a:off x="928662" y="571480"/>
            <a:ext cx="7429552" cy="17081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Анис</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Как приправа используются только терпкие, сильно пахнущие семена из цветочной чашечки. Они отлично ароматизируют пряную выпечку.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a:t>
            </a: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2976" y="500042"/>
            <a:ext cx="6786610" cy="2308324"/>
          </a:xfrm>
          <a:prstGeom prst="rect">
            <a:avLst/>
          </a:prstGeom>
        </p:spPr>
        <p:txBody>
          <a:bodyPr wrap="square">
            <a:spAutoFit/>
          </a:bodyPr>
          <a:lstStyle/>
          <a:p>
            <a:pPr lvl="0" eaLnBrk="0" fontAlgn="base" hangingPunct="0">
              <a:spcBef>
                <a:spcPct val="0"/>
              </a:spcBef>
              <a:spcAft>
                <a:spcPct val="0"/>
              </a:spcAft>
            </a:pPr>
            <a:r>
              <a:rPr lang="ru-RU" sz="2400" b="1" dirty="0" smtClean="0">
                <a:solidFill>
                  <a:srgbClr val="000000"/>
                </a:solidFill>
                <a:latin typeface="Times New Roman" pitchFamily="18" charset="0"/>
                <a:ea typeface="Times New Roman" pitchFamily="18" charset="0"/>
                <a:cs typeface="Times New Roman" pitchFamily="18" charset="0"/>
              </a:rPr>
              <a:t>Анис</a:t>
            </a:r>
            <a:r>
              <a:rPr lang="ru-RU" sz="2400" dirty="0" smtClean="0">
                <a:solidFill>
                  <a:srgbClr val="000000"/>
                </a:solidFill>
                <a:latin typeface="Times New Roman" pitchFamily="18" charset="0"/>
                <a:ea typeface="Times New Roman" pitchFamily="18" charset="0"/>
                <a:cs typeface="Times New Roman" pitchFamily="18" charset="0"/>
              </a:rPr>
              <a:t> и его разновидность – </a:t>
            </a:r>
            <a:r>
              <a:rPr lang="ru-RU" sz="2400" b="1" dirty="0" smtClean="0">
                <a:solidFill>
                  <a:srgbClr val="000000"/>
                </a:solidFill>
                <a:latin typeface="Times New Roman" pitchFamily="18" charset="0"/>
                <a:ea typeface="Times New Roman" pitchFamily="18" charset="0"/>
                <a:cs typeface="Times New Roman" pitchFamily="18" charset="0"/>
              </a:rPr>
              <a:t>бадьян</a:t>
            </a:r>
            <a:r>
              <a:rPr lang="ru-RU" sz="2400" dirty="0" smtClean="0">
                <a:solidFill>
                  <a:srgbClr val="000000"/>
                </a:solidFill>
                <a:latin typeface="Times New Roman" pitchFamily="18" charset="0"/>
                <a:ea typeface="Times New Roman" pitchFamily="18" charset="0"/>
                <a:cs typeface="Times New Roman" pitchFamily="18" charset="0"/>
              </a:rPr>
              <a:t> в России хорошо известны. При квашении капусты и мочении яблок анис придаст им ни с чем не сравнимый аромат. В маринаде с добавлением порошка аниса хорошо вымачивать мясо для шашлыка</a:t>
            </a:r>
            <a:r>
              <a:rPr lang="ru-RU" sz="2400" dirty="0" smtClean="0">
                <a:solidFill>
                  <a:srgbClr val="000000"/>
                </a:solidFill>
                <a:latin typeface="Tahoma" pitchFamily="34" charset="0"/>
                <a:ea typeface="Times New Roman" pitchFamily="18" charset="0"/>
                <a:cs typeface="Tahoma" pitchFamily="34" charset="0"/>
              </a:rPr>
              <a:t>.</a:t>
            </a:r>
            <a:endParaRPr lang="ru-RU" sz="2400" dirty="0" smtClean="0">
              <a:latin typeface="Arial" pitchFamily="34" charset="0"/>
            </a:endParaRPr>
          </a:p>
        </p:txBody>
      </p:sp>
      <p:pic>
        <p:nvPicPr>
          <p:cNvPr id="3" name="Рисунок 2" descr="D:\рабочий материал\специи и приправы\anisM.jpg"/>
          <p:cNvPicPr/>
          <p:nvPr/>
        </p:nvPicPr>
        <p:blipFill>
          <a:blip r:embed="rId2"/>
          <a:srcRect/>
          <a:stretch>
            <a:fillRect/>
          </a:stretch>
        </p:blipFill>
        <p:spPr bwMode="auto">
          <a:xfrm>
            <a:off x="1857356" y="3000372"/>
            <a:ext cx="5214974" cy="359569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26625" name="Рисунок 2" descr="http://www.dink.ru/cooking/img_flav/27.jpg"/>
          <p:cNvPicPr>
            <a:picLocks noChangeAspect="1" noChangeArrowheads="1"/>
          </p:cNvPicPr>
          <p:nvPr/>
        </p:nvPicPr>
        <p:blipFill>
          <a:blip r:embed="rId2"/>
          <a:srcRect/>
          <a:stretch>
            <a:fillRect/>
          </a:stretch>
        </p:blipFill>
        <p:spPr bwMode="auto">
          <a:xfrm>
            <a:off x="571472" y="500042"/>
            <a:ext cx="3071834" cy="5429288"/>
          </a:xfrm>
          <a:prstGeom prst="rect">
            <a:avLst/>
          </a:prstGeom>
          <a:noFill/>
        </p:spPr>
      </p:pic>
      <p:sp>
        <p:nvSpPr>
          <p:cNvPr id="26627" name="Rectangle 3"/>
          <p:cNvSpPr>
            <a:spLocks noChangeArrowheads="1"/>
          </p:cNvSpPr>
          <p:nvPr/>
        </p:nvSpPr>
        <p:spPr bwMode="auto">
          <a:xfrm>
            <a:off x="3929058" y="500042"/>
            <a:ext cx="4500594"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Розмарин</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lvl="0" eaLnBrk="0" fontAlgn="base" hangingPunct="0">
              <a:spcBef>
                <a:spcPct val="0"/>
              </a:spcBef>
              <a:spcAft>
                <a:spcPct val="0"/>
              </a:spcAf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Используется как приправа к основным блюдам и маринадам, чаще в сочетаниях с чесноком и тимьяном. </a:t>
            </a:r>
            <a:r>
              <a:rPr lang="ru-RU" sz="2400" dirty="0" smtClean="0">
                <a:latin typeface="Times New Roman" pitchFamily="18" charset="0"/>
                <a:cs typeface="Times New Roman" pitchFamily="18" charset="0"/>
              </a:rPr>
              <a:t>Можно </a:t>
            </a:r>
            <a:r>
              <a:rPr lang="ru-RU" sz="2400" dirty="0">
                <a:latin typeface="Times New Roman" pitchFamily="18" charset="0"/>
                <a:cs typeface="Times New Roman" pitchFamily="18" charset="0"/>
              </a:rPr>
              <a:t>добавлять розмарин и в супы куриные, мясные, овощные. Закладывают розмарин в середине варки и через 8-10 минут вынимают. </a:t>
            </a:r>
            <a:br>
              <a:rPr lang="ru-RU" sz="2400" dirty="0">
                <a:latin typeface="Times New Roman" pitchFamily="18" charset="0"/>
                <a:cs typeface="Times New Roman" pitchFamily="18" charset="0"/>
              </a:rPr>
            </a:br>
            <a:r>
              <a:rPr lang="ru-RU" sz="2400" b="1" dirty="0">
                <a:latin typeface="Times New Roman" pitchFamily="18" charset="0"/>
                <a:cs typeface="Times New Roman" pitchFamily="18" charset="0"/>
              </a:rPr>
              <a:t>Розмарин</a:t>
            </a:r>
            <a:r>
              <a:rPr lang="ru-RU" sz="2400" dirty="0">
                <a:latin typeface="Times New Roman" pitchFamily="18" charset="0"/>
                <a:cs typeface="Times New Roman" pitchFamily="18" charset="0"/>
              </a:rPr>
              <a:t> очень хорошо сочетается с </a:t>
            </a:r>
            <a:r>
              <a:rPr lang="ru-RU" sz="2400" u="sng" dirty="0">
                <a:latin typeface="Times New Roman" pitchFamily="18" charset="0"/>
                <a:cs typeface="Times New Roman" pitchFamily="18" charset="0"/>
                <a:hlinkClick r:id="rId3"/>
              </a:rPr>
              <a:t>петрушкой</a:t>
            </a:r>
            <a:r>
              <a:rPr lang="ru-RU" sz="2400" dirty="0">
                <a:latin typeface="Times New Roman" pitchFamily="18" charset="0"/>
                <a:cs typeface="Times New Roman" pitchFamily="18" charset="0"/>
              </a:rPr>
              <a:t> и никогда не употребляется вместе с </a:t>
            </a:r>
            <a:r>
              <a:rPr lang="ru-RU" sz="2400" u="sng" dirty="0">
                <a:latin typeface="Times New Roman" pitchFamily="18" charset="0"/>
                <a:cs typeface="Times New Roman" pitchFamily="18" charset="0"/>
                <a:hlinkClick r:id="rId4"/>
              </a:rPr>
              <a:t>лавровым листом</a:t>
            </a:r>
            <a:r>
              <a:rPr lang="ru-RU" sz="2400" dirty="0">
                <a:latin typeface="Times New Roman" pitchFamily="18" charset="0"/>
                <a:cs typeface="Times New Roman" pitchFamily="18" charset="0"/>
              </a:rPr>
              <a:t>.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214422"/>
          </a:xfrm>
        </p:spPr>
        <p:txBody>
          <a:bodyPr/>
          <a:lstStyle/>
          <a:p>
            <a:r>
              <a:rPr lang="ru-RU" dirty="0" smtClean="0"/>
              <a:t>Петрушка кудрявая.</a:t>
            </a:r>
            <a:endParaRPr lang="ru-RU" dirty="0"/>
          </a:p>
        </p:txBody>
      </p:sp>
      <p:sp>
        <p:nvSpPr>
          <p:cNvPr id="3" name="Содержимое 2"/>
          <p:cNvSpPr>
            <a:spLocks noGrp="1"/>
          </p:cNvSpPr>
          <p:nvPr>
            <p:ph sz="half" idx="1"/>
          </p:nvPr>
        </p:nvSpPr>
        <p:spPr>
          <a:xfrm>
            <a:off x="457200" y="1285860"/>
            <a:ext cx="4038600" cy="4840303"/>
          </a:xfrm>
        </p:spPr>
        <p:txBody>
          <a:bodyPr/>
          <a:lstStyle/>
          <a:p>
            <a:r>
              <a:rPr lang="ru-RU" dirty="0" smtClean="0"/>
              <a:t>Веточка </a:t>
            </a:r>
            <a:endParaRPr lang="ru-RU" dirty="0"/>
          </a:p>
        </p:txBody>
      </p:sp>
      <p:sp>
        <p:nvSpPr>
          <p:cNvPr id="4" name="Содержимое 3"/>
          <p:cNvSpPr>
            <a:spLocks noGrp="1"/>
          </p:cNvSpPr>
          <p:nvPr>
            <p:ph sz="half" idx="2"/>
          </p:nvPr>
        </p:nvSpPr>
        <p:spPr>
          <a:xfrm>
            <a:off x="4648200" y="1285860"/>
            <a:ext cx="4038600" cy="4840303"/>
          </a:xfrm>
        </p:spPr>
        <p:txBody>
          <a:bodyPr/>
          <a:lstStyle/>
          <a:p>
            <a:r>
              <a:rPr lang="ru-RU" dirty="0" smtClean="0"/>
              <a:t>На грядке</a:t>
            </a:r>
            <a:endParaRPr lang="ru-RU" dirty="0"/>
          </a:p>
        </p:txBody>
      </p:sp>
      <p:pic>
        <p:nvPicPr>
          <p:cNvPr id="5" name="Рисунок 4" descr="http://www.dink.ru/cooking/img_flav/22.jpg"/>
          <p:cNvPicPr/>
          <p:nvPr/>
        </p:nvPicPr>
        <p:blipFill>
          <a:blip r:embed="rId2"/>
          <a:srcRect/>
          <a:stretch>
            <a:fillRect/>
          </a:stretch>
        </p:blipFill>
        <p:spPr bwMode="auto">
          <a:xfrm>
            <a:off x="571472" y="1857364"/>
            <a:ext cx="3000396" cy="2714644"/>
          </a:xfrm>
          <a:prstGeom prst="rect">
            <a:avLst/>
          </a:prstGeom>
          <a:noFill/>
          <a:ln w="9525">
            <a:noFill/>
            <a:miter lim="800000"/>
            <a:headEnd/>
            <a:tailEnd/>
          </a:ln>
        </p:spPr>
      </p:pic>
      <p:pic>
        <p:nvPicPr>
          <p:cNvPr id="6" name="Рисунок 5" descr="Петрушка кучерявая">
            <a:hlinkClick r:id="rId3" tgtFrame="'_blank'"/>
          </p:cNvPr>
          <p:cNvPicPr/>
          <p:nvPr/>
        </p:nvPicPr>
        <p:blipFill>
          <a:blip r:embed="rId4"/>
          <a:srcRect/>
          <a:stretch>
            <a:fillRect/>
          </a:stretch>
        </p:blipFill>
        <p:spPr bwMode="auto">
          <a:xfrm>
            <a:off x="4286248" y="1857364"/>
            <a:ext cx="4000528" cy="2714644"/>
          </a:xfrm>
          <a:prstGeom prst="rect">
            <a:avLst/>
          </a:prstGeom>
          <a:noFill/>
          <a:ln w="9525">
            <a:noFill/>
            <a:miter lim="800000"/>
            <a:headEnd/>
            <a:tailEnd/>
          </a:ln>
        </p:spPr>
      </p:pic>
      <p:sp>
        <p:nvSpPr>
          <p:cNvPr id="7" name="Прямоугольник 6"/>
          <p:cNvSpPr/>
          <p:nvPr/>
        </p:nvSpPr>
        <p:spPr>
          <a:xfrm>
            <a:off x="1285852" y="5357825"/>
            <a:ext cx="6286544" cy="1200329"/>
          </a:xfrm>
          <a:prstGeom prst="rect">
            <a:avLst/>
          </a:prstGeom>
        </p:spPr>
        <p:txBody>
          <a:bodyPr wrap="square">
            <a:spAutoFit/>
          </a:bodyPr>
          <a:lstStyle/>
          <a:p>
            <a:r>
              <a:rPr lang="ru-RU" sz="2400" b="1" dirty="0" smtClean="0">
                <a:latin typeface="Times New Roman" pitchFamily="18" charset="0"/>
                <a:cs typeface="Times New Roman" pitchFamily="18" charset="0"/>
              </a:rPr>
              <a:t>Кудрявая петрушка </a:t>
            </a:r>
            <a:r>
              <a:rPr lang="ru-RU" sz="2400" dirty="0" smtClean="0">
                <a:latin typeface="Times New Roman" pitchFamily="18" charset="0"/>
                <a:cs typeface="Times New Roman" pitchFamily="18" charset="0"/>
              </a:rPr>
              <a:t>менее ароматная и нежная, чем простая. Петрушку лучше использовать свежей, но можно и варить</a:t>
            </a:r>
            <a:r>
              <a:rPr lang="ru-RU" dirty="0" smtClean="0"/>
              <a:t>. </a:t>
            </a: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929058" y="357166"/>
            <a:ext cx="3929090" cy="2677656"/>
          </a:xfrm>
          <a:prstGeom prst="rect">
            <a:avLst/>
          </a:prstGeom>
        </p:spPr>
        <p:txBody>
          <a:bodyPr wrap="square">
            <a:spAutoFit/>
          </a:bodyPr>
          <a:lstStyle/>
          <a:p>
            <a:pPr lvl="0" fontAlgn="base">
              <a:spcBef>
                <a:spcPct val="0"/>
              </a:spcBef>
              <a:spcAft>
                <a:spcPct val="0"/>
              </a:spcAft>
            </a:pPr>
            <a:r>
              <a:rPr lang="ru-RU" sz="2400" dirty="0" smtClean="0">
                <a:latin typeface="Times New Roman" pitchFamily="18" charset="0"/>
                <a:ea typeface="Times New Roman" pitchFamily="18" charset="0"/>
                <a:cs typeface="Times New Roman" pitchFamily="18" charset="0"/>
              </a:rPr>
              <a:t>Об </a:t>
            </a:r>
            <a:r>
              <a:rPr lang="ru-RU" sz="2400" b="1" dirty="0" smtClean="0">
                <a:latin typeface="Times New Roman" pitchFamily="18" charset="0"/>
                <a:ea typeface="Times New Roman" pitchFamily="18" charset="0"/>
                <a:cs typeface="Times New Roman" pitchFamily="18" charset="0"/>
              </a:rPr>
              <a:t>иссопе</a:t>
            </a:r>
            <a:r>
              <a:rPr lang="ru-RU" sz="2400" dirty="0" smtClean="0">
                <a:latin typeface="Times New Roman" pitchFamily="18" charset="0"/>
                <a:ea typeface="Times New Roman" pitchFamily="18" charset="0"/>
                <a:cs typeface="Times New Roman" pitchFamily="18" charset="0"/>
              </a:rPr>
              <a:t> и его целебных свойствах упоминается во многих древних книгах и медицинских трактатах, например: </a:t>
            </a:r>
            <a:endParaRPr lang="ru-RU" sz="2400" dirty="0" smtClean="0">
              <a:latin typeface="Times New Roman" pitchFamily="18" charset="0"/>
              <a:cs typeface="Times New Roman" pitchFamily="18" charset="0"/>
            </a:endParaRPr>
          </a:p>
          <a:p>
            <a:pPr lvl="0" eaLnBrk="0" fontAlgn="base" hangingPunct="0">
              <a:spcBef>
                <a:spcPct val="0"/>
              </a:spcBef>
              <a:spcAft>
                <a:spcPct val="0"/>
              </a:spcAft>
            </a:pPr>
            <a:r>
              <a:rPr lang="ru-RU" sz="2400" dirty="0" smtClean="0">
                <a:latin typeface="Times New Roman" pitchFamily="18" charset="0"/>
                <a:ea typeface="Times New Roman" pitchFamily="18" charset="0"/>
                <a:cs typeface="Times New Roman" pitchFamily="18" charset="0"/>
              </a:rPr>
              <a:t>- «…Окропи меня иссопом, и я буду чист…» (Библия). </a:t>
            </a:r>
            <a:endParaRPr lang="ru-RU" sz="2400" dirty="0" smtClean="0">
              <a:latin typeface="Times New Roman" pitchFamily="18" charset="0"/>
              <a:cs typeface="Times New Roman" pitchFamily="18" charset="0"/>
            </a:endParaRPr>
          </a:p>
        </p:txBody>
      </p:sp>
      <p:pic>
        <p:nvPicPr>
          <p:cNvPr id="6" name="Рисунок 5"/>
          <p:cNvPicPr/>
          <p:nvPr/>
        </p:nvPicPr>
        <p:blipFill>
          <a:blip r:embed="rId2"/>
          <a:srcRect/>
          <a:stretch>
            <a:fillRect/>
          </a:stretch>
        </p:blipFill>
        <p:spPr bwMode="auto">
          <a:xfrm>
            <a:off x="285720" y="428604"/>
            <a:ext cx="3500462" cy="2571768"/>
          </a:xfrm>
          <a:prstGeom prst="rect">
            <a:avLst/>
          </a:prstGeom>
          <a:noFill/>
          <a:ln w="9525">
            <a:noFill/>
            <a:miter lim="800000"/>
            <a:headEnd/>
            <a:tailEnd/>
          </a:ln>
        </p:spPr>
      </p:pic>
      <p:pic>
        <p:nvPicPr>
          <p:cNvPr id="7" name="Рисунок 6"/>
          <p:cNvPicPr/>
          <p:nvPr/>
        </p:nvPicPr>
        <p:blipFill>
          <a:blip r:embed="rId3"/>
          <a:srcRect/>
          <a:stretch>
            <a:fillRect/>
          </a:stretch>
        </p:blipFill>
        <p:spPr bwMode="auto">
          <a:xfrm>
            <a:off x="4572000" y="3429000"/>
            <a:ext cx="3857652" cy="2786082"/>
          </a:xfrm>
          <a:prstGeom prst="rect">
            <a:avLst/>
          </a:prstGeom>
          <a:noFill/>
          <a:ln w="9525">
            <a:noFill/>
            <a:miter lim="800000"/>
            <a:headEnd/>
            <a:tailEnd/>
          </a:ln>
        </p:spPr>
      </p:pic>
      <p:sp>
        <p:nvSpPr>
          <p:cNvPr id="8" name="Прямоугольник 7"/>
          <p:cNvSpPr/>
          <p:nvPr/>
        </p:nvSpPr>
        <p:spPr>
          <a:xfrm>
            <a:off x="285720" y="3143248"/>
            <a:ext cx="4214842" cy="3416320"/>
          </a:xfrm>
          <a:prstGeom prst="rect">
            <a:avLst/>
          </a:prstGeom>
        </p:spPr>
        <p:txBody>
          <a:bodyPr wrap="square">
            <a:spAutoFit/>
          </a:bodyPr>
          <a:lstStyle/>
          <a:p>
            <a:pPr lvl="0" eaLnBrk="0" fontAlgn="base" hangingPunct="0">
              <a:spcBef>
                <a:spcPct val="0"/>
              </a:spcBef>
              <a:spcAft>
                <a:spcPct val="0"/>
              </a:spcAft>
            </a:pPr>
            <a:r>
              <a:rPr lang="ru-RU" sz="2400" dirty="0" smtClean="0">
                <a:latin typeface="Times New Roman" pitchFamily="18" charset="0"/>
                <a:ea typeface="Times New Roman" pitchFamily="18" charset="0"/>
                <a:cs typeface="Times New Roman" pitchFamily="18" charset="0"/>
              </a:rPr>
              <a:t>- «…Грудь очищает от флегмы трава, что зовётся </a:t>
            </a:r>
            <a:r>
              <a:rPr lang="ru-RU" sz="2400" b="1" dirty="0" smtClean="0">
                <a:latin typeface="Times New Roman" pitchFamily="18" charset="0"/>
                <a:ea typeface="Times New Roman" pitchFamily="18" charset="0"/>
                <a:cs typeface="Times New Roman" pitchFamily="18" charset="0"/>
              </a:rPr>
              <a:t>иссопом</a:t>
            </a:r>
            <a:r>
              <a:rPr lang="ru-RU" sz="2400" dirty="0" smtClean="0">
                <a:latin typeface="Times New Roman" pitchFamily="18" charset="0"/>
                <a:ea typeface="Times New Roman" pitchFamily="18" charset="0"/>
                <a:cs typeface="Times New Roman" pitchFamily="18" charset="0"/>
              </a:rPr>
              <a:t>.</a:t>
            </a:r>
            <a:endParaRPr lang="ru-RU" sz="2400" dirty="0" smtClean="0">
              <a:latin typeface="Times New Roman" pitchFamily="18" charset="0"/>
              <a:cs typeface="Times New Roman" pitchFamily="18" charset="0"/>
            </a:endParaRPr>
          </a:p>
          <a:p>
            <a:pPr lvl="0" eaLnBrk="0" fontAlgn="base" hangingPunct="0">
              <a:spcBef>
                <a:spcPct val="0"/>
              </a:spcBef>
              <a:spcAft>
                <a:spcPct val="0"/>
              </a:spcAft>
            </a:pPr>
            <a:r>
              <a:rPr lang="ru-RU" sz="2400" dirty="0" smtClean="0">
                <a:latin typeface="Times New Roman" pitchFamily="18" charset="0"/>
                <a:ea typeface="Times New Roman" pitchFamily="18" charset="0"/>
                <a:cs typeface="Times New Roman" pitchFamily="18" charset="0"/>
              </a:rPr>
              <a:t>Лёгким полезен иссоп, если с мёдом он вместе отварен. </a:t>
            </a:r>
            <a:endParaRPr lang="ru-RU" sz="2400" dirty="0" smtClean="0">
              <a:latin typeface="Times New Roman" pitchFamily="18" charset="0"/>
              <a:cs typeface="Times New Roman" pitchFamily="18" charset="0"/>
            </a:endParaRPr>
          </a:p>
          <a:p>
            <a:pPr lvl="0" eaLnBrk="0" fontAlgn="base" hangingPunct="0">
              <a:spcBef>
                <a:spcPct val="0"/>
              </a:spcBef>
              <a:spcAft>
                <a:spcPct val="0"/>
              </a:spcAft>
            </a:pPr>
            <a:r>
              <a:rPr lang="ru-RU" sz="2400" dirty="0" smtClean="0">
                <a:latin typeface="Times New Roman" pitchFamily="18" charset="0"/>
                <a:ea typeface="Times New Roman" pitchFamily="18" charset="0"/>
                <a:cs typeface="Times New Roman" pitchFamily="18" charset="0"/>
              </a:rPr>
              <a:t>И говорят, что лицу доставляет он цвет превосходный...»</a:t>
            </a:r>
            <a:endParaRPr lang="ru-RU" sz="2400" dirty="0" smtClean="0">
              <a:latin typeface="Times New Roman" pitchFamily="18" charset="0"/>
              <a:cs typeface="Times New Roman" pitchFamily="18" charset="0"/>
            </a:endParaRPr>
          </a:p>
          <a:p>
            <a:pPr lvl="0" eaLnBrk="0" fontAlgn="base" hangingPunct="0">
              <a:spcBef>
                <a:spcPct val="0"/>
              </a:spcBef>
              <a:spcAft>
                <a:spcPct val="0"/>
              </a:spcAft>
            </a:pPr>
            <a:r>
              <a:rPr lang="ru-RU" sz="2400" dirty="0" smtClean="0">
                <a:latin typeface="Times New Roman" pitchFamily="18" charset="0"/>
                <a:ea typeface="Times New Roman" pitchFamily="18" charset="0"/>
                <a:cs typeface="Times New Roman" pitchFamily="18" charset="0"/>
              </a:rPr>
              <a:t>(Салернский кодекс здоровья, XIV век</a:t>
            </a:r>
            <a:endParaRPr lang="ru-RU" sz="2400" dirty="0" smtClean="0">
              <a:latin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21.jpg"/>
          <p:cNvPicPr/>
          <p:nvPr/>
        </p:nvPicPr>
        <p:blipFill>
          <a:blip r:embed="rId2"/>
          <a:srcRect/>
          <a:stretch>
            <a:fillRect/>
          </a:stretch>
        </p:blipFill>
        <p:spPr bwMode="auto">
          <a:xfrm>
            <a:off x="1071538" y="1785926"/>
            <a:ext cx="1885950" cy="3114675"/>
          </a:xfrm>
          <a:prstGeom prst="rect">
            <a:avLst/>
          </a:prstGeom>
          <a:noFill/>
          <a:ln w="9525">
            <a:noFill/>
            <a:miter lim="800000"/>
            <a:headEnd/>
            <a:tailEnd/>
          </a:ln>
        </p:spPr>
      </p:pic>
      <p:sp>
        <p:nvSpPr>
          <p:cNvPr id="27649" name="Rectangle 1"/>
          <p:cNvSpPr>
            <a:spLocks noChangeArrowheads="1"/>
          </p:cNvSpPr>
          <p:nvPr/>
        </p:nvSpPr>
        <p:spPr bwMode="auto">
          <a:xfrm>
            <a:off x="3857620" y="714356"/>
            <a:ext cx="292895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Сладкий перец</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Его стручки употребляются в молотом виде. Имеется пять различных по остроте видов. Хорош для всех рыбных и мясных блюд.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14.jpg"/>
          <p:cNvPicPr/>
          <p:nvPr/>
        </p:nvPicPr>
        <p:blipFill>
          <a:blip r:embed="rId2"/>
          <a:srcRect/>
          <a:stretch>
            <a:fillRect/>
          </a:stretch>
        </p:blipFill>
        <p:spPr bwMode="auto">
          <a:xfrm>
            <a:off x="2000232" y="2786058"/>
            <a:ext cx="4357718" cy="3143272"/>
          </a:xfrm>
          <a:prstGeom prst="rect">
            <a:avLst/>
          </a:prstGeom>
          <a:noFill/>
          <a:ln w="9525">
            <a:noFill/>
            <a:miter lim="800000"/>
            <a:headEnd/>
            <a:tailEnd/>
          </a:ln>
        </p:spPr>
      </p:pic>
      <p:sp>
        <p:nvSpPr>
          <p:cNvPr id="30722" name="Rectangle 2"/>
          <p:cNvSpPr>
            <a:spLocks noChangeArrowheads="1"/>
          </p:cNvSpPr>
          <p:nvPr/>
        </p:nvSpPr>
        <p:spPr bwMode="auto">
          <a:xfrm>
            <a:off x="714348" y="1075380"/>
            <a:ext cx="842965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Чешуйчатые семена тмина с терпко-острым привкусом предназначены для оригинальной выпечки, пикантных овощей и блюд</a:t>
            </a:r>
            <a:r>
              <a:rPr kumimoji="0" lang="ru-RU" sz="2400" b="0"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из картофеля.</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0724" name="Rectangle 4"/>
          <p:cNvSpPr>
            <a:spLocks noChangeArrowheads="1"/>
          </p:cNvSpPr>
          <p:nvPr/>
        </p:nvSpPr>
        <p:spPr bwMode="auto">
          <a:xfrm>
            <a:off x="714348" y="642918"/>
            <a:ext cx="842965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Тмин</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3" name="Rectangle 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3175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31754" name="Рисунок 2" descr="http://www.dink.ru/cooking/img_flav/9.jpg"/>
          <p:cNvPicPr>
            <a:picLocks noChangeAspect="1" noChangeArrowheads="1"/>
          </p:cNvPicPr>
          <p:nvPr/>
        </p:nvPicPr>
        <p:blipFill>
          <a:blip r:embed="rId2"/>
          <a:srcRect/>
          <a:stretch>
            <a:fillRect/>
          </a:stretch>
        </p:blipFill>
        <p:spPr bwMode="auto">
          <a:xfrm>
            <a:off x="214282" y="1071546"/>
            <a:ext cx="3214710" cy="4000528"/>
          </a:xfrm>
          <a:prstGeom prst="rect">
            <a:avLst/>
          </a:prstGeom>
          <a:noFill/>
        </p:spPr>
      </p:pic>
      <p:sp>
        <p:nvSpPr>
          <p:cNvPr id="31756" name="Rectangle 12"/>
          <p:cNvSpPr>
            <a:spLocks noChangeArrowheads="1"/>
          </p:cNvSpPr>
          <p:nvPr/>
        </p:nvSpPr>
        <p:spPr bwMode="auto">
          <a:xfrm>
            <a:off x="3571868" y="785794"/>
            <a:ext cx="4929222" cy="4190850"/>
          </a:xfrm>
          <a:prstGeom prst="rect">
            <a:avLst/>
          </a:prstGeom>
          <a:noFill/>
          <a:ln w="9525">
            <a:noFill/>
            <a:miter lim="800000"/>
            <a:headEnd/>
            <a:tailEnd/>
          </a:ln>
          <a:effectLst/>
        </p:spPr>
        <p:txBody>
          <a:bodyPr vert="horz" wrap="square" lIns="91440" tIns="12696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Фенхель</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Фенхель, обязательно свежий и в небольших количествах - отличная приправа для блюд из рыбы, творога, баранины и огурцов.</a:t>
            </a:r>
            <a:endParaRPr kumimoji="0" lang="ru-RU" sz="2400" b="1" i="1" u="none" strike="noStrike" cap="none" normalizeH="0" baseline="0" dirty="0" smtClean="0">
              <a:ln>
                <a:noFill/>
              </a:ln>
              <a:solidFill>
                <a:srgbClr val="4F81BD"/>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1" u="none" strike="noStrike" cap="none" normalizeH="0" baseline="0" dirty="0" smtClean="0">
                <a:ln>
                  <a:noFill/>
                </a:ln>
                <a:solidFill>
                  <a:srgbClr val="4F81BD"/>
                </a:solidFill>
                <a:effectLst/>
                <a:latin typeface="Times New Roman" pitchFamily="18" charset="0"/>
                <a:ea typeface="Times New Roman" pitchFamily="18" charset="0"/>
                <a:cs typeface="Times New Roman" pitchFamily="18" charset="0"/>
              </a:rPr>
              <a:t>Фенхель</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Фенхель очень похож по внешнему виду на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
              </a:rPr>
              <a:t>укроп</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Но по запаху их различают без труда. У фенхеля более пряный сладковатый запах с оттенком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rPr>
              <a:t>аниса</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32769" name="Рисунок 2" descr="http://www.dink.ru/cooking/img_flav/4.jpg"/>
          <p:cNvPicPr>
            <a:picLocks noChangeAspect="1" noChangeArrowheads="1"/>
          </p:cNvPicPr>
          <p:nvPr/>
        </p:nvPicPr>
        <p:blipFill>
          <a:blip r:embed="rId2"/>
          <a:srcRect/>
          <a:stretch>
            <a:fillRect/>
          </a:stretch>
        </p:blipFill>
        <p:spPr bwMode="auto">
          <a:xfrm>
            <a:off x="714348" y="1285860"/>
            <a:ext cx="3429024" cy="3286148"/>
          </a:xfrm>
          <a:prstGeom prst="rect">
            <a:avLst/>
          </a:prstGeom>
          <a:noFill/>
        </p:spPr>
      </p:pic>
      <p:sp>
        <p:nvSpPr>
          <p:cNvPr id="32771" name="Rectangle 3"/>
          <p:cNvSpPr>
            <a:spLocks noChangeArrowheads="1"/>
          </p:cNvSpPr>
          <p:nvPr/>
        </p:nvSpPr>
        <p:spPr bwMode="auto">
          <a:xfrm>
            <a:off x="4500562" y="1071546"/>
            <a:ext cx="421484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Чабер</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Популярная приправа к густым супам, жареному мясу и рыбе. Перед подачей к столу стебли удаляют, оставляя только листья.</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Documents and Settings\Ирина\Рабочий стол\art2088_1.jpg"/>
          <p:cNvPicPr/>
          <p:nvPr/>
        </p:nvPicPr>
        <p:blipFill>
          <a:blip r:embed="rId2"/>
          <a:srcRect/>
          <a:stretch>
            <a:fillRect/>
          </a:stretch>
        </p:blipFill>
        <p:spPr bwMode="auto">
          <a:xfrm>
            <a:off x="500034" y="714356"/>
            <a:ext cx="3143272" cy="5214974"/>
          </a:xfrm>
          <a:prstGeom prst="rect">
            <a:avLst/>
          </a:prstGeom>
          <a:noFill/>
          <a:ln w="9525">
            <a:noFill/>
            <a:miter lim="800000"/>
            <a:headEnd/>
            <a:tailEnd/>
          </a:ln>
        </p:spPr>
      </p:pic>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126960" rIns="91440" bIns="0" numCol="1" anchor="ctr" anchorCtr="0" compatLnSpc="1">
            <a:prstTxWarp prst="textNoShape">
              <a:avLst/>
            </a:prstTxWarp>
            <a:spAutoFit/>
          </a:bodyPr>
          <a:lstStyle/>
          <a:p>
            <a:endParaRPr lang="ru-RU"/>
          </a:p>
        </p:txBody>
      </p:sp>
      <p:sp>
        <p:nvSpPr>
          <p:cNvPr id="33795" name="Rectangle 3"/>
          <p:cNvSpPr>
            <a:spLocks noChangeArrowheads="1"/>
          </p:cNvSpPr>
          <p:nvPr/>
        </p:nvSpPr>
        <p:spPr bwMode="auto">
          <a:xfrm>
            <a:off x="3929058" y="500042"/>
            <a:ext cx="4929222" cy="5668178"/>
          </a:xfrm>
          <a:prstGeom prst="rect">
            <a:avLst/>
          </a:prstGeom>
          <a:noFill/>
          <a:ln w="9525">
            <a:noFill/>
            <a:miter lim="800000"/>
            <a:headEnd/>
            <a:tailEnd/>
          </a:ln>
          <a:effectLst/>
        </p:spPr>
        <p:txBody>
          <a:bodyPr vert="horz" wrap="square" lIns="91440" tIns="12696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Орегано (душица) означает «горная отрада». В свежем виде орегано, как правило, не употребляют из-за очень сильного запаха. Блюдо, в которое добавлено орегано, дольше остается свежим. </a:t>
            </a:r>
            <a:b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Добавляют орегано к блюдам из грибов, в томатный соус, к спагетти, к яичнице, блюдам с сыром. Орегано – прекрасная тонкая приправа к жареному и тушеному мясу, курице-гриль, жареной рыбе. </a:t>
            </a:r>
            <a:b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Орегано прекрасно сочетается с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rPr>
              <a:t>базиликом</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rPr>
              <a:t>черным</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и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rPr>
              <a:t>красным</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перцем.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20.jpg"/>
          <p:cNvPicPr/>
          <p:nvPr/>
        </p:nvPicPr>
        <p:blipFill>
          <a:blip r:embed="rId2"/>
          <a:srcRect/>
          <a:stretch>
            <a:fillRect/>
          </a:stretch>
        </p:blipFill>
        <p:spPr bwMode="auto">
          <a:xfrm>
            <a:off x="0" y="642918"/>
            <a:ext cx="4071934" cy="3357586"/>
          </a:xfrm>
          <a:prstGeom prst="rect">
            <a:avLst/>
          </a:prstGeom>
          <a:noFill/>
          <a:ln w="9525">
            <a:noFill/>
            <a:miter lim="800000"/>
            <a:headEnd/>
            <a:tailEnd/>
          </a:ln>
        </p:spPr>
      </p:pic>
      <p:sp>
        <p:nvSpPr>
          <p:cNvPr id="3" name="Прямоугольник 2"/>
          <p:cNvSpPr/>
          <p:nvPr/>
        </p:nvSpPr>
        <p:spPr>
          <a:xfrm>
            <a:off x="4000496" y="500042"/>
            <a:ext cx="4714908" cy="3600986"/>
          </a:xfrm>
          <a:prstGeom prst="rect">
            <a:avLst/>
          </a:prstGeom>
        </p:spPr>
        <p:txBody>
          <a:bodyPr wrap="square">
            <a:spAutoFit/>
          </a:bodyPr>
          <a:lstStyle/>
          <a:p>
            <a:r>
              <a:rPr lang="ru-RU" sz="2400" dirty="0">
                <a:latin typeface="Times New Roman" pitchFamily="18" charset="0"/>
                <a:cs typeface="Times New Roman" pitchFamily="18" charset="0"/>
              </a:rPr>
              <a:t>Острая и очень пряная приправа. В молотом виде - для новогодней выпечки, целые "палочки" кладут в супы, рагу, паштеты и компоты. </a:t>
            </a:r>
            <a:r>
              <a:rPr lang="ru-RU" sz="2400" b="1" dirty="0" smtClean="0">
                <a:latin typeface="Times New Roman" pitchFamily="18" charset="0"/>
                <a:cs typeface="Times New Roman" pitchFamily="18" charset="0"/>
              </a:rPr>
              <a:t>Гвоздика </a:t>
            </a:r>
            <a:r>
              <a:rPr lang="ru-RU" sz="2400" dirty="0" smtClean="0">
                <a:latin typeface="Times New Roman" pitchFamily="18" charset="0"/>
                <a:cs typeface="Times New Roman" pitchFamily="18" charset="0"/>
              </a:rPr>
              <a:t>сыграла важную роль в Европе - экспедиция Магеллана была целиком профинансирована за счет продажи гвоздики. </a:t>
            </a:r>
          </a:p>
          <a:p>
            <a:endParaRPr lang="ru-RU" dirty="0"/>
          </a:p>
          <a:p>
            <a:r>
              <a:rPr lang="ru-RU" dirty="0" smtClean="0"/>
              <a:t>. </a:t>
            </a:r>
            <a:endParaRPr lang="ru-RU" dirty="0"/>
          </a:p>
        </p:txBody>
      </p:sp>
      <p:sp>
        <p:nvSpPr>
          <p:cNvPr id="4" name="Прямоугольник 3"/>
          <p:cNvSpPr/>
          <p:nvPr/>
        </p:nvSpPr>
        <p:spPr>
          <a:xfrm>
            <a:off x="2357422" y="0"/>
            <a:ext cx="3429023" cy="461665"/>
          </a:xfrm>
          <a:prstGeom prst="rect">
            <a:avLst/>
          </a:prstGeom>
        </p:spPr>
        <p:txBody>
          <a:bodyPr wrap="square">
            <a:spAutoFit/>
          </a:bodyPr>
          <a:lstStyle/>
          <a:p>
            <a:r>
              <a:rPr lang="ru-RU" sz="2400" b="1" dirty="0">
                <a:latin typeface="Times New Roman" pitchFamily="18" charset="0"/>
                <a:cs typeface="Times New Roman" pitchFamily="18" charset="0"/>
              </a:rPr>
              <a:t>Гвоздика</a:t>
            </a:r>
          </a:p>
        </p:txBody>
      </p:sp>
      <p:sp>
        <p:nvSpPr>
          <p:cNvPr id="6" name="Прямоугольник 5"/>
          <p:cNvSpPr/>
          <p:nvPr/>
        </p:nvSpPr>
        <p:spPr>
          <a:xfrm>
            <a:off x="285720" y="4429132"/>
            <a:ext cx="8858280" cy="1938992"/>
          </a:xfrm>
          <a:prstGeom prst="rect">
            <a:avLst/>
          </a:prstGeom>
        </p:spPr>
        <p:txBody>
          <a:bodyPr wrap="square">
            <a:spAutoFit/>
          </a:bodyPr>
          <a:lstStyle/>
          <a:p>
            <a:r>
              <a:rPr lang="ru-RU" sz="2400" dirty="0" smtClean="0">
                <a:latin typeface="Times New Roman" pitchFamily="18" charset="0"/>
                <a:cs typeface="Times New Roman" pitchFamily="18" charset="0"/>
              </a:rPr>
              <a:t> Магеллан собрал свою небольшую флотилию в долг, обещая финансистам вернуть капитал пряностями. Он сдержал слово, хотя сам погиб на одном из экзотических островов. Самый малый корабль флотилии доставил в Испанию 381 мешок с гвоздикой, и этого хватило, чтобы расплатиться по счетам кругосветки.</a:t>
            </a:r>
            <a:endParaRPr lang="ru-RU" sz="24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34817" name="Рисунок 2" descr="http://www.dink.ru/cooking/img_flav/28.jpg"/>
          <p:cNvPicPr>
            <a:picLocks noChangeAspect="1" noChangeArrowheads="1"/>
          </p:cNvPicPr>
          <p:nvPr/>
        </p:nvPicPr>
        <p:blipFill>
          <a:blip r:embed="rId2"/>
          <a:srcRect/>
          <a:stretch>
            <a:fillRect/>
          </a:stretch>
        </p:blipFill>
        <p:spPr bwMode="auto">
          <a:xfrm>
            <a:off x="571472" y="857232"/>
            <a:ext cx="3214710" cy="4143404"/>
          </a:xfrm>
          <a:prstGeom prst="rect">
            <a:avLst/>
          </a:prstGeom>
          <a:noFill/>
        </p:spPr>
      </p:pic>
      <p:sp>
        <p:nvSpPr>
          <p:cNvPr id="34819" name="Rectangle 3"/>
          <p:cNvSpPr>
            <a:spLocks noChangeArrowheads="1"/>
          </p:cNvSpPr>
          <p:nvPr/>
        </p:nvSpPr>
        <p:spPr bwMode="auto">
          <a:xfrm>
            <a:off x="4000496" y="714356"/>
            <a:ext cx="407196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Шалфей</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Подходит для блюд из рыбы, телятины, печени и бобовых овощей. Добавляют в небольших количествах. Можно варить и сушить.</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1071602" y="0"/>
            <a:ext cx="10215602" cy="774531"/>
          </a:xfrm>
          <a:prstGeom prst="rect">
            <a:avLst/>
          </a:prstGeom>
          <a:noFill/>
          <a:ln w="9525">
            <a:noFill/>
            <a:miter lim="800000"/>
            <a:headEnd/>
            <a:tailEnd/>
          </a:ln>
          <a:effectLst/>
        </p:spPr>
        <p:txBody>
          <a:bodyPr vert="horz" wrap="square" lIns="91440" tIns="126960" rIns="9144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u="none" strike="noStrike" cap="none" normalizeH="0" dirty="0" smtClean="0">
                <a:ln>
                  <a:noFill/>
                </a:ln>
                <a:effectLst/>
                <a:latin typeface="Times New Roman" pitchFamily="18" charset="0"/>
                <a:ea typeface="Times New Roman" pitchFamily="18" charset="0"/>
                <a:cs typeface="Times New Roman" pitchFamily="18" charset="0"/>
              </a:rPr>
              <a:t>Укроп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7" name="Прямоугольник 6"/>
          <p:cNvSpPr/>
          <p:nvPr/>
        </p:nvSpPr>
        <p:spPr>
          <a:xfrm>
            <a:off x="714348" y="428604"/>
            <a:ext cx="7429552" cy="830997"/>
          </a:xfrm>
          <a:prstGeom prst="rect">
            <a:avLst/>
          </a:prstGeom>
        </p:spPr>
        <p:txBody>
          <a:bodyPr wrap="square">
            <a:spAutoFit/>
          </a:bodyPr>
          <a:lstStyle/>
          <a:p>
            <a:r>
              <a:rPr lang="ru-RU" sz="2400" b="1" dirty="0"/>
              <a:t>Свежие листья </a:t>
            </a:r>
            <a:r>
              <a:rPr lang="ru-RU" sz="2400" dirty="0"/>
              <a:t>добавляют в супы, соусы, овощные</a:t>
            </a:r>
            <a:r>
              <a:rPr lang="ru-RU" sz="2400" u="sng" dirty="0">
                <a:hlinkClick r:id="rId2"/>
              </a:rPr>
              <a:t> салаты</a:t>
            </a:r>
            <a:r>
              <a:rPr lang="ru-RU" sz="2400" dirty="0"/>
              <a:t>, мясные, рыбные, молочные, грибные блюда. </a:t>
            </a:r>
          </a:p>
        </p:txBody>
      </p:sp>
      <p:sp>
        <p:nvSpPr>
          <p:cNvPr id="8" name="Прямоугольник 7"/>
          <p:cNvSpPr/>
          <p:nvPr/>
        </p:nvSpPr>
        <p:spPr>
          <a:xfrm>
            <a:off x="642910" y="1214422"/>
            <a:ext cx="7286676" cy="830997"/>
          </a:xfrm>
          <a:prstGeom prst="rect">
            <a:avLst/>
          </a:prstGeom>
        </p:spPr>
        <p:txBody>
          <a:bodyPr wrap="square">
            <a:spAutoFit/>
          </a:bodyPr>
          <a:lstStyle/>
          <a:p>
            <a:r>
              <a:rPr lang="ru-RU" sz="2400" b="1" dirty="0">
                <a:latin typeface="Times New Roman" pitchFamily="18" charset="0"/>
                <a:cs typeface="Times New Roman" pitchFamily="18" charset="0"/>
              </a:rPr>
              <a:t>Сухой молотый укроп </a:t>
            </a:r>
            <a:r>
              <a:rPr lang="ru-RU" sz="2400" dirty="0">
                <a:latin typeface="Times New Roman" pitchFamily="18" charset="0"/>
                <a:cs typeface="Times New Roman" pitchFamily="18" charset="0"/>
              </a:rPr>
              <a:t>добавляют в соусы, мясные и рыбные супы, жаркое, овощное рагу. </a:t>
            </a:r>
          </a:p>
        </p:txBody>
      </p:sp>
      <p:sp>
        <p:nvSpPr>
          <p:cNvPr id="35844" name="Rectangle 4"/>
          <p:cNvSpPr>
            <a:spLocks noChangeArrowheads="1"/>
          </p:cNvSpPr>
          <p:nvPr/>
        </p:nvSpPr>
        <p:spPr bwMode="auto">
          <a:xfrm>
            <a:off x="714348" y="1928802"/>
            <a:ext cx="792961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Укроп</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хорошо сочетается со всеми овощами, сырами и творогом. Очень хорош для рыбных блюд, сливочных соусов, салатов и консервирования</a:t>
            </a: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9" name="Рисунок 8" descr="http://www.narmed.ru/my/img/a/anethum_graveolens.jpg"/>
          <p:cNvPicPr/>
          <p:nvPr/>
        </p:nvPicPr>
        <p:blipFill>
          <a:blip r:embed="rId3"/>
          <a:srcRect/>
          <a:stretch>
            <a:fillRect/>
          </a:stretch>
        </p:blipFill>
        <p:spPr bwMode="auto">
          <a:xfrm>
            <a:off x="785786" y="3071810"/>
            <a:ext cx="7500990" cy="35719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30.jpg"/>
          <p:cNvPicPr/>
          <p:nvPr/>
        </p:nvPicPr>
        <p:blipFill>
          <a:blip r:embed="rId2"/>
          <a:srcRect/>
          <a:stretch>
            <a:fillRect/>
          </a:stretch>
        </p:blipFill>
        <p:spPr bwMode="auto">
          <a:xfrm>
            <a:off x="1071538" y="3071810"/>
            <a:ext cx="2714644" cy="3062290"/>
          </a:xfrm>
          <a:prstGeom prst="rect">
            <a:avLst/>
          </a:prstGeom>
          <a:noFill/>
          <a:ln w="9525">
            <a:noFill/>
            <a:miter lim="800000"/>
            <a:headEnd/>
            <a:tailEnd/>
          </a:ln>
        </p:spPr>
      </p:pic>
      <p:pic>
        <p:nvPicPr>
          <p:cNvPr id="3" name="Рисунок 2"/>
          <p:cNvPicPr/>
          <p:nvPr/>
        </p:nvPicPr>
        <p:blipFill>
          <a:blip r:embed="rId3"/>
          <a:srcRect/>
          <a:stretch>
            <a:fillRect/>
          </a:stretch>
        </p:blipFill>
        <p:spPr bwMode="auto">
          <a:xfrm>
            <a:off x="5000628" y="3143248"/>
            <a:ext cx="2928958" cy="3071834"/>
          </a:xfrm>
          <a:prstGeom prst="rect">
            <a:avLst/>
          </a:prstGeom>
          <a:noFill/>
          <a:ln w="9525">
            <a:noFill/>
            <a:miter lim="800000"/>
            <a:headEnd/>
            <a:tailEnd/>
          </a:ln>
        </p:spPr>
      </p:pic>
      <p:sp>
        <p:nvSpPr>
          <p:cNvPr id="36867" name="Rectangle 3"/>
          <p:cNvSpPr>
            <a:spLocks noChangeArrowheads="1"/>
          </p:cNvSpPr>
          <p:nvPr/>
        </p:nvSpPr>
        <p:spPr bwMode="auto">
          <a:xfrm>
            <a:off x="785786" y="357166"/>
            <a:ext cx="7643866"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Сельдерей.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r>
            <a:b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кулинарии используют все части растения в свежем и в сушеном виде. </a:t>
            </a:r>
            <a:b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Корни сельдерея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нашинкованном виде добавляют в супы и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салаты</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Сушеные корни натирают на терке, смешивают с поваренной солью и посыпают бутерброды с маслом или мягким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a:blip r:embed="rId2"/>
          <a:srcRect/>
          <a:stretch>
            <a:fillRect/>
          </a:stretch>
        </p:blipFill>
        <p:spPr bwMode="auto">
          <a:xfrm>
            <a:off x="6286512" y="2071678"/>
            <a:ext cx="2643190" cy="3857652"/>
          </a:xfrm>
          <a:prstGeom prst="rect">
            <a:avLst/>
          </a:prstGeom>
          <a:noFill/>
          <a:ln w="9525">
            <a:noFill/>
            <a:miter lim="800000"/>
            <a:headEnd/>
            <a:tailEnd/>
          </a:ln>
        </p:spPr>
      </p:pic>
      <p:pic>
        <p:nvPicPr>
          <p:cNvPr id="5" name="Рисунок 4"/>
          <p:cNvPicPr/>
          <p:nvPr/>
        </p:nvPicPr>
        <p:blipFill>
          <a:blip r:embed="rId3"/>
          <a:srcRect/>
          <a:stretch>
            <a:fillRect/>
          </a:stretch>
        </p:blipFill>
        <p:spPr bwMode="auto">
          <a:xfrm>
            <a:off x="214282" y="785794"/>
            <a:ext cx="2119314" cy="2628904"/>
          </a:xfrm>
          <a:prstGeom prst="rect">
            <a:avLst/>
          </a:prstGeom>
          <a:noFill/>
          <a:ln w="9525">
            <a:noFill/>
            <a:miter lim="800000"/>
            <a:headEnd/>
            <a:tailEnd/>
          </a:ln>
        </p:spPr>
      </p:pic>
      <p:sp>
        <p:nvSpPr>
          <p:cNvPr id="7" name="Прямоугольник 6"/>
          <p:cNvSpPr/>
          <p:nvPr/>
        </p:nvSpPr>
        <p:spPr>
          <a:xfrm>
            <a:off x="2357422" y="642918"/>
            <a:ext cx="4071966" cy="5632311"/>
          </a:xfrm>
          <a:prstGeom prst="rect">
            <a:avLst/>
          </a:prstGeom>
        </p:spPr>
        <p:txBody>
          <a:bodyPr wrap="square">
            <a:spAutoFit/>
          </a:bodyPr>
          <a:lstStyle/>
          <a:p>
            <a:r>
              <a:rPr lang="ru-RU" sz="2400" b="1" dirty="0">
                <a:latin typeface="Times New Roman" pitchFamily="18" charset="0"/>
                <a:cs typeface="Times New Roman" pitchFamily="18" charset="0"/>
              </a:rPr>
              <a:t>В кулинарии </a:t>
            </a:r>
            <a:r>
              <a:rPr lang="ru-RU" sz="2400" dirty="0">
                <a:latin typeface="Times New Roman" pitchFamily="18" charset="0"/>
                <a:cs typeface="Times New Roman" pitchFamily="18" charset="0"/>
              </a:rPr>
              <a:t>применение находят в основном сушеные листья верхней трети растения. Лишь салаты из томатов и огурцов приправляют свежей зеленью</a:t>
            </a:r>
            <a:r>
              <a:rPr lang="ru-RU" sz="2400" b="1" dirty="0">
                <a:latin typeface="Times New Roman" pitchFamily="18" charset="0"/>
                <a:cs typeface="Times New Roman" pitchFamily="18" charset="0"/>
              </a:rPr>
              <a:t>. Иссоп </a:t>
            </a:r>
            <a:r>
              <a:rPr lang="ru-RU" sz="2400" dirty="0">
                <a:latin typeface="Times New Roman" pitchFamily="18" charset="0"/>
                <a:cs typeface="Times New Roman" pitchFamily="18" charset="0"/>
              </a:rPr>
              <a:t>улучшает вкус блюд из фасоли, гороха. </a:t>
            </a:r>
            <a:r>
              <a:rPr lang="ru-RU" sz="2400" b="1" dirty="0">
                <a:latin typeface="Times New Roman" pitchFamily="18" charset="0"/>
                <a:cs typeface="Times New Roman" pitchFamily="18" charset="0"/>
              </a:rPr>
              <a:t>Его добавляют </a:t>
            </a:r>
            <a:r>
              <a:rPr lang="ru-RU" sz="2400" dirty="0">
                <a:latin typeface="Times New Roman" pitchFamily="18" charset="0"/>
                <a:cs typeface="Times New Roman" pitchFamily="18" charset="0"/>
              </a:rPr>
              <a:t>в колбасы, овощные супы, к жареному мясу.</a:t>
            </a:r>
            <a:r>
              <a:rPr lang="ru-RU" sz="2400" b="1" dirty="0">
                <a:latin typeface="Times New Roman" pitchFamily="18" charset="0"/>
                <a:cs typeface="Times New Roman" pitchFamily="18" charset="0"/>
              </a:rPr>
              <a:t> Используют </a:t>
            </a:r>
            <a:r>
              <a:rPr lang="ru-RU" sz="2400" dirty="0">
                <a:latin typeface="Times New Roman" pitchFamily="18" charset="0"/>
                <a:cs typeface="Times New Roman" pitchFamily="18" charset="0"/>
              </a:rPr>
              <a:t>при солении маслин, огурцов и томатов. На Востоке иссоп </a:t>
            </a:r>
            <a:r>
              <a:rPr lang="ru-RU" sz="2400" b="1" dirty="0">
                <a:latin typeface="Times New Roman" pitchFamily="18" charset="0"/>
                <a:cs typeface="Times New Roman" pitchFamily="18" charset="0"/>
              </a:rPr>
              <a:t>добавляют </a:t>
            </a:r>
            <a:r>
              <a:rPr lang="ru-RU" sz="2400" dirty="0">
                <a:latin typeface="Times New Roman" pitchFamily="18" charset="0"/>
                <a:cs typeface="Times New Roman" pitchFamily="18" charset="0"/>
              </a:rPr>
              <a:t>во фруктовые напитки</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8.jpg"/>
          <p:cNvPicPr/>
          <p:nvPr/>
        </p:nvPicPr>
        <p:blipFill>
          <a:blip r:embed="rId2"/>
          <a:srcRect/>
          <a:stretch>
            <a:fillRect/>
          </a:stretch>
        </p:blipFill>
        <p:spPr bwMode="auto">
          <a:xfrm>
            <a:off x="500034" y="571480"/>
            <a:ext cx="3214710" cy="3929090"/>
          </a:xfrm>
          <a:prstGeom prst="rect">
            <a:avLst/>
          </a:prstGeom>
          <a:noFill/>
          <a:ln w="9525">
            <a:noFill/>
            <a:miter lim="800000"/>
            <a:headEnd/>
            <a:tailEnd/>
          </a:ln>
        </p:spPr>
      </p:pic>
      <p:sp>
        <p:nvSpPr>
          <p:cNvPr id="389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8915" name="Rectangle 3"/>
          <p:cNvSpPr>
            <a:spLocks noChangeArrowheads="1"/>
          </p:cNvSpPr>
          <p:nvPr/>
        </p:nvSpPr>
        <p:spPr bwMode="auto">
          <a:xfrm>
            <a:off x="3857620" y="457200"/>
            <a:ext cx="478634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Эстрагон(тархун)</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Добавляется в небольших количествах в нежные сливочные соусы, блюда из яиц и к светлому мясу.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кулинарии </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используют стебли и листья тархуна для домашних солений.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Свежие листья </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тархуна добавляют к блюдам из рыбы, овощам, гарнирам, салатам, соусам, сыру и кислому молоку.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Прямоугольник 5"/>
          <p:cNvSpPr/>
          <p:nvPr/>
        </p:nvSpPr>
        <p:spPr>
          <a:xfrm>
            <a:off x="285720" y="4786322"/>
            <a:ext cx="6643734" cy="830997"/>
          </a:xfrm>
          <a:prstGeom prst="rect">
            <a:avLst/>
          </a:prstGeom>
        </p:spPr>
        <p:txBody>
          <a:bodyPr wrap="square">
            <a:spAutoFit/>
          </a:bodyPr>
          <a:lstStyle/>
          <a:p>
            <a:r>
              <a:rPr lang="ru-RU" sz="2400" b="1" dirty="0">
                <a:latin typeface="Times New Roman" pitchFamily="18" charset="0"/>
                <a:cs typeface="Times New Roman" pitchFamily="18" charset="0"/>
              </a:rPr>
              <a:t>В горячие блюда </a:t>
            </a:r>
            <a:r>
              <a:rPr lang="ru-RU" sz="2400" dirty="0">
                <a:latin typeface="Times New Roman" pitchFamily="18" charset="0"/>
                <a:cs typeface="Times New Roman" pitchFamily="18" charset="0"/>
              </a:rPr>
              <a:t>добавляют тархун за 1-2 минуты до готовности. </a:t>
            </a:r>
          </a:p>
        </p:txBody>
      </p:sp>
      <p:sp>
        <p:nvSpPr>
          <p:cNvPr id="7" name="Прямоугольник 6"/>
          <p:cNvSpPr/>
          <p:nvPr/>
        </p:nvSpPr>
        <p:spPr>
          <a:xfrm>
            <a:off x="285720" y="5572140"/>
            <a:ext cx="7929618" cy="830997"/>
          </a:xfrm>
          <a:prstGeom prst="rect">
            <a:avLst/>
          </a:prstGeom>
        </p:spPr>
        <p:txBody>
          <a:bodyPr wrap="square">
            <a:spAutoFit/>
          </a:bodyPr>
          <a:lstStyle/>
          <a:p>
            <a:r>
              <a:rPr lang="ru-RU" sz="2400" b="1" dirty="0">
                <a:latin typeface="Times New Roman" pitchFamily="18" charset="0"/>
                <a:cs typeface="Times New Roman" pitchFamily="18" charset="0"/>
              </a:rPr>
              <a:t>В холодные блюда </a:t>
            </a:r>
            <a:r>
              <a:rPr lang="ru-RU" sz="2400" dirty="0">
                <a:latin typeface="Times New Roman" pitchFamily="18" charset="0"/>
                <a:cs typeface="Times New Roman" pitchFamily="18" charset="0"/>
              </a:rPr>
              <a:t>– непосредственно перед подачей на стол</a:t>
            </a:r>
            <a:r>
              <a:rPr lang="ru-RU" dirty="0"/>
              <a: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32.jpg"/>
          <p:cNvPicPr/>
          <p:nvPr/>
        </p:nvPicPr>
        <p:blipFill>
          <a:blip r:embed="rId2"/>
          <a:srcRect/>
          <a:stretch>
            <a:fillRect/>
          </a:stretch>
        </p:blipFill>
        <p:spPr bwMode="auto">
          <a:xfrm>
            <a:off x="0" y="857232"/>
            <a:ext cx="3500430" cy="4429156"/>
          </a:xfrm>
          <a:prstGeom prst="rect">
            <a:avLst/>
          </a:prstGeom>
          <a:noFill/>
          <a:ln w="9525">
            <a:noFill/>
            <a:miter lim="800000"/>
            <a:headEnd/>
            <a:tailEnd/>
          </a:ln>
        </p:spPr>
      </p:pic>
      <p:sp>
        <p:nvSpPr>
          <p:cNvPr id="3" name="Прямоугольник 2"/>
          <p:cNvSpPr/>
          <p:nvPr/>
        </p:nvSpPr>
        <p:spPr>
          <a:xfrm>
            <a:off x="3571868" y="857232"/>
            <a:ext cx="4929222" cy="3785652"/>
          </a:xfrm>
          <a:prstGeom prst="rect">
            <a:avLst/>
          </a:prstGeom>
        </p:spPr>
        <p:txBody>
          <a:bodyPr wrap="square">
            <a:spAutoFit/>
          </a:bodyPr>
          <a:lstStyle/>
          <a:p>
            <a:r>
              <a:rPr lang="ru-RU" sz="2400" b="1" dirty="0" smtClean="0">
                <a:latin typeface="Times New Roman" pitchFamily="18" charset="0"/>
                <a:cs typeface="Times New Roman" pitchFamily="18" charset="0"/>
              </a:rPr>
              <a:t>Тимьян.</a:t>
            </a:r>
          </a:p>
          <a:p>
            <a:r>
              <a:rPr lang="ru-RU" sz="2400" b="1" dirty="0" smtClean="0">
                <a:latin typeface="Times New Roman" pitchFamily="18" charset="0"/>
                <a:cs typeface="Times New Roman" pitchFamily="18" charset="0"/>
              </a:rPr>
              <a:t>В кулинарии</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как </a:t>
            </a:r>
            <a:r>
              <a:rPr lang="ru-RU" sz="2400" dirty="0" smtClean="0">
                <a:latin typeface="Times New Roman" pitchFamily="18" charset="0"/>
                <a:cs typeface="Times New Roman" pitchFamily="18" charset="0"/>
              </a:rPr>
              <a:t>пряность, используют </a:t>
            </a:r>
            <a:r>
              <a:rPr lang="ru-RU" sz="2400" dirty="0">
                <a:latin typeface="Times New Roman" pitchFamily="18" charset="0"/>
                <a:cs typeface="Times New Roman" pitchFamily="18" charset="0"/>
              </a:rPr>
              <a:t>высушенные верхушки </a:t>
            </a:r>
            <a:r>
              <a:rPr lang="ru-RU" sz="2400" dirty="0" smtClean="0">
                <a:latin typeface="Times New Roman" pitchFamily="18" charset="0"/>
                <a:cs typeface="Times New Roman" pitchFamily="18" charset="0"/>
              </a:rPr>
              <a:t>стеблей  </a:t>
            </a:r>
            <a:r>
              <a:rPr lang="ru-RU" sz="2400" dirty="0">
                <a:latin typeface="Times New Roman" pitchFamily="18" charset="0"/>
                <a:cs typeface="Times New Roman" pitchFamily="18" charset="0"/>
              </a:rPr>
              <a:t>с бутонами, цветками и листьями. Реже - свежие листья и цветы.</a:t>
            </a:r>
            <a:r>
              <a:rPr lang="ru-RU" sz="2400" b="1" dirty="0">
                <a:latin typeface="Times New Roman" pitchFamily="18" charset="0"/>
                <a:cs typeface="Times New Roman" pitchFamily="18" charset="0"/>
              </a:rPr>
              <a:t> Тимьян </a:t>
            </a:r>
            <a:r>
              <a:rPr lang="ru-RU" sz="2400" dirty="0">
                <a:latin typeface="Times New Roman" pitchFamily="18" charset="0"/>
                <a:cs typeface="Times New Roman" pitchFamily="18" charset="0"/>
              </a:rPr>
              <a:t>хорошо сочетается с укропом. </a:t>
            </a:r>
            <a:r>
              <a:rPr lang="ru-RU" sz="2400" dirty="0" smtClean="0">
                <a:latin typeface="Times New Roman" pitchFamily="18" charset="0"/>
                <a:cs typeface="Times New Roman" pitchFamily="18" charset="0"/>
              </a:rPr>
              <a:t>Его добавляют </a:t>
            </a:r>
            <a:r>
              <a:rPr lang="ru-RU" sz="2400" dirty="0">
                <a:latin typeface="Times New Roman" pitchFamily="18" charset="0"/>
                <a:cs typeface="Times New Roman" pitchFamily="18" charset="0"/>
              </a:rPr>
              <a:t>в смеси </a:t>
            </a:r>
            <a:r>
              <a:rPr lang="ru-RU" sz="2400" dirty="0" smtClean="0">
                <a:latin typeface="Times New Roman" pitchFamily="18" charset="0"/>
                <a:cs typeface="Times New Roman" pitchFamily="18" charset="0"/>
              </a:rPr>
              <a:t>пряностей для </a:t>
            </a:r>
            <a:r>
              <a:rPr lang="ru-RU" sz="2400" dirty="0">
                <a:latin typeface="Times New Roman" pitchFamily="18" charset="0"/>
                <a:cs typeface="Times New Roman" pitchFamily="18" charset="0"/>
              </a:rPr>
              <a:t>готовки мяса на открытом </a:t>
            </a:r>
            <a:r>
              <a:rPr lang="ru-RU" sz="2400" dirty="0" smtClean="0">
                <a:latin typeface="Times New Roman" pitchFamily="18" charset="0"/>
                <a:cs typeface="Times New Roman" pitchFamily="18" charset="0"/>
              </a:rPr>
              <a:t>огне, а также, </a:t>
            </a:r>
            <a:r>
              <a:rPr lang="ru-RU" sz="2400" dirty="0">
                <a:latin typeface="Times New Roman" pitchFamily="18" charset="0"/>
                <a:cs typeface="Times New Roman" pitchFamily="18" charset="0"/>
              </a:rPr>
              <a:t>в салаты из </a:t>
            </a:r>
            <a:r>
              <a:rPr lang="ru-RU" sz="2400" dirty="0" smtClean="0">
                <a:latin typeface="Times New Roman" pitchFamily="18" charset="0"/>
                <a:cs typeface="Times New Roman" pitchFamily="18" charset="0"/>
              </a:rPr>
              <a:t>помидоров,  моркови, картофеля. </a:t>
            </a:r>
            <a:endParaRPr lang="ru-RU" sz="2400" dirty="0">
              <a:latin typeface="Times New Roman" pitchFamily="18" charset="0"/>
              <a:cs typeface="Times New Roman" pitchFamily="18" charset="0"/>
            </a:endParaRPr>
          </a:p>
        </p:txBody>
      </p:sp>
      <p:sp>
        <p:nvSpPr>
          <p:cNvPr id="4" name="Прямоугольник 3"/>
          <p:cNvSpPr/>
          <p:nvPr/>
        </p:nvSpPr>
        <p:spPr>
          <a:xfrm>
            <a:off x="3571868" y="4500570"/>
            <a:ext cx="4572032" cy="1938992"/>
          </a:xfrm>
          <a:prstGeom prst="rect">
            <a:avLst/>
          </a:prstGeom>
        </p:spPr>
        <p:txBody>
          <a:bodyPr wrap="square">
            <a:spAutoFit/>
          </a:bodyPr>
          <a:lstStyle/>
          <a:p>
            <a:r>
              <a:rPr lang="ru-RU" sz="2400" b="1" dirty="0" smtClean="0">
                <a:latin typeface="Times New Roman" pitchFamily="18" charset="0"/>
                <a:cs typeface="Times New Roman" pitchFamily="18" charset="0"/>
              </a:rPr>
              <a:t>В </a:t>
            </a:r>
            <a:r>
              <a:rPr lang="ru-RU" sz="2400" b="1" dirty="0">
                <a:latin typeface="Times New Roman" pitchFamily="18" charset="0"/>
                <a:cs typeface="Times New Roman" pitchFamily="18" charset="0"/>
              </a:rPr>
              <a:t>восточной кулинарии </a:t>
            </a:r>
            <a:r>
              <a:rPr lang="ru-RU" sz="2400" dirty="0">
                <a:latin typeface="Times New Roman" pitchFamily="18" charset="0"/>
                <a:cs typeface="Times New Roman" pitchFamily="18" charset="0"/>
              </a:rPr>
              <a:t>тимьян добавляют в соусы, супы, тушеное мясо. </a:t>
            </a:r>
            <a:r>
              <a:rPr lang="ru-RU" sz="2400" b="1" dirty="0">
                <a:latin typeface="Times New Roman" pitchFamily="18" charset="0"/>
                <a:cs typeface="Times New Roman" pitchFamily="18" charset="0"/>
              </a:rPr>
              <a:t>Хорош тимьян </a:t>
            </a:r>
            <a:r>
              <a:rPr lang="ru-RU" sz="2400" dirty="0">
                <a:latin typeface="Times New Roman" pitchFamily="18" charset="0"/>
                <a:cs typeface="Times New Roman" pitchFamily="18" charset="0"/>
              </a:rPr>
              <a:t>и в блюдах из яиц, макарон и птицы.</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Documents and Settings\Ирина\Рабочий стол\200px-Thymus_serpyllum_flowering_plants.jpg"/>
          <p:cNvPicPr/>
          <p:nvPr/>
        </p:nvPicPr>
        <p:blipFill>
          <a:blip r:embed="rId2"/>
          <a:srcRect/>
          <a:stretch>
            <a:fillRect/>
          </a:stretch>
        </p:blipFill>
        <p:spPr bwMode="auto">
          <a:xfrm>
            <a:off x="428596" y="714356"/>
            <a:ext cx="3500462" cy="2500330"/>
          </a:xfrm>
          <a:prstGeom prst="rect">
            <a:avLst/>
          </a:prstGeom>
          <a:noFill/>
          <a:ln w="9525">
            <a:noFill/>
            <a:miter lim="800000"/>
            <a:headEnd/>
            <a:tailEnd/>
          </a:ln>
        </p:spPr>
      </p:pic>
      <p:pic>
        <p:nvPicPr>
          <p:cNvPr id="3" name="Рисунок 2" descr="C:\Documents and Settings\Ирина\Рабочий стол\265px-Thymus_vulgaris0.jpg"/>
          <p:cNvPicPr/>
          <p:nvPr/>
        </p:nvPicPr>
        <p:blipFill>
          <a:blip r:embed="rId3"/>
          <a:srcRect/>
          <a:stretch>
            <a:fillRect/>
          </a:stretch>
        </p:blipFill>
        <p:spPr bwMode="auto">
          <a:xfrm>
            <a:off x="4643438" y="3429000"/>
            <a:ext cx="4071966" cy="2881315"/>
          </a:xfrm>
          <a:prstGeom prst="rect">
            <a:avLst/>
          </a:prstGeom>
          <a:noFill/>
          <a:ln w="9525">
            <a:noFill/>
            <a:miter lim="800000"/>
            <a:headEnd/>
            <a:tailEnd/>
          </a:ln>
        </p:spPr>
      </p:pic>
      <p:sp>
        <p:nvSpPr>
          <p:cNvPr id="39937" name="Rectangle 1"/>
          <p:cNvSpPr>
            <a:spLocks noChangeArrowheads="1"/>
          </p:cNvSpPr>
          <p:nvPr/>
        </p:nvSpPr>
        <p:spPr bwMode="auto">
          <a:xfrm>
            <a:off x="4000496" y="785794"/>
            <a:ext cx="478634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Чабрец </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добавляют в супы мясные, рыбные, овощные, в рыбный фарш и жареное мясо.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Чабрец</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в смеси с мукой очень хорош для панировки рыбы.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Прямоугольник 5"/>
          <p:cNvSpPr/>
          <p:nvPr/>
        </p:nvSpPr>
        <p:spPr>
          <a:xfrm>
            <a:off x="500034" y="3857628"/>
            <a:ext cx="3929090" cy="2308324"/>
          </a:xfrm>
          <a:prstGeom prst="rect">
            <a:avLst/>
          </a:prstGeom>
        </p:spPr>
        <p:txBody>
          <a:bodyPr wrap="square">
            <a:spAutoFit/>
          </a:bodyPr>
          <a:lstStyle/>
          <a:p>
            <a:pPr lvl="0" eaLnBrk="0" fontAlgn="base" hangingPunct="0">
              <a:spcBef>
                <a:spcPct val="0"/>
              </a:spcBef>
              <a:spcAft>
                <a:spcPct val="0"/>
              </a:spcAft>
            </a:pPr>
            <a:r>
              <a:rPr lang="ru-RU" sz="2400" b="1" dirty="0" smtClean="0">
                <a:solidFill>
                  <a:srgbClr val="000000"/>
                </a:solidFill>
                <a:latin typeface="Times New Roman" pitchFamily="18" charset="0"/>
                <a:ea typeface="Times New Roman" pitchFamily="18" charset="0"/>
                <a:cs typeface="Times New Roman" pitchFamily="18" charset="0"/>
              </a:rPr>
              <a:t> Чабрец </a:t>
            </a:r>
            <a:r>
              <a:rPr lang="ru-RU" sz="2400" dirty="0" smtClean="0">
                <a:solidFill>
                  <a:srgbClr val="000000"/>
                </a:solidFill>
                <a:latin typeface="Times New Roman" pitchFamily="18" charset="0"/>
                <a:ea typeface="Times New Roman" pitchFamily="18" charset="0"/>
                <a:cs typeface="Times New Roman" pitchFamily="18" charset="0"/>
              </a:rPr>
              <a:t>хорошо добавлять  в салаты из овощей и картофеля. </a:t>
            </a:r>
          </a:p>
          <a:p>
            <a:pPr lvl="0" eaLnBrk="0" fontAlgn="base" hangingPunct="0">
              <a:spcBef>
                <a:spcPct val="0"/>
              </a:spcBef>
              <a:spcAft>
                <a:spcPct val="0"/>
              </a:spcAft>
            </a:pPr>
            <a:r>
              <a:rPr lang="ru-RU" sz="2400" b="1" dirty="0" smtClean="0">
                <a:solidFill>
                  <a:srgbClr val="000000"/>
                </a:solidFill>
                <a:latin typeface="Times New Roman" pitchFamily="18" charset="0"/>
                <a:ea typeface="Times New Roman" pitchFamily="18" charset="0"/>
                <a:cs typeface="Times New Roman" pitchFamily="18" charset="0"/>
              </a:rPr>
              <a:t>Чабрец</a:t>
            </a:r>
            <a:r>
              <a:rPr lang="ru-RU" sz="2400" dirty="0" smtClean="0">
                <a:solidFill>
                  <a:srgbClr val="000000"/>
                </a:solidFill>
                <a:latin typeface="Times New Roman" pitchFamily="18" charset="0"/>
                <a:ea typeface="Times New Roman" pitchFamily="18" charset="0"/>
                <a:cs typeface="Times New Roman" pitchFamily="18" charset="0"/>
              </a:rPr>
              <a:t> очень популярен с мягкими белыми сырами вроде брынзы</a:t>
            </a:r>
            <a:endParaRPr lang="ru-RU" sz="2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3.jpg"/>
          <p:cNvPicPr/>
          <p:nvPr/>
        </p:nvPicPr>
        <p:blipFill>
          <a:blip r:embed="rId2"/>
          <a:srcRect/>
          <a:stretch>
            <a:fillRect/>
          </a:stretch>
        </p:blipFill>
        <p:spPr bwMode="auto">
          <a:xfrm>
            <a:off x="428596" y="642918"/>
            <a:ext cx="3071834" cy="5357850"/>
          </a:xfrm>
          <a:prstGeom prst="rect">
            <a:avLst/>
          </a:prstGeom>
          <a:noFill/>
          <a:ln w="9525">
            <a:noFill/>
            <a:miter lim="800000"/>
            <a:headEnd/>
            <a:tailEnd/>
          </a:ln>
        </p:spPr>
      </p:pic>
      <p:sp>
        <p:nvSpPr>
          <p:cNvPr id="4198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41987" name="Rectangle 3"/>
          <p:cNvSpPr>
            <a:spLocks noChangeArrowheads="1"/>
          </p:cNvSpPr>
          <p:nvPr/>
        </p:nvSpPr>
        <p:spPr bwMode="auto">
          <a:xfrm>
            <a:off x="3571868" y="457200"/>
            <a:ext cx="514353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Полынь</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протертом или размолотом виде сохраняется круглый год, в августе и сентябре она продается свежей. Трава с горьковатым вкусом, с высоким содержанием эфирных масел и горечи. Полынь активизирует пищеварение и стимулирует усвоение жирной пищи, например, жирной рыбы (угря и карпа), жаркого из кабаньего мяса, гуся и утки. При приготовлении пищи полынь всегда нужно варить вместе с пищей и использовать ее в небольших количествах</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rcRect/>
          <a:stretch>
            <a:fillRect/>
          </a:stretch>
        </p:blipFill>
        <p:spPr bwMode="auto">
          <a:xfrm>
            <a:off x="357158" y="928670"/>
            <a:ext cx="2643206" cy="4786346"/>
          </a:xfrm>
          <a:prstGeom prst="rect">
            <a:avLst/>
          </a:prstGeom>
          <a:noFill/>
          <a:ln w="9525">
            <a:noFill/>
            <a:miter lim="800000"/>
            <a:headEnd/>
            <a:tailEnd/>
          </a:ln>
        </p:spPr>
      </p:pic>
      <p:sp>
        <p:nvSpPr>
          <p:cNvPr id="3" name="Прямоугольник 2"/>
          <p:cNvSpPr/>
          <p:nvPr/>
        </p:nvSpPr>
        <p:spPr>
          <a:xfrm>
            <a:off x="3643306" y="857232"/>
            <a:ext cx="4429156" cy="2677656"/>
          </a:xfrm>
          <a:prstGeom prst="rect">
            <a:avLst/>
          </a:prstGeom>
        </p:spPr>
        <p:txBody>
          <a:bodyPr wrap="square">
            <a:spAutoFit/>
          </a:bodyPr>
          <a:lstStyle/>
          <a:p>
            <a:r>
              <a:rPr lang="ru-RU" sz="2400" b="1" dirty="0">
                <a:latin typeface="Times New Roman" pitchFamily="18" charset="0"/>
                <a:cs typeface="Times New Roman" pitchFamily="18" charset="0"/>
              </a:rPr>
              <a:t>Перец чили</a:t>
            </a: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является самой </a:t>
            </a:r>
            <a:r>
              <a:rPr lang="ru-RU" sz="2400" dirty="0">
                <a:latin typeface="Times New Roman" pitchFamily="18" charset="0"/>
                <a:cs typeface="Times New Roman" pitchFamily="18" charset="0"/>
              </a:rPr>
              <a:t>острой </a:t>
            </a:r>
            <a:r>
              <a:rPr lang="ru-RU" sz="2400" dirty="0" smtClean="0">
                <a:latin typeface="Times New Roman" pitchFamily="18" charset="0"/>
                <a:cs typeface="Times New Roman" pitchFamily="18" charset="0"/>
              </a:rPr>
              <a:t>составляющей одноименной приправы. Происходит </a:t>
            </a:r>
            <a:r>
              <a:rPr lang="ru-RU" sz="2400" dirty="0">
                <a:latin typeface="Times New Roman" pitchFamily="18" charset="0"/>
                <a:cs typeface="Times New Roman" pitchFamily="18" charset="0"/>
              </a:rPr>
              <a:t>из тропической части </a:t>
            </a:r>
            <a:r>
              <a:rPr lang="ru-RU" sz="2400" dirty="0" smtClean="0">
                <a:latin typeface="Times New Roman" pitchFamily="18" charset="0"/>
                <a:cs typeface="Times New Roman" pitchFamily="18" charset="0"/>
              </a:rPr>
              <a:t>Америки. В </a:t>
            </a:r>
            <a:r>
              <a:rPr lang="ru-RU" sz="2400" dirty="0">
                <a:latin typeface="Times New Roman" pitchFamily="18" charset="0"/>
                <a:cs typeface="Times New Roman" pitchFamily="18" charset="0"/>
              </a:rPr>
              <a:t>соседней Мексике </a:t>
            </a:r>
            <a:r>
              <a:rPr lang="ru-RU" sz="2400" dirty="0" smtClean="0">
                <a:latin typeface="Times New Roman" pitchFamily="18" charset="0"/>
                <a:cs typeface="Times New Roman" pitchFamily="18" charset="0"/>
              </a:rPr>
              <a:t>он </a:t>
            </a:r>
            <a:r>
              <a:rPr lang="ru-RU" sz="2400" dirty="0">
                <a:latin typeface="Times New Roman" pitchFamily="18" charset="0"/>
                <a:cs typeface="Times New Roman" pitchFamily="18" charset="0"/>
              </a:rPr>
              <a:t>стал настоящим символом мексиканской кухни. </a:t>
            </a:r>
          </a:p>
        </p:txBody>
      </p:sp>
      <p:pic>
        <p:nvPicPr>
          <p:cNvPr id="4" name="Рисунок 3"/>
          <p:cNvPicPr/>
          <p:nvPr/>
        </p:nvPicPr>
        <p:blipFill>
          <a:blip r:embed="rId3"/>
          <a:srcRect/>
          <a:stretch>
            <a:fillRect/>
          </a:stretch>
        </p:blipFill>
        <p:spPr bwMode="auto">
          <a:xfrm>
            <a:off x="4786314" y="3571876"/>
            <a:ext cx="2105025" cy="213360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rcRect/>
          <a:stretch>
            <a:fillRect/>
          </a:stretch>
        </p:blipFill>
        <p:spPr bwMode="auto">
          <a:xfrm>
            <a:off x="1214414" y="285728"/>
            <a:ext cx="6500858" cy="5000660"/>
          </a:xfrm>
          <a:prstGeom prst="rect">
            <a:avLst/>
          </a:prstGeom>
          <a:noFill/>
          <a:ln w="9525">
            <a:noFill/>
            <a:miter lim="800000"/>
            <a:headEnd/>
            <a:tailEnd/>
          </a:ln>
        </p:spPr>
      </p:pic>
      <p:sp>
        <p:nvSpPr>
          <p:cNvPr id="3" name="Прямоугольник 2"/>
          <p:cNvSpPr/>
          <p:nvPr/>
        </p:nvSpPr>
        <p:spPr>
          <a:xfrm>
            <a:off x="1214414" y="5143511"/>
            <a:ext cx="6357982" cy="1200329"/>
          </a:xfrm>
          <a:prstGeom prst="rect">
            <a:avLst/>
          </a:prstGeom>
        </p:spPr>
        <p:txBody>
          <a:bodyPr wrap="square">
            <a:spAutoFit/>
          </a:bodyPr>
          <a:lstStyle/>
          <a:p>
            <a:r>
              <a:rPr lang="ru-RU" sz="2400" dirty="0">
                <a:latin typeface="Times New Roman" pitchFamily="18" charset="0"/>
                <a:cs typeface="Times New Roman" pitchFamily="18" charset="0"/>
              </a:rPr>
              <a:t>В Европу многие пряности попали ещё в древние времена с Востока (Индии и Китая); некоторые — из Африки и Южной Америки.</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642917"/>
            <a:ext cx="8286808" cy="1477328"/>
          </a:xfrm>
          <a:prstGeom prst="rect">
            <a:avLst/>
          </a:prstGeom>
        </p:spPr>
        <p:txBody>
          <a:bodyPr wrap="square">
            <a:spAutoFit/>
          </a:bodyPr>
          <a:lstStyle/>
          <a:p>
            <a:r>
              <a:rPr lang="ru-RU" sz="2400" b="1" dirty="0" smtClean="0">
                <a:latin typeface="Times New Roman" pitchFamily="18" charset="0"/>
                <a:cs typeface="Times New Roman" pitchFamily="18" charset="0"/>
              </a:rPr>
              <a:t>В природе гвоздика представляет собой бутоны вечнозеленого дерева. </a:t>
            </a:r>
          </a:p>
          <a:p>
            <a:r>
              <a:rPr lang="ru-RU" sz="2400" dirty="0" smtClean="0">
                <a:latin typeface="Times New Roman" pitchFamily="18" charset="0"/>
                <a:cs typeface="Times New Roman" pitchFamily="18" charset="0"/>
              </a:rPr>
              <a:t> </a:t>
            </a:r>
          </a:p>
          <a:p>
            <a:endParaRPr lang="ru-RU" dirty="0"/>
          </a:p>
        </p:txBody>
      </p:sp>
      <p:pic>
        <p:nvPicPr>
          <p:cNvPr id="2050" name="Picture 2"/>
          <p:cNvPicPr>
            <a:picLocks noChangeAspect="1" noChangeArrowheads="1"/>
          </p:cNvPicPr>
          <p:nvPr/>
        </p:nvPicPr>
        <p:blipFill>
          <a:blip r:embed="rId2"/>
          <a:srcRect/>
          <a:stretch>
            <a:fillRect/>
          </a:stretch>
        </p:blipFill>
        <p:spPr bwMode="auto">
          <a:xfrm>
            <a:off x="571472" y="1928802"/>
            <a:ext cx="8072494" cy="4143404"/>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rcRect/>
          <a:stretch>
            <a:fillRect/>
          </a:stretch>
        </p:blipFill>
        <p:spPr bwMode="auto">
          <a:xfrm>
            <a:off x="1643042" y="357166"/>
            <a:ext cx="5429288" cy="5357850"/>
          </a:xfrm>
          <a:prstGeom prst="rect">
            <a:avLst/>
          </a:prstGeom>
          <a:noFill/>
          <a:ln w="9525">
            <a:noFill/>
            <a:miter lim="800000"/>
            <a:headEnd/>
            <a:tailEnd/>
          </a:ln>
        </p:spPr>
      </p:pic>
      <p:sp>
        <p:nvSpPr>
          <p:cNvPr id="3" name="Прямоугольник 2"/>
          <p:cNvSpPr/>
          <p:nvPr/>
        </p:nvSpPr>
        <p:spPr>
          <a:xfrm>
            <a:off x="2286000" y="5643578"/>
            <a:ext cx="4572000" cy="830997"/>
          </a:xfrm>
          <a:prstGeom prst="rect">
            <a:avLst/>
          </a:prstGeom>
        </p:spPr>
        <p:txBody>
          <a:bodyPr wrap="square">
            <a:spAutoFit/>
          </a:bodyPr>
          <a:lstStyle/>
          <a:p>
            <a:r>
              <a:rPr lang="ru-RU" sz="2400" dirty="0" smtClean="0">
                <a:latin typeface="Times New Roman" pitchFamily="18" charset="0"/>
                <a:cs typeface="Times New Roman" pitchFamily="18" charset="0"/>
              </a:rPr>
              <a:t>некоторые — из Африки и Южной Америки.</a:t>
            </a:r>
            <a:endParaRPr lang="ru-RU" sz="24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33.jpg"/>
          <p:cNvPicPr/>
          <p:nvPr/>
        </p:nvPicPr>
        <p:blipFill>
          <a:blip r:embed="rId2"/>
          <a:srcRect/>
          <a:stretch>
            <a:fillRect/>
          </a:stretch>
        </p:blipFill>
        <p:spPr bwMode="auto">
          <a:xfrm>
            <a:off x="214282" y="357166"/>
            <a:ext cx="2609850" cy="2895600"/>
          </a:xfrm>
          <a:prstGeom prst="rect">
            <a:avLst/>
          </a:prstGeom>
          <a:noFill/>
        </p:spPr>
      </p:pic>
      <p:pic>
        <p:nvPicPr>
          <p:cNvPr id="3" name="Рисунок 2" descr="C:\Documents and Settings\Ирина\Рабочий стол\ваниль\9683.jpg"/>
          <p:cNvPicPr/>
          <p:nvPr/>
        </p:nvPicPr>
        <p:blipFill>
          <a:blip r:embed="rId3"/>
          <a:srcRect/>
          <a:stretch>
            <a:fillRect/>
          </a:stretch>
        </p:blipFill>
        <p:spPr bwMode="auto">
          <a:xfrm>
            <a:off x="0" y="4429132"/>
            <a:ext cx="3048000" cy="2143125"/>
          </a:xfrm>
          <a:prstGeom prst="rect">
            <a:avLst/>
          </a:prstGeom>
          <a:noFill/>
          <a:ln w="9525">
            <a:noFill/>
            <a:miter lim="800000"/>
            <a:headEnd/>
            <a:tailEnd/>
          </a:ln>
        </p:spPr>
      </p:pic>
      <p:sp>
        <p:nvSpPr>
          <p:cNvPr id="5" name="Прямоугольник 4"/>
          <p:cNvSpPr/>
          <p:nvPr/>
        </p:nvSpPr>
        <p:spPr>
          <a:xfrm>
            <a:off x="3071802" y="428604"/>
            <a:ext cx="5715040" cy="4524315"/>
          </a:xfrm>
          <a:prstGeom prst="rect">
            <a:avLst/>
          </a:prstGeom>
        </p:spPr>
        <p:txBody>
          <a:bodyPr wrap="square">
            <a:spAutoFit/>
          </a:bodyPr>
          <a:lstStyle/>
          <a:p>
            <a:r>
              <a:rPr lang="ru-RU" b="1" dirty="0"/>
              <a:t>Ваниль</a:t>
            </a:r>
            <a:r>
              <a:rPr lang="ru-RU" dirty="0"/>
              <a:t> – одна из самых известных, но и самых дорогих пряностей в мире. Как, спросите вы, ведь на любом базаре ее можно купить за копейки. Увы, то, что вы купили на базаре – это не ваниль, а ванилин. Ваниль – это темно-коричневые стручки, скрученные в палочки длиной 10-20 сантиметров, эластичные и маслянистые на ощупь Стручки эти – плоды многолетней лианы из семейства орхидных. Родина ванили – Центральная Америка, но в настоящее время ее выращивают в тропической зоне по всему миру, от Южной Америки и Африки до Цейлона и </a:t>
            </a:r>
            <a:r>
              <a:rPr lang="ru-RU" dirty="0" err="1"/>
              <a:t>Таити</a:t>
            </a:r>
            <a:r>
              <a:rPr lang="ru-RU" dirty="0"/>
              <a:t>. Свежесобранные плоды не пахнут, но после обработки горячей водой или паром на поверхности стручков выделяется легкий налет игольчатых кристалликов белого цвета. Это ванилин, содержание которого в ванили не превышает 3 процентов. Его запах и обуславливает запах ванили.</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571480"/>
            <a:ext cx="4643454" cy="3416320"/>
          </a:xfrm>
          <a:prstGeom prst="rect">
            <a:avLst/>
          </a:prstGeom>
        </p:spPr>
        <p:txBody>
          <a:bodyPr wrap="square">
            <a:spAutoFit/>
          </a:bodyPr>
          <a:lstStyle/>
          <a:p>
            <a:r>
              <a:rPr lang="ru-RU" dirty="0"/>
              <a:t>А</a:t>
            </a:r>
            <a:r>
              <a:rPr lang="ru-RU" dirty="0" smtClean="0"/>
              <a:t>бсолютно </a:t>
            </a:r>
            <a:r>
              <a:rPr lang="ru-RU" dirty="0"/>
              <a:t>точно указать дату, когда первый европеец смог оценить вкус ванили. Это случилось 14 сентября 1502 года на территории современного государства Никарагуа. А попробовал вкус ванили Христофор Колумб во время его четвертого, и последнего, путешествия в поисках пути в Индию. Ваниль присутствовала в чашке с шоколадом, которая была преподнесена Колумбу местным правителем. Этим ему была оказана великая честь, ибо шоколад употребляли лишь правители ацтеков. </a:t>
            </a:r>
          </a:p>
        </p:txBody>
      </p:sp>
      <p:pic>
        <p:nvPicPr>
          <p:cNvPr id="3" name="Рисунок 2" descr="C:\Documents and Settings\Ирина\Рабочий стол\150px-Vanilla_fragrans_2.jpg"/>
          <p:cNvPicPr/>
          <p:nvPr/>
        </p:nvPicPr>
        <p:blipFill>
          <a:blip r:embed="rId2"/>
          <a:srcRect/>
          <a:stretch>
            <a:fillRect/>
          </a:stretch>
        </p:blipFill>
        <p:spPr bwMode="auto">
          <a:xfrm>
            <a:off x="357158" y="571480"/>
            <a:ext cx="1905000" cy="2543175"/>
          </a:xfrm>
          <a:prstGeom prst="rect">
            <a:avLst/>
          </a:prstGeom>
          <a:noFill/>
          <a:ln w="9525">
            <a:noFill/>
            <a:miter lim="800000"/>
            <a:headEnd/>
            <a:tailEnd/>
          </a:ln>
        </p:spPr>
      </p:pic>
      <p:pic>
        <p:nvPicPr>
          <p:cNvPr id="4" name="Рисунок 3" descr="C:\Documents and Settings\Ирина\Рабочий стол\150px-Vanilla_plantation_dsc01187.jpg"/>
          <p:cNvPicPr/>
          <p:nvPr/>
        </p:nvPicPr>
        <p:blipFill>
          <a:blip r:embed="rId3"/>
          <a:srcRect/>
          <a:stretch>
            <a:fillRect/>
          </a:stretch>
        </p:blipFill>
        <p:spPr bwMode="auto">
          <a:xfrm>
            <a:off x="6786578" y="3643314"/>
            <a:ext cx="1905000" cy="2543175"/>
          </a:xfrm>
          <a:prstGeom prst="rect">
            <a:avLst/>
          </a:prstGeom>
          <a:noFill/>
          <a:ln w="9525">
            <a:noFill/>
            <a:miter lim="800000"/>
            <a:headEnd/>
            <a:tailEnd/>
          </a:ln>
        </p:spPr>
      </p:pic>
      <p:pic>
        <p:nvPicPr>
          <p:cNvPr id="5" name="Рисунок 4" descr="C:\Documents and Settings\Ирина\Рабочий стол\133px-Vanilla_plantation_in_wood_dsc00190.jpg"/>
          <p:cNvPicPr/>
          <p:nvPr/>
        </p:nvPicPr>
        <p:blipFill>
          <a:blip r:embed="rId4"/>
          <a:srcRect/>
          <a:stretch>
            <a:fillRect/>
          </a:stretch>
        </p:blipFill>
        <p:spPr bwMode="auto">
          <a:xfrm>
            <a:off x="500034" y="3714752"/>
            <a:ext cx="1685925" cy="2543175"/>
          </a:xfrm>
          <a:prstGeom prst="rect">
            <a:avLst/>
          </a:prstGeom>
          <a:noFill/>
          <a:ln w="9525">
            <a:noFill/>
            <a:miter lim="800000"/>
            <a:headEnd/>
            <a:tailEnd/>
          </a:ln>
        </p:spPr>
      </p:pic>
      <p:pic>
        <p:nvPicPr>
          <p:cNvPr id="6" name="Рисунок 5" descr="C:\Documents and Settings\Ирина\Рабочий стол\220px-Vanilla_fragrans_4.jpg"/>
          <p:cNvPicPr/>
          <p:nvPr/>
        </p:nvPicPr>
        <p:blipFill>
          <a:blip r:embed="rId5"/>
          <a:srcRect/>
          <a:stretch>
            <a:fillRect/>
          </a:stretch>
        </p:blipFill>
        <p:spPr bwMode="auto">
          <a:xfrm>
            <a:off x="3000364" y="4000504"/>
            <a:ext cx="2790825" cy="20955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Documents and Settings\Ирина\Рабочий стол\oning.jpg"/>
          <p:cNvPicPr/>
          <p:nvPr/>
        </p:nvPicPr>
        <p:blipFill>
          <a:blip r:embed="rId2"/>
          <a:srcRect/>
          <a:stretch>
            <a:fillRect/>
          </a:stretch>
        </p:blipFill>
        <p:spPr bwMode="auto">
          <a:xfrm>
            <a:off x="357158" y="1285860"/>
            <a:ext cx="1828800" cy="1828800"/>
          </a:xfrm>
          <a:prstGeom prst="rect">
            <a:avLst/>
          </a:prstGeom>
          <a:noFill/>
          <a:ln w="9525">
            <a:noFill/>
            <a:miter lim="800000"/>
            <a:headEnd/>
            <a:tailEnd/>
          </a:ln>
        </p:spPr>
      </p:pic>
      <p:pic>
        <p:nvPicPr>
          <p:cNvPr id="3" name="Рисунок 2" descr="C:\Documents and Settings\Ирина\Рабочий стол\323.jpg"/>
          <p:cNvPicPr/>
          <p:nvPr/>
        </p:nvPicPr>
        <p:blipFill>
          <a:blip r:embed="rId3"/>
          <a:srcRect/>
          <a:stretch>
            <a:fillRect/>
          </a:stretch>
        </p:blipFill>
        <p:spPr bwMode="auto">
          <a:xfrm>
            <a:off x="7072330" y="928670"/>
            <a:ext cx="1785950" cy="1571636"/>
          </a:xfrm>
          <a:prstGeom prst="rect">
            <a:avLst/>
          </a:prstGeom>
          <a:noFill/>
          <a:ln w="9525">
            <a:noFill/>
            <a:miter lim="800000"/>
            <a:headEnd/>
            <a:tailEnd/>
          </a:ln>
        </p:spPr>
      </p:pic>
      <p:pic>
        <p:nvPicPr>
          <p:cNvPr id="5" name="Рисунок 4" descr="C:\Documents and Settings\Ирина\Рабочий стол\spices1.jpg"/>
          <p:cNvPicPr/>
          <p:nvPr/>
        </p:nvPicPr>
        <p:blipFill>
          <a:blip r:embed="rId4" cstate="print"/>
          <a:srcRect/>
          <a:stretch>
            <a:fillRect/>
          </a:stretch>
        </p:blipFill>
        <p:spPr bwMode="auto">
          <a:xfrm>
            <a:off x="3286116" y="2857496"/>
            <a:ext cx="2214578" cy="1714512"/>
          </a:xfrm>
          <a:prstGeom prst="rect">
            <a:avLst/>
          </a:prstGeom>
          <a:noFill/>
          <a:ln w="9525">
            <a:noFill/>
            <a:miter lim="800000"/>
            <a:headEnd/>
            <a:tailEnd/>
          </a:ln>
        </p:spPr>
      </p:pic>
      <p:sp>
        <p:nvSpPr>
          <p:cNvPr id="6" name="Прямоугольник 5"/>
          <p:cNvSpPr/>
          <p:nvPr/>
        </p:nvSpPr>
        <p:spPr>
          <a:xfrm>
            <a:off x="2286000" y="785794"/>
            <a:ext cx="4572000" cy="5632311"/>
          </a:xfrm>
          <a:prstGeom prst="rect">
            <a:avLst/>
          </a:prstGeom>
        </p:spPr>
        <p:txBody>
          <a:bodyPr wrap="square">
            <a:spAutoFit/>
          </a:bodyPr>
          <a:lstStyle/>
          <a:p>
            <a:r>
              <a:rPr lang="ru-RU" dirty="0"/>
              <a:t>В XVI—XVII веках восточные пряности и специи стали известны и в Московии. Из Индии и Персии через Каспий в Москву доставляли перец, кардамон и шафран, а из Китая через Монголию и Сибирь — </a:t>
            </a:r>
            <a:r>
              <a:rPr lang="ru-RU" dirty="0" err="1"/>
              <a:t>галангал</a:t>
            </a:r>
            <a:r>
              <a:rPr lang="ru-RU" dirty="0"/>
              <a:t> (</a:t>
            </a:r>
            <a:r>
              <a:rPr lang="ru-RU" dirty="0" err="1"/>
              <a:t>калганный</a:t>
            </a:r>
            <a:r>
              <a:rPr lang="ru-RU" dirty="0"/>
              <a:t> корень), китайскую корицу (</a:t>
            </a:r>
            <a:r>
              <a:rPr lang="ru-RU" b="1" dirty="0"/>
              <a:t>кассию), </a:t>
            </a:r>
            <a:r>
              <a:rPr lang="ru-RU" b="1" u="sng" dirty="0">
                <a:hlinkClick r:id="rId5"/>
              </a:rPr>
              <a:t>имбирь</a:t>
            </a:r>
            <a:r>
              <a:rPr lang="ru-RU" b="1" dirty="0"/>
              <a:t>, черный перец и бадьян. Особенно любимы на Руси были кондитерские пряные смеси, которые в старину назывались «сухими духами»: их применяли при выпечке </a:t>
            </a:r>
            <a:r>
              <a:rPr lang="ru-RU" b="1" u="sng" dirty="0">
                <a:hlinkClick r:id="rId6"/>
              </a:rPr>
              <a:t>пряников</a:t>
            </a:r>
            <a:r>
              <a:rPr lang="ru-RU" b="1" dirty="0"/>
              <a:t>, </a:t>
            </a:r>
            <a:r>
              <a:rPr lang="ru-RU" b="1" u="sng" dirty="0">
                <a:hlinkClick r:id="rId7"/>
              </a:rPr>
              <a:t>куличей</a:t>
            </a:r>
            <a:r>
              <a:rPr lang="ru-RU" b="1" dirty="0"/>
              <a:t>. Эти смеси состояли из </a:t>
            </a:r>
            <a:r>
              <a:rPr lang="ru-RU" b="1" u="sng" dirty="0">
                <a:hlinkClick r:id="rId8"/>
              </a:rPr>
              <a:t>аниса</a:t>
            </a:r>
            <a:r>
              <a:rPr lang="ru-RU" b="1" dirty="0"/>
              <a:t>, бадьяна, ванили, гвоздики, </a:t>
            </a:r>
            <a:r>
              <a:rPr lang="ru-RU" b="1" u="sng" dirty="0">
                <a:hlinkClick r:id="rId5"/>
              </a:rPr>
              <a:t>имбиря</a:t>
            </a:r>
            <a:r>
              <a:rPr lang="ru-RU" b="1" dirty="0"/>
              <a:t>, кардамона, </a:t>
            </a:r>
            <a:r>
              <a:rPr lang="ru-RU" b="1" u="sng" dirty="0">
                <a:hlinkClick r:id="rId9"/>
              </a:rPr>
              <a:t>кориандра</a:t>
            </a:r>
            <a:r>
              <a:rPr lang="ru-RU" b="1" dirty="0"/>
              <a:t>, корицы, </a:t>
            </a:r>
            <a:r>
              <a:rPr lang="ru-RU" b="1" u="sng" dirty="0">
                <a:hlinkClick r:id="rId10"/>
              </a:rPr>
              <a:t>мускатного ореха</a:t>
            </a:r>
            <a:r>
              <a:rPr lang="ru-RU" b="1" dirty="0"/>
              <a:t> и </a:t>
            </a:r>
            <a:r>
              <a:rPr lang="ru-RU" dirty="0"/>
              <a:t>мускатного цвета, душистого перца, тмина и шафрана. В XVIII веке русская кухня испытала огромное влияние французской, и в России появилось большинство из специй и пряностей, известных в то время и в Европе.</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9590"/>
          <p:cNvPicPr/>
          <p:nvPr/>
        </p:nvPicPr>
        <p:blipFill>
          <a:blip r:embed="rId2"/>
          <a:srcRect/>
          <a:stretch>
            <a:fillRect/>
          </a:stretch>
        </p:blipFill>
        <p:spPr bwMode="auto">
          <a:xfrm>
            <a:off x="2928926" y="1428736"/>
            <a:ext cx="2409825" cy="1638300"/>
          </a:xfrm>
          <a:prstGeom prst="rect">
            <a:avLst/>
          </a:prstGeom>
          <a:noFill/>
          <a:ln w="9525">
            <a:noFill/>
            <a:miter lim="800000"/>
            <a:headEnd/>
            <a:tailEnd/>
          </a:ln>
        </p:spPr>
      </p:pic>
      <p:pic>
        <p:nvPicPr>
          <p:cNvPr id="3" name="Рисунок 2" descr="59585"/>
          <p:cNvPicPr/>
          <p:nvPr/>
        </p:nvPicPr>
        <p:blipFill>
          <a:blip r:embed="rId3"/>
          <a:srcRect/>
          <a:stretch>
            <a:fillRect/>
          </a:stretch>
        </p:blipFill>
        <p:spPr bwMode="auto">
          <a:xfrm>
            <a:off x="5429256" y="4286256"/>
            <a:ext cx="2809875" cy="1809750"/>
          </a:xfrm>
          <a:prstGeom prst="rect">
            <a:avLst/>
          </a:prstGeom>
          <a:noFill/>
          <a:ln w="9525">
            <a:noFill/>
            <a:miter lim="800000"/>
            <a:headEnd/>
            <a:tailEnd/>
          </a:ln>
        </p:spPr>
      </p:pic>
      <p:pic>
        <p:nvPicPr>
          <p:cNvPr id="4" name="Рисунок 3" descr="59589"/>
          <p:cNvPicPr/>
          <p:nvPr/>
        </p:nvPicPr>
        <p:blipFill>
          <a:blip r:embed="rId4"/>
          <a:srcRect/>
          <a:stretch>
            <a:fillRect/>
          </a:stretch>
        </p:blipFill>
        <p:spPr bwMode="auto">
          <a:xfrm>
            <a:off x="285720" y="357166"/>
            <a:ext cx="2543175" cy="2524125"/>
          </a:xfrm>
          <a:prstGeom prst="rect">
            <a:avLst/>
          </a:prstGeom>
          <a:noFill/>
          <a:ln w="9525">
            <a:noFill/>
            <a:miter lim="800000"/>
            <a:headEnd/>
            <a:tailEnd/>
          </a:ln>
        </p:spPr>
      </p:pic>
      <p:sp>
        <p:nvSpPr>
          <p:cNvPr id="5" name="Прямоугольник 4"/>
          <p:cNvSpPr/>
          <p:nvPr/>
        </p:nvSpPr>
        <p:spPr>
          <a:xfrm>
            <a:off x="5286380" y="571480"/>
            <a:ext cx="3214710" cy="3416320"/>
          </a:xfrm>
          <a:prstGeom prst="rect">
            <a:avLst/>
          </a:prstGeom>
        </p:spPr>
        <p:txBody>
          <a:bodyPr wrap="square">
            <a:spAutoFit/>
          </a:bodyPr>
          <a:lstStyle/>
          <a:p>
            <a:r>
              <a:rPr lang="ru-RU" dirty="0"/>
              <a:t>В</a:t>
            </a:r>
            <a:r>
              <a:rPr lang="ru-RU" dirty="0" smtClean="0"/>
              <a:t> </a:t>
            </a:r>
            <a:r>
              <a:rPr lang="ru-RU" dirty="0"/>
              <a:t>России есть свое «карамельное или конфетное дерево» – это барбарис. Плоды барбариса на вкус кисловато-сладкие, как карамельки-барбариски, поэтому он и получил свое такое второе название. Существуют и другие народные названия барбариса: берберис, кислянка, кислый терн. </a:t>
            </a:r>
          </a:p>
        </p:txBody>
      </p:sp>
      <p:sp>
        <p:nvSpPr>
          <p:cNvPr id="6" name="Прямоугольник 5"/>
          <p:cNvSpPr/>
          <p:nvPr/>
        </p:nvSpPr>
        <p:spPr>
          <a:xfrm>
            <a:off x="214282" y="3164681"/>
            <a:ext cx="4143404" cy="3416320"/>
          </a:xfrm>
          <a:prstGeom prst="rect">
            <a:avLst/>
          </a:prstGeom>
        </p:spPr>
        <p:txBody>
          <a:bodyPr wrap="square">
            <a:spAutoFit/>
          </a:bodyPr>
          <a:lstStyle/>
          <a:p>
            <a:r>
              <a:rPr lang="ru-RU" dirty="0"/>
              <a:t>Плоды барбариса широко используют в кулинарии. Из них готовят джемы, компоты, варенье, желе, соки и сиропы. Высушенные и истолченные ягоды используют в качестве приятной кислой приправы к мясным блюдам. В кухне народов Кавказа ягоды добавляют в хрен, а в Средней Азии кладут в плов и добавляют в начинку для </a:t>
            </a:r>
            <a:r>
              <a:rPr lang="ru-RU" dirty="0" err="1"/>
              <a:t>купат</a:t>
            </a:r>
            <a:r>
              <a:rPr lang="ru-RU" dirty="0"/>
              <a:t>. Из кислых ягод готовят вкусные вина и ликеры, а недозрелые ягоды барбариса маринуют и солят.</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кунжут. растение"/>
          <p:cNvPicPr/>
          <p:nvPr/>
        </p:nvPicPr>
        <p:blipFill>
          <a:blip r:embed="rId2"/>
          <a:srcRect/>
          <a:stretch>
            <a:fillRect/>
          </a:stretch>
        </p:blipFill>
        <p:spPr bwMode="auto">
          <a:xfrm>
            <a:off x="357158" y="285728"/>
            <a:ext cx="2143125" cy="2895600"/>
          </a:xfrm>
          <a:prstGeom prst="rect">
            <a:avLst/>
          </a:prstGeom>
          <a:noFill/>
          <a:ln w="9525">
            <a:noFill/>
            <a:miter lim="800000"/>
            <a:headEnd/>
            <a:tailEnd/>
          </a:ln>
        </p:spPr>
      </p:pic>
      <p:sp>
        <p:nvSpPr>
          <p:cNvPr id="430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43011" name="Rectangle 3"/>
          <p:cNvSpPr>
            <a:spLocks noChangeArrowheads="1"/>
          </p:cNvSpPr>
          <p:nvPr/>
        </p:nvSpPr>
        <p:spPr bwMode="auto">
          <a:xfrm>
            <a:off x="3000364" y="357166"/>
            <a:ext cx="578647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1B1F28"/>
                </a:solidFill>
                <a:effectLst/>
                <a:latin typeface="Times New Roman" pitchFamily="18" charset="0"/>
                <a:ea typeface="Times New Roman" pitchFamily="18" charset="0"/>
                <a:cs typeface="Times New Roman" pitchFamily="18" charset="0"/>
              </a:rPr>
              <a:t>Кунжут, если по-простому выражаться, это маленькие семечки, обладающие нежным вкусом и слегка характерным хрустом в блюдах. Кунжут еще называют «сезамом». Любопытно, что в старинные времена кунжут всерьез считался одним из компонентов для легендарного эликсира бессмертия, а в восточных странах кунжут до сих пор употребляют в невероятных количествах, добавляя его почти во все продукты и блюда.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 name="Рисунок 5" descr="кунжут.семена"/>
          <p:cNvPicPr/>
          <p:nvPr/>
        </p:nvPicPr>
        <p:blipFill>
          <a:blip r:embed="rId3"/>
          <a:srcRect/>
          <a:stretch>
            <a:fillRect/>
          </a:stretch>
        </p:blipFill>
        <p:spPr bwMode="auto">
          <a:xfrm>
            <a:off x="3071802" y="3286124"/>
            <a:ext cx="5286412" cy="3100388"/>
          </a:xfrm>
          <a:prstGeom prst="rect">
            <a:avLst/>
          </a:prstGeom>
          <a:noFill/>
          <a:ln w="9525">
            <a:noFill/>
            <a:miter lim="800000"/>
            <a:headEnd/>
            <a:tailEnd/>
          </a:ln>
        </p:spPr>
      </p:pic>
      <p:sp>
        <p:nvSpPr>
          <p:cNvPr id="7" name="Прямоугольник 6"/>
          <p:cNvSpPr/>
          <p:nvPr/>
        </p:nvSpPr>
        <p:spPr>
          <a:xfrm>
            <a:off x="214282" y="3000372"/>
            <a:ext cx="2857520" cy="3693319"/>
          </a:xfrm>
          <a:prstGeom prst="rect">
            <a:avLst/>
          </a:prstGeom>
        </p:spPr>
        <p:txBody>
          <a:bodyPr wrap="square">
            <a:spAutoFit/>
          </a:bodyPr>
          <a:lstStyle/>
          <a:p>
            <a:r>
              <a:rPr lang="ru-RU" dirty="0"/>
              <a:t/>
            </a:r>
            <a:br>
              <a:rPr lang="ru-RU" dirty="0"/>
            </a:br>
            <a:r>
              <a:rPr lang="ru-RU" dirty="0"/>
              <a:t>В состав семян кунжута входят жирное масло (до 55%), белки (до 22%), углеводы (до 16%), витамины А, В, С, Е, соединение, ускоряющее свертываемость крови. Семена растения идут на извлечение масла, а также могут использоваться в поджаренном виде в пищу.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кунжут.булочки"/>
          <p:cNvPicPr/>
          <p:nvPr/>
        </p:nvPicPr>
        <p:blipFill>
          <a:blip r:embed="rId2"/>
          <a:srcRect/>
          <a:stretch>
            <a:fillRect/>
          </a:stretch>
        </p:blipFill>
        <p:spPr bwMode="auto">
          <a:xfrm>
            <a:off x="1785918" y="357166"/>
            <a:ext cx="4762500" cy="3571875"/>
          </a:xfrm>
          <a:prstGeom prst="rect">
            <a:avLst/>
          </a:prstGeom>
          <a:noFill/>
          <a:ln w="9525">
            <a:noFill/>
            <a:miter lim="800000"/>
            <a:headEnd/>
            <a:tailEnd/>
          </a:ln>
        </p:spPr>
      </p:pic>
      <p:sp>
        <p:nvSpPr>
          <p:cNvPr id="3" name="Прямоугольник 2"/>
          <p:cNvSpPr/>
          <p:nvPr/>
        </p:nvSpPr>
        <p:spPr>
          <a:xfrm>
            <a:off x="1142976" y="4000504"/>
            <a:ext cx="6143668" cy="2031325"/>
          </a:xfrm>
          <a:prstGeom prst="rect">
            <a:avLst/>
          </a:prstGeom>
        </p:spPr>
        <p:txBody>
          <a:bodyPr wrap="square">
            <a:spAutoFit/>
          </a:bodyPr>
          <a:lstStyle/>
          <a:p>
            <a:r>
              <a:rPr lang="ru-RU" dirty="0"/>
              <a:t>Полезные свойства кунжута дополняются и еще одним, очень важным. Он является основным источником извести в человеческом организме, в которой обычно ощущается острый недостаток. Считается, что употребление в день хотя бы грамм десяти кунжута восполнит недостаток извести, которой очень мало в соках, как в овощных, так и во фруктовых.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рабочий материал\пряности\225px-Koeh-198.jpg"/>
          <p:cNvPicPr/>
          <p:nvPr/>
        </p:nvPicPr>
        <p:blipFill>
          <a:blip r:embed="rId2"/>
          <a:srcRect/>
          <a:stretch>
            <a:fillRect/>
          </a:stretch>
        </p:blipFill>
        <p:spPr bwMode="auto">
          <a:xfrm>
            <a:off x="0" y="-1428784"/>
            <a:ext cx="3714744" cy="6858000"/>
          </a:xfrm>
          <a:prstGeom prst="rect">
            <a:avLst/>
          </a:prstGeom>
          <a:noFill/>
          <a:ln w="9525">
            <a:noFill/>
            <a:miter lim="800000"/>
            <a:headEnd/>
            <a:tailEnd/>
          </a:ln>
        </p:spPr>
      </p:pic>
      <p:sp>
        <p:nvSpPr>
          <p:cNvPr id="51201" name="Rectangle 1"/>
          <p:cNvSpPr>
            <a:spLocks noChangeArrowheads="1"/>
          </p:cNvSpPr>
          <p:nvPr/>
        </p:nvSpPr>
        <p:spPr bwMode="auto">
          <a:xfrm>
            <a:off x="428596" y="-1857412"/>
            <a:ext cx="585791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Прямоугольник 4"/>
          <p:cNvSpPr/>
          <p:nvPr/>
        </p:nvSpPr>
        <p:spPr>
          <a:xfrm>
            <a:off x="3357554" y="-1000156"/>
            <a:ext cx="6000760" cy="3785652"/>
          </a:xfrm>
          <a:prstGeom prst="rect">
            <a:avLst/>
          </a:prstGeom>
          <a:solidFill>
            <a:schemeClr val="bg1"/>
          </a:solidFill>
        </p:spPr>
        <p:txBody>
          <a:bodyPr wrap="square">
            <a:spAutoFit/>
          </a:bodyPr>
          <a:lstStyle/>
          <a:p>
            <a:pPr lvl="0" fontAlgn="base">
              <a:spcBef>
                <a:spcPct val="0"/>
              </a:spcBef>
              <a:spcAft>
                <a:spcPct val="0"/>
              </a:spcAf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Зира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одно-двухлетнее травянистое пряное растение, семена которого, целые или растолченные, используются в кулинарии Среднего Востока, Средней и Юго-Восточной Азии, Кавказа и Закавказья.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lvl="0" eaLnBrk="0" fontAlgn="base" hangingPunct="0">
              <a:spcBef>
                <a:spcPct val="0"/>
              </a:spcBef>
              <a:spcAft>
                <a:spcPct val="0"/>
              </a:spcAf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Запах зиры сильный, близкий к ореховому, вкус горький, жгучий, со сладкими или смолисто-копчеными нотками. Аромат пряности усиливается при растирании или обжарке семян.</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62b59f714aa683ec787173566b42c6a"/>
          <p:cNvPicPr/>
          <p:nvPr/>
        </p:nvPicPr>
        <p:blipFill>
          <a:blip r:embed="rId2"/>
          <a:srcRect/>
          <a:stretch>
            <a:fillRect/>
          </a:stretch>
        </p:blipFill>
        <p:spPr bwMode="auto">
          <a:xfrm>
            <a:off x="2143108" y="3143248"/>
            <a:ext cx="4143404" cy="2933701"/>
          </a:xfrm>
          <a:prstGeom prst="rect">
            <a:avLst/>
          </a:prstGeom>
          <a:noFill/>
          <a:ln w="9525">
            <a:noFill/>
            <a:miter lim="800000"/>
            <a:headEnd/>
            <a:tailEnd/>
          </a:ln>
        </p:spPr>
      </p:pic>
      <p:sp>
        <p:nvSpPr>
          <p:cNvPr id="3" name="Прямоугольник 2"/>
          <p:cNvSpPr/>
          <p:nvPr/>
        </p:nvSpPr>
        <p:spPr>
          <a:xfrm>
            <a:off x="785786" y="1428736"/>
            <a:ext cx="7286676" cy="1569660"/>
          </a:xfrm>
          <a:prstGeom prst="rect">
            <a:avLst/>
          </a:prstGeom>
        </p:spPr>
        <p:txBody>
          <a:bodyPr wrap="square">
            <a:spAutoFit/>
          </a:bodyPr>
          <a:lstStyle/>
          <a:p>
            <a:pPr lvl="0" eaLnBrk="0" fontAlgn="base" hangingPunct="0">
              <a:spcBef>
                <a:spcPct val="0"/>
              </a:spcBef>
              <a:spcAft>
                <a:spcPct val="0"/>
              </a:spcAft>
            </a:pPr>
            <a:r>
              <a:rPr lang="ru-RU" sz="2400" dirty="0" smtClean="0">
                <a:latin typeface="Times New Roman" pitchFamily="18" charset="0"/>
                <a:ea typeface="Times New Roman" pitchFamily="18" charset="0"/>
                <a:cs typeface="Times New Roman" pitchFamily="18" charset="0"/>
              </a:rPr>
              <a:t>Индийский, киргизский, армянский, узбекский плов не обходится без зиры. </a:t>
            </a:r>
            <a:endParaRPr lang="ru-RU" sz="2400" dirty="0" smtClean="0">
              <a:latin typeface="Times New Roman" pitchFamily="18" charset="0"/>
              <a:cs typeface="Times New Roman" pitchFamily="18" charset="0"/>
            </a:endParaRPr>
          </a:p>
          <a:p>
            <a:pPr lvl="0" eaLnBrk="0" fontAlgn="base" hangingPunct="0">
              <a:spcBef>
                <a:spcPct val="0"/>
              </a:spcBef>
              <a:spcAft>
                <a:spcPct val="0"/>
              </a:spcAft>
            </a:pPr>
            <a:r>
              <a:rPr lang="ru-RU" sz="2400" dirty="0" smtClean="0">
                <a:latin typeface="Times New Roman" pitchFamily="18" charset="0"/>
                <a:ea typeface="Times New Roman" pitchFamily="18" charset="0"/>
                <a:cs typeface="Times New Roman" pitchFamily="18" charset="0"/>
              </a:rPr>
              <a:t>Кладут зиру обычно в начале приготовления блюда: эта пряность делает мясо более</a:t>
            </a:r>
            <a:endParaRPr lang="ru-RU" sz="2400" dirty="0" smtClean="0">
              <a:latin typeface="Times New Roman" pitchFamily="18" charset="0"/>
              <a:cs typeface="Times New Roman" pitchFamily="18" charset="0"/>
            </a:endParaRPr>
          </a:p>
        </p:txBody>
      </p:sp>
      <p:sp>
        <p:nvSpPr>
          <p:cNvPr id="4" name="Прямоугольник 3"/>
          <p:cNvSpPr/>
          <p:nvPr/>
        </p:nvSpPr>
        <p:spPr>
          <a:xfrm>
            <a:off x="857224" y="714356"/>
            <a:ext cx="7000924" cy="830997"/>
          </a:xfrm>
          <a:prstGeom prst="rect">
            <a:avLst/>
          </a:prstGeom>
        </p:spPr>
        <p:txBody>
          <a:bodyPr wrap="square">
            <a:spAutoFit/>
          </a:bodyPr>
          <a:lstStyle/>
          <a:p>
            <a:r>
              <a:rPr lang="ru-RU" sz="2400" b="1" dirty="0" smtClean="0">
                <a:latin typeface="Times New Roman" pitchFamily="18" charset="0"/>
                <a:ea typeface="Times New Roman" pitchFamily="18" charset="0"/>
                <a:cs typeface="Times New Roman" pitchFamily="18" charset="0"/>
              </a:rPr>
              <a:t>Зира </a:t>
            </a:r>
            <a:r>
              <a:rPr lang="ru-RU" sz="2400" dirty="0" smtClean="0">
                <a:latin typeface="Times New Roman" pitchFamily="18" charset="0"/>
                <a:ea typeface="Times New Roman" pitchFamily="18" charset="0"/>
                <a:cs typeface="Times New Roman" pitchFamily="18" charset="0"/>
              </a:rPr>
              <a:t>– обязательная восточная пряность не только для плова, но и для мясных блюд вообще</a:t>
            </a:r>
            <a:endParaRPr lang="ru-RU" sz="24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rcRect/>
          <a:stretch>
            <a:fillRect/>
          </a:stretch>
        </p:blipFill>
        <p:spPr bwMode="auto">
          <a:xfrm>
            <a:off x="571472" y="571480"/>
            <a:ext cx="2786082" cy="2071702"/>
          </a:xfrm>
          <a:prstGeom prst="rect">
            <a:avLst/>
          </a:prstGeom>
          <a:noFill/>
          <a:ln w="9525">
            <a:noFill/>
            <a:miter lim="800000"/>
            <a:headEnd/>
            <a:tailEnd/>
          </a:ln>
        </p:spPr>
      </p:pic>
      <p:pic>
        <p:nvPicPr>
          <p:cNvPr id="4" name="Рисунок 3"/>
          <p:cNvPicPr/>
          <p:nvPr/>
        </p:nvPicPr>
        <p:blipFill>
          <a:blip r:embed="rId3"/>
          <a:srcRect/>
          <a:stretch>
            <a:fillRect/>
          </a:stretch>
        </p:blipFill>
        <p:spPr bwMode="auto">
          <a:xfrm>
            <a:off x="5286380" y="3286124"/>
            <a:ext cx="3643338" cy="2571768"/>
          </a:xfrm>
          <a:prstGeom prst="rect">
            <a:avLst/>
          </a:prstGeom>
          <a:noFill/>
          <a:ln w="9525">
            <a:noFill/>
            <a:miter lim="800000"/>
            <a:headEnd/>
            <a:tailEnd/>
          </a:ln>
        </p:spPr>
      </p:pic>
      <p:sp>
        <p:nvSpPr>
          <p:cNvPr id="53249" name="Rectangle 1"/>
          <p:cNvSpPr>
            <a:spLocks noChangeArrowheads="1"/>
          </p:cNvSpPr>
          <p:nvPr/>
        </p:nvSpPr>
        <p:spPr bwMode="auto">
          <a:xfrm>
            <a:off x="3357554" y="428604"/>
            <a:ext cx="5429288"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Каперсы</a:t>
            </a:r>
            <a:r>
              <a:rPr kumimoji="0" lang="ru-RU"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это не что иное как нераскрывшиеся бутоны кустарника каперсника. Родиной каперсника считают области, примыкающие к Средиземному и Черному морям, где он произрастает в диком виде.</a:t>
            </a:r>
            <a:r>
              <a:rPr kumimoji="0" lang="ru-RU"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Каперсы</a:t>
            </a:r>
            <a:endParaRPr kumimoji="0" lang="ru-RU"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3250" name="Rectangle 2"/>
          <p:cNvSpPr>
            <a:spLocks noChangeArrowheads="1"/>
          </p:cNvSpPr>
          <p:nvPr/>
        </p:nvSpPr>
        <p:spPr bwMode="auto">
          <a:xfrm>
            <a:off x="571472" y="2765521"/>
            <a:ext cx="4572032"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Маленькие бутоны (чем меньше, тем нежнее они на вкус) выдерживают в соли около трёх месяцев и потом мелко растирают – получается пряность, которую добавляют в соусы, супы и салаты, к мясу и рыбе. Маринованные бутоны добавляют в супы (например, в солянку - и в рыбную, и в мясную), в горячие блюда из мяса, рыбы и овощей, в салаты и пироги. Если бутоны не собрать, из них развиваются плоды, которые маринуют, подобно оливкам, или едят свежими.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3251" name="Rectangle 3"/>
          <p:cNvSpPr>
            <a:spLocks noChangeArrowheads="1"/>
          </p:cNvSpPr>
          <p:nvPr/>
        </p:nvSpPr>
        <p:spPr bwMode="auto">
          <a:xfrm>
            <a:off x="3428992" y="1857364"/>
            <a:ext cx="485778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каперсах довольно много сахарозы (до 12%), поэтому раньше их высушивали, растирали в порошок и использовали вместо мёда и сахара.</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rcRect/>
          <a:stretch>
            <a:fillRect/>
          </a:stretch>
        </p:blipFill>
        <p:spPr bwMode="auto">
          <a:xfrm>
            <a:off x="2000232" y="714356"/>
            <a:ext cx="4457700" cy="4762500"/>
          </a:xfrm>
          <a:prstGeom prst="rect">
            <a:avLst/>
          </a:prstGeom>
          <a:noFill/>
          <a:ln w="9525">
            <a:noFill/>
            <a:miter lim="800000"/>
            <a:headEnd/>
            <a:tailEnd/>
          </a:ln>
        </p:spPr>
      </p:pic>
      <p:sp>
        <p:nvSpPr>
          <p:cNvPr id="4" name="Прямоугольник 3"/>
          <p:cNvSpPr/>
          <p:nvPr/>
        </p:nvSpPr>
        <p:spPr>
          <a:xfrm>
            <a:off x="2571736" y="5857892"/>
            <a:ext cx="2937441" cy="461665"/>
          </a:xfrm>
          <a:prstGeom prst="rect">
            <a:avLst/>
          </a:prstGeom>
        </p:spPr>
        <p:txBody>
          <a:bodyPr wrap="square">
            <a:spAutoFit/>
          </a:bodyPr>
          <a:lstStyle/>
          <a:p>
            <a:r>
              <a:rPr lang="ru-RU" sz="2400" b="1" dirty="0" smtClean="0">
                <a:latin typeface="Times New Roman" pitchFamily="18" charset="0"/>
                <a:cs typeface="Times New Roman" pitchFamily="18" charset="0"/>
              </a:rPr>
              <a:t>Гвоздичное дерево</a:t>
            </a:r>
            <a:endParaRPr lang="ru-RU" sz="2400" b="1" dirty="0">
              <a:latin typeface="Times New Roman" pitchFamily="18" charset="0"/>
              <a:cs typeface="Times New Roman" pitchFamily="18"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18.jpg"/>
          <p:cNvPicPr/>
          <p:nvPr/>
        </p:nvPicPr>
        <p:blipFill>
          <a:blip r:embed="rId2"/>
          <a:srcRect/>
          <a:stretch>
            <a:fillRect/>
          </a:stretch>
        </p:blipFill>
        <p:spPr bwMode="auto">
          <a:xfrm>
            <a:off x="857224" y="1714488"/>
            <a:ext cx="1905000" cy="2771775"/>
          </a:xfrm>
          <a:prstGeom prst="rect">
            <a:avLst/>
          </a:prstGeom>
          <a:noFill/>
          <a:ln w="9525">
            <a:noFill/>
            <a:miter lim="800000"/>
            <a:headEnd/>
            <a:tailEnd/>
          </a:ln>
        </p:spPr>
      </p:pic>
      <p:sp>
        <p:nvSpPr>
          <p:cNvPr id="54273" name="Rectangle 1"/>
          <p:cNvSpPr>
            <a:spLocks noChangeArrowheads="1"/>
          </p:cNvSpPr>
          <p:nvPr/>
        </p:nvSpPr>
        <p:spPr bwMode="auto">
          <a:xfrm>
            <a:off x="3286116" y="1285860"/>
            <a:ext cx="5072098" cy="4744848"/>
          </a:xfrm>
          <a:prstGeom prst="rect">
            <a:avLst/>
          </a:prstGeom>
          <a:noFill/>
          <a:ln w="9525">
            <a:noFill/>
            <a:miter lim="800000"/>
            <a:headEnd/>
            <a:tailEnd/>
          </a:ln>
          <a:effectLst/>
        </p:spPr>
        <p:txBody>
          <a:bodyPr vert="horz" wrap="square" lIns="91440" tIns="12696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4F81BD"/>
                </a:solidFill>
                <a:effectLst/>
                <a:latin typeface="Times New Roman" pitchFamily="18" charset="0"/>
                <a:ea typeface="Times New Roman" pitchFamily="18" charset="0"/>
                <a:cs typeface="Times New Roman" pitchFamily="18" charset="0"/>
              </a:rPr>
              <a:t>Хрен</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Хрен, который редьки не слаще, считается самой острой из жгучих специй. Уроженец    Западной Азии, хрен распространился по всему миру, и является составной частью практически любой национальной кухни. </a:t>
            </a:r>
            <a:b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кулинарии используются, главным образом, корни хрена.  </a:t>
            </a:r>
            <a:b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Свежий натертый корень используют как </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hlinkClick r:id="rId3"/>
              </a:rPr>
              <a:t>приправу</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К нему можно добавить соль, уксус, свеклу, яблоки, орехи, сахар, сметану.  </a:t>
            </a:r>
            <a:b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Молодые листочки добавляют в </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hlinkClick r:id="rId4"/>
              </a:rPr>
              <a:t>салаты</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супы, домашние соленья и даже для бутербродов.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12.jpg"/>
          <p:cNvPicPr/>
          <p:nvPr/>
        </p:nvPicPr>
        <p:blipFill>
          <a:blip r:embed="rId2"/>
          <a:srcRect/>
          <a:stretch>
            <a:fillRect/>
          </a:stretch>
        </p:blipFill>
        <p:spPr bwMode="auto">
          <a:xfrm>
            <a:off x="500034" y="142852"/>
            <a:ext cx="2190750" cy="2343150"/>
          </a:xfrm>
          <a:prstGeom prst="rect">
            <a:avLst/>
          </a:prstGeom>
          <a:noFill/>
          <a:ln w="9525">
            <a:noFill/>
            <a:miter lim="800000"/>
            <a:headEnd/>
            <a:tailEnd/>
          </a:ln>
        </p:spPr>
      </p:pic>
      <p:pic>
        <p:nvPicPr>
          <p:cNvPr id="3" name="Рисунок 2"/>
          <p:cNvPicPr/>
          <p:nvPr/>
        </p:nvPicPr>
        <p:blipFill>
          <a:blip r:embed="rId3"/>
          <a:srcRect/>
          <a:stretch>
            <a:fillRect/>
          </a:stretch>
        </p:blipFill>
        <p:spPr bwMode="auto">
          <a:xfrm>
            <a:off x="6215074" y="2071678"/>
            <a:ext cx="2638425" cy="3409950"/>
          </a:xfrm>
          <a:prstGeom prst="rect">
            <a:avLst/>
          </a:prstGeom>
          <a:noFill/>
          <a:ln w="9525">
            <a:noFill/>
            <a:miter lim="800000"/>
            <a:headEnd/>
            <a:tailEnd/>
          </a:ln>
        </p:spPr>
      </p:pic>
      <p:sp>
        <p:nvSpPr>
          <p:cNvPr id="55297" name="Rectangle 1"/>
          <p:cNvSpPr>
            <a:spLocks noChangeArrowheads="1"/>
          </p:cNvSpPr>
          <p:nvPr/>
        </p:nvSpPr>
        <p:spPr bwMode="auto">
          <a:xfrm>
            <a:off x="3143240" y="0"/>
            <a:ext cx="5786478" cy="22006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Есть несколько общих правил использования чеснока</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b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Чеснок плохо гармонирует с рыбой. </a:t>
            </a:r>
            <a:b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Из всех сортов мяса чеснок лучше всего сочетается с бараниной, хотя не испортит ни одно мясное блюдо. </a:t>
            </a:r>
            <a:b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В салатах чеснок хорошо подходит к помидорам, огурцам и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
              </a:rPr>
              <a:t>кресс-салату</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r>
            <a:br>
              <a:rPr kumimoji="0" lang="ru-RU"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br>
            <a:r>
              <a:rPr kumimoji="0" lang="ru-RU"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endParaRPr>
          </a:p>
        </p:txBody>
      </p:sp>
      <p:sp>
        <p:nvSpPr>
          <p:cNvPr id="6" name="Прямоугольник 5"/>
          <p:cNvSpPr/>
          <p:nvPr/>
        </p:nvSpPr>
        <p:spPr>
          <a:xfrm>
            <a:off x="0" y="2285992"/>
            <a:ext cx="6357950" cy="4247317"/>
          </a:xfrm>
          <a:prstGeom prst="rect">
            <a:avLst/>
          </a:prstGeom>
        </p:spPr>
        <p:txBody>
          <a:bodyPr wrap="square">
            <a:spAutoFit/>
          </a:bodyPr>
          <a:lstStyle/>
          <a:p>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Чеснок участвует при мариновании и солении всех овощей и грибов. </a:t>
            </a:r>
            <a:b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Чеснок добавляют к сырам и творогу. </a:t>
            </a:r>
            <a:b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Чеснок не стоит длительно прогревать. Рекомендуется закладывать чеснок в момент выключения огня плюс-минус 1,5-2 минуты. Если положить чеснок раньше, то он просто растворится, а большое его количество сделает блюдо горьковатым. Если добавлять чеснок в остывшее блюдо, то он перекроет все другие продукты и ничего другого чувствоваться не будет. Исключение составляют блюда, в рецептуре которых, чеснок участвует как один из главных персонажей. В плов чеснок добавляют, когда ставят его на упаривание, в жаркое – за 2-3 минуты до выключения огня и оставляют под крышкой еще 5-6 минут. В </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hlinkClick r:id="rId4"/>
              </a:rPr>
              <a:t>салаты</a:t>
            </a: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рекомендуется добавлять зеленый и молодой чеснок.</a:t>
            </a:r>
            <a:endParaRPr lang="ru-RU"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571472" y="3643314"/>
            <a:ext cx="835824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Шафран </a:t>
            </a: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Царь пряностей и пряность царей</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Шафран – единственная пряность, цена на которую не снизилась со времен средневековья, когда фунт шафрана можно было обменять на арабского скакуна. Название этой пряности почти во всех языках происходит от арабского слова «za’faran», означающего «желтый», что свидетельствует о том, что шафран ценился в первую очередь как краситель. Хотя шафран в современном мире потерял свою былую значимость и используется только в кулинарии, он ценится наравне с золотом. В мире ежегодно производится только 300 тонн шафрана.</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 name="Рисунок 2" descr="4.jpg"/>
          <p:cNvPicPr/>
          <p:nvPr/>
        </p:nvPicPr>
        <p:blipFill>
          <a:blip r:embed="rId2"/>
          <a:srcRect/>
          <a:stretch>
            <a:fillRect/>
          </a:stretch>
        </p:blipFill>
        <p:spPr bwMode="auto">
          <a:xfrm>
            <a:off x="1714480" y="0"/>
            <a:ext cx="5429288" cy="3643314"/>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rcRect/>
          <a:stretch>
            <a:fillRect/>
          </a:stretch>
        </p:blipFill>
        <p:spPr bwMode="auto">
          <a:xfrm>
            <a:off x="285720" y="3643314"/>
            <a:ext cx="1905000" cy="2381250"/>
          </a:xfrm>
          <a:prstGeom prst="rect">
            <a:avLst/>
          </a:prstGeom>
          <a:noFill/>
          <a:ln w="9525">
            <a:noFill/>
            <a:miter lim="800000"/>
            <a:headEnd/>
            <a:tailEnd/>
          </a:ln>
        </p:spPr>
      </p:pic>
      <p:pic>
        <p:nvPicPr>
          <p:cNvPr id="3" name="Рисунок 2"/>
          <p:cNvPicPr/>
          <p:nvPr/>
        </p:nvPicPr>
        <p:blipFill>
          <a:blip r:embed="rId3"/>
          <a:srcRect/>
          <a:stretch>
            <a:fillRect/>
          </a:stretch>
        </p:blipFill>
        <p:spPr bwMode="auto">
          <a:xfrm>
            <a:off x="2357422" y="928670"/>
            <a:ext cx="1905000" cy="2514600"/>
          </a:xfrm>
          <a:prstGeom prst="rect">
            <a:avLst/>
          </a:prstGeom>
          <a:noFill/>
          <a:ln w="9525">
            <a:noFill/>
            <a:miter lim="800000"/>
            <a:headEnd/>
            <a:tailEnd/>
          </a:ln>
        </p:spPr>
      </p:pic>
      <p:pic>
        <p:nvPicPr>
          <p:cNvPr id="4" name="Рисунок 3"/>
          <p:cNvPicPr/>
          <p:nvPr/>
        </p:nvPicPr>
        <p:blipFill>
          <a:blip r:embed="rId4"/>
          <a:srcRect/>
          <a:stretch>
            <a:fillRect/>
          </a:stretch>
        </p:blipFill>
        <p:spPr bwMode="auto">
          <a:xfrm>
            <a:off x="4500562" y="2643182"/>
            <a:ext cx="1905000" cy="2533650"/>
          </a:xfrm>
          <a:prstGeom prst="rect">
            <a:avLst/>
          </a:prstGeom>
          <a:noFill/>
          <a:ln w="9525">
            <a:noFill/>
            <a:miter lim="800000"/>
            <a:headEnd/>
            <a:tailEnd/>
          </a:ln>
        </p:spPr>
      </p:pic>
      <p:pic>
        <p:nvPicPr>
          <p:cNvPr id="5" name="Рисунок 4"/>
          <p:cNvPicPr/>
          <p:nvPr/>
        </p:nvPicPr>
        <p:blipFill>
          <a:blip r:embed="rId5"/>
          <a:srcRect/>
          <a:stretch>
            <a:fillRect/>
          </a:stretch>
        </p:blipFill>
        <p:spPr bwMode="auto">
          <a:xfrm>
            <a:off x="6786578" y="3643314"/>
            <a:ext cx="1905000" cy="2543175"/>
          </a:xfrm>
          <a:prstGeom prst="rect">
            <a:avLst/>
          </a:prstGeom>
          <a:noFill/>
          <a:ln w="9525">
            <a:noFill/>
            <a:miter lim="800000"/>
            <a:headEnd/>
            <a:tailEnd/>
          </a:ln>
        </p:spPr>
      </p:pic>
      <p:pic>
        <p:nvPicPr>
          <p:cNvPr id="6" name="Рисунок 5"/>
          <p:cNvPicPr/>
          <p:nvPr/>
        </p:nvPicPr>
        <p:blipFill>
          <a:blip r:embed="rId6"/>
          <a:srcRect/>
          <a:stretch>
            <a:fillRect/>
          </a:stretch>
        </p:blipFill>
        <p:spPr bwMode="auto">
          <a:xfrm>
            <a:off x="285720" y="214290"/>
            <a:ext cx="1905000" cy="2543175"/>
          </a:xfrm>
          <a:prstGeom prst="rect">
            <a:avLst/>
          </a:prstGeom>
          <a:noFill/>
          <a:ln w="9525">
            <a:noFill/>
            <a:miter lim="800000"/>
            <a:headEnd/>
            <a:tailEnd/>
          </a:ln>
        </p:spPr>
      </p:pic>
      <p:pic>
        <p:nvPicPr>
          <p:cNvPr id="7" name="Рисунок 6"/>
          <p:cNvPicPr/>
          <p:nvPr/>
        </p:nvPicPr>
        <p:blipFill>
          <a:blip r:embed="rId7"/>
          <a:srcRect/>
          <a:stretch>
            <a:fillRect/>
          </a:stretch>
        </p:blipFill>
        <p:spPr bwMode="auto">
          <a:xfrm>
            <a:off x="6929454" y="214290"/>
            <a:ext cx="1905000" cy="2381250"/>
          </a:xfrm>
          <a:prstGeom prst="rect">
            <a:avLst/>
          </a:prstGeom>
          <a:noFill/>
          <a:ln w="9525">
            <a:noFill/>
            <a:miter lim="800000"/>
            <a:headEnd/>
            <a:tailEnd/>
          </a:ln>
        </p:spPr>
      </p:pic>
      <p:pic>
        <p:nvPicPr>
          <p:cNvPr id="8" name="Рисунок 7"/>
          <p:cNvPicPr/>
          <p:nvPr/>
        </p:nvPicPr>
        <p:blipFill>
          <a:blip r:embed="rId8"/>
          <a:srcRect/>
          <a:stretch>
            <a:fillRect/>
          </a:stretch>
        </p:blipFill>
        <p:spPr bwMode="auto">
          <a:xfrm>
            <a:off x="4572000" y="214290"/>
            <a:ext cx="1905000" cy="2381250"/>
          </a:xfrm>
          <a:prstGeom prst="rect">
            <a:avLst/>
          </a:prstGeom>
          <a:noFill/>
          <a:ln w="9525">
            <a:noFill/>
            <a:miter lim="800000"/>
            <a:headEnd/>
            <a:tailEnd/>
          </a:ln>
        </p:spPr>
      </p:pic>
      <p:sp>
        <p:nvSpPr>
          <p:cNvPr id="9" name="Прямоугольник 8"/>
          <p:cNvSpPr/>
          <p:nvPr/>
        </p:nvSpPr>
        <p:spPr>
          <a:xfrm>
            <a:off x="2571736" y="4721662"/>
            <a:ext cx="2545445" cy="461665"/>
          </a:xfrm>
          <a:prstGeom prst="rect">
            <a:avLst/>
          </a:prstGeom>
        </p:spPr>
        <p:txBody>
          <a:bodyPr wrap="square">
            <a:spAutoFit/>
          </a:bodyPr>
          <a:lstStyle/>
          <a:p>
            <a:r>
              <a:rPr lang="ru-RU" sz="2400" b="1" dirty="0" smtClean="0">
                <a:latin typeface="Times New Roman" pitchFamily="18" charset="0"/>
                <a:ea typeface="Times New Roman" pitchFamily="18" charset="0"/>
                <a:cs typeface="Times New Roman" pitchFamily="18" charset="0"/>
              </a:rPr>
              <a:t>Шафран</a:t>
            </a:r>
            <a:endParaRPr lang="ru-RU" sz="24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Базилик мятолистный"/>
          <p:cNvPicPr/>
          <p:nvPr/>
        </p:nvPicPr>
        <p:blipFill>
          <a:blip r:embed="rId2"/>
          <a:srcRect/>
          <a:stretch>
            <a:fillRect/>
          </a:stretch>
        </p:blipFill>
        <p:spPr bwMode="auto">
          <a:xfrm>
            <a:off x="5500694" y="4286256"/>
            <a:ext cx="2500330" cy="2162178"/>
          </a:xfrm>
          <a:prstGeom prst="rect">
            <a:avLst/>
          </a:prstGeom>
          <a:noFill/>
          <a:ln w="9525">
            <a:noFill/>
            <a:miter lim="800000"/>
            <a:headEnd/>
            <a:tailEnd/>
          </a:ln>
        </p:spPr>
      </p:pic>
      <p:pic>
        <p:nvPicPr>
          <p:cNvPr id="3" name="Рисунок 2" descr="http://shkolazhizni.ru/img/content/i13/13124.jpg"/>
          <p:cNvPicPr/>
          <p:nvPr/>
        </p:nvPicPr>
        <p:blipFill>
          <a:blip r:embed="rId3"/>
          <a:srcRect/>
          <a:stretch>
            <a:fillRect/>
          </a:stretch>
        </p:blipFill>
        <p:spPr bwMode="auto">
          <a:xfrm>
            <a:off x="285720" y="4286256"/>
            <a:ext cx="2357454" cy="2233615"/>
          </a:xfrm>
          <a:prstGeom prst="rect">
            <a:avLst/>
          </a:prstGeom>
          <a:noFill/>
          <a:ln w="9525">
            <a:noFill/>
            <a:miter lim="800000"/>
            <a:headEnd/>
            <a:tailEnd/>
          </a:ln>
        </p:spPr>
      </p:pic>
      <p:sp>
        <p:nvSpPr>
          <p:cNvPr id="4" name="Прямоугольник 3"/>
          <p:cNvSpPr/>
          <p:nvPr/>
        </p:nvSpPr>
        <p:spPr>
          <a:xfrm>
            <a:off x="2786050" y="1"/>
            <a:ext cx="4286280" cy="646331"/>
          </a:xfrm>
          <a:prstGeom prst="rect">
            <a:avLst/>
          </a:prstGeom>
        </p:spPr>
        <p:txBody>
          <a:bodyPr wrap="square">
            <a:spAutoFit/>
          </a:bodyPr>
          <a:lstStyle/>
          <a:p>
            <a:r>
              <a:rPr lang="ru-RU" dirty="0"/>
              <a:t/>
            </a:r>
            <a:br>
              <a:rPr lang="ru-RU" dirty="0"/>
            </a:br>
            <a:r>
              <a:rPr lang="ru-RU" dirty="0"/>
              <a:t>Родина </a:t>
            </a:r>
            <a:r>
              <a:rPr lang="ru-RU" b="1" dirty="0"/>
              <a:t>базилика </a:t>
            </a:r>
            <a:r>
              <a:rPr lang="ru-RU" dirty="0"/>
              <a:t>– Индия. </a:t>
            </a:r>
          </a:p>
        </p:txBody>
      </p:sp>
      <p:sp>
        <p:nvSpPr>
          <p:cNvPr id="5" name="Прямоугольник 4"/>
          <p:cNvSpPr/>
          <p:nvPr/>
        </p:nvSpPr>
        <p:spPr>
          <a:xfrm>
            <a:off x="2857488" y="857232"/>
            <a:ext cx="5357850" cy="3416320"/>
          </a:xfrm>
          <a:prstGeom prst="rect">
            <a:avLst/>
          </a:prstGeom>
        </p:spPr>
        <p:txBody>
          <a:bodyPr wrap="square">
            <a:spAutoFit/>
          </a:bodyPr>
          <a:lstStyle/>
          <a:p>
            <a:r>
              <a:rPr lang="ru-RU" dirty="0"/>
              <a:t>Листья и побеги базилика, собранные в начале цветения, используют в свежем и сухом виде. Интересно, что базилик сушеный имеет более сильный аромат относительно свежего, при условии правильной сушки. </a:t>
            </a:r>
            <a:br>
              <a:rPr lang="ru-RU" dirty="0"/>
            </a:br>
            <a:r>
              <a:rPr lang="ru-RU" dirty="0"/>
              <a:t>Сушеный базилик широко применяется в </a:t>
            </a:r>
            <a:r>
              <a:rPr lang="ru-RU" dirty="0" smtClean="0"/>
              <a:t>западноевропейской</a:t>
            </a:r>
            <a:r>
              <a:rPr lang="ru-RU" dirty="0"/>
              <a:t>, южно-европейской, а особенно французской и греческой, а также в закавказской кухне. Свежая зелень идет в салаты, супы и холодные блюда. В остальных случаях чаще применяют порошок базилика, а в соленья и квашения – сухие стебли целиком. </a:t>
            </a:r>
          </a:p>
        </p:txBody>
      </p:sp>
      <p:pic>
        <p:nvPicPr>
          <p:cNvPr id="6" name="Рисунок 5" descr="http://shkolazhizni.ru/img/content/i13/13126.jpg"/>
          <p:cNvPicPr/>
          <p:nvPr/>
        </p:nvPicPr>
        <p:blipFill>
          <a:blip r:embed="rId4"/>
          <a:srcRect/>
          <a:stretch>
            <a:fillRect/>
          </a:stretch>
        </p:blipFill>
        <p:spPr bwMode="auto">
          <a:xfrm>
            <a:off x="285720" y="1000108"/>
            <a:ext cx="2286016" cy="2500330"/>
          </a:xfrm>
          <a:prstGeom prst="rect">
            <a:avLst/>
          </a:prstGeom>
          <a:noFill/>
          <a:ln w="9525">
            <a:noFill/>
            <a:miter lim="800000"/>
            <a:headEnd/>
            <a:tailEnd/>
          </a:ln>
        </p:spPr>
      </p:pic>
      <p:pic>
        <p:nvPicPr>
          <p:cNvPr id="7" name="Рисунок 6" descr="http://shkolazhizni.ru/img/content/i13/13127.jpg">
            <a:hlinkClick r:id="rId5" tgtFrame="&quot;_blank&quot;"/>
          </p:cNvPr>
          <p:cNvPicPr/>
          <p:nvPr/>
        </p:nvPicPr>
        <p:blipFill>
          <a:blip r:embed="rId6"/>
          <a:srcRect/>
          <a:stretch>
            <a:fillRect/>
          </a:stretch>
        </p:blipFill>
        <p:spPr bwMode="auto">
          <a:xfrm>
            <a:off x="3000364" y="4286256"/>
            <a:ext cx="2143140" cy="2214578"/>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Documents and Settings\Ирина\Рабочий стол\kurkuma.jpg"/>
          <p:cNvPicPr/>
          <p:nvPr/>
        </p:nvPicPr>
        <p:blipFill>
          <a:blip r:embed="rId2"/>
          <a:srcRect/>
          <a:stretch>
            <a:fillRect/>
          </a:stretch>
        </p:blipFill>
        <p:spPr bwMode="auto">
          <a:xfrm>
            <a:off x="785786" y="0"/>
            <a:ext cx="3286148" cy="3929066"/>
          </a:xfrm>
          <a:prstGeom prst="rect">
            <a:avLst/>
          </a:prstGeom>
          <a:noFill/>
          <a:ln w="9525">
            <a:noFill/>
            <a:miter lim="800000"/>
            <a:headEnd/>
            <a:tailEnd/>
          </a:ln>
        </p:spPr>
      </p:pic>
      <p:pic>
        <p:nvPicPr>
          <p:cNvPr id="3" name="Рисунок 2" descr="C:\Documents and Settings\Ирина\Рабочий стол\curcuma_1.jpg"/>
          <p:cNvPicPr/>
          <p:nvPr/>
        </p:nvPicPr>
        <p:blipFill>
          <a:blip r:embed="rId3"/>
          <a:srcRect/>
          <a:stretch>
            <a:fillRect/>
          </a:stretch>
        </p:blipFill>
        <p:spPr bwMode="auto">
          <a:xfrm>
            <a:off x="1214414" y="4071942"/>
            <a:ext cx="2643206" cy="2357454"/>
          </a:xfrm>
          <a:prstGeom prst="rect">
            <a:avLst/>
          </a:prstGeom>
          <a:noFill/>
          <a:ln w="9525">
            <a:noFill/>
            <a:miter lim="800000"/>
            <a:headEnd/>
            <a:tailEnd/>
          </a:ln>
        </p:spPr>
      </p:pic>
      <p:sp>
        <p:nvSpPr>
          <p:cNvPr id="57348" name="Rectangle 4"/>
          <p:cNvSpPr>
            <a:spLocks noChangeArrowheads="1"/>
          </p:cNvSpPr>
          <p:nvPr/>
        </p:nvSpPr>
        <p:spPr bwMode="auto">
          <a:xfrm>
            <a:off x="4143372" y="714356"/>
            <a:ext cx="4500594" cy="4837181"/>
          </a:xfrm>
          <a:prstGeom prst="rect">
            <a:avLst/>
          </a:prstGeom>
          <a:noFill/>
          <a:ln w="9525">
            <a:noFill/>
            <a:miter lim="800000"/>
            <a:headEnd/>
            <a:tailEnd/>
          </a:ln>
          <a:effectLst/>
        </p:spPr>
        <p:txBody>
          <a:bodyPr vert="horz" wrap="square" lIns="91440" tIns="12696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b="1" i="1" u="none" strike="noStrike" cap="none" normalizeH="0" baseline="0" dirty="0" smtClean="0">
              <a:ln>
                <a:noFill/>
              </a:ln>
              <a:solidFill>
                <a:srgbClr val="4F81BD"/>
              </a:solidFill>
              <a:effectLst/>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Куркума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была представлена воинам Александра Македонского среди богатых даров Индии. Оранжево-желтый горький порошок изготавливают из корней-клубней растения из семейства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имбирных</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lang="ru-RU" dirty="0" smtClean="0">
                <a:latin typeface="Times New Roman" pitchFamily="18" charset="0"/>
                <a:ea typeface="Times New Roman" pitchFamily="18" charset="0"/>
                <a:cs typeface="Times New Roman" pitchFamily="18" charset="0"/>
              </a:rPr>
              <a:t> супы, мясные, рыбные, овощные блюда. Она не только придает пряный запах, но и окрашивает</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блюдо в приятный желтоватый цвет.  </a:t>
            </a:r>
            <a:r>
              <a:rPr lang="ru-RU" dirty="0" smtClean="0">
                <a:latin typeface="Times New Roman" pitchFamily="18" charset="0"/>
                <a:ea typeface="Times New Roman" pitchFamily="18" charset="0"/>
                <a:cs typeface="Times New Roman" pitchFamily="18" charset="0"/>
              </a:rPr>
              <a:t>В Израиле куркума – одна из самых распространенных пряностей. Ее добавляют в супы, мясные, рыбные, овощные блюда. К</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орень куркумы, обычно упоминаемый как турмерик, употребляется в качестве дешёвого заменителя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5" tooltip="Шафран (пряность)"/>
              </a:rPr>
              <a:t>шафрана</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который подкрашивает блюда в приятный нежно-жёлтый цвет.</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Documents and Settings\Ирина\Рабочий стол\200px-Cardamom-Dried-Seeds01.jpg"/>
          <p:cNvPicPr/>
          <p:nvPr/>
        </p:nvPicPr>
        <p:blipFill>
          <a:blip r:embed="rId2"/>
          <a:srcRect/>
          <a:stretch>
            <a:fillRect/>
          </a:stretch>
        </p:blipFill>
        <p:spPr bwMode="auto">
          <a:xfrm>
            <a:off x="214282" y="3786190"/>
            <a:ext cx="1828800" cy="1914525"/>
          </a:xfrm>
          <a:prstGeom prst="rect">
            <a:avLst/>
          </a:prstGeom>
          <a:noFill/>
          <a:ln w="9525">
            <a:noFill/>
            <a:miter lim="800000"/>
            <a:headEnd/>
            <a:tailEnd/>
          </a:ln>
        </p:spPr>
      </p:pic>
      <p:pic>
        <p:nvPicPr>
          <p:cNvPr id="3" name="Рисунок 2" descr="C:\Documents and Settings\Ирина\Рабочий стол\200px-Elettaria_cardamomum.jpg"/>
          <p:cNvPicPr/>
          <p:nvPr/>
        </p:nvPicPr>
        <p:blipFill>
          <a:blip r:embed="rId3"/>
          <a:srcRect/>
          <a:stretch>
            <a:fillRect/>
          </a:stretch>
        </p:blipFill>
        <p:spPr bwMode="auto">
          <a:xfrm>
            <a:off x="214282" y="285728"/>
            <a:ext cx="2543175" cy="3390900"/>
          </a:xfrm>
          <a:prstGeom prst="rect">
            <a:avLst/>
          </a:prstGeom>
          <a:noFill/>
          <a:ln w="9525">
            <a:noFill/>
            <a:miter lim="800000"/>
            <a:headEnd/>
            <a:tailEnd/>
          </a:ln>
        </p:spPr>
      </p:pic>
      <p:sp>
        <p:nvSpPr>
          <p:cNvPr id="60417" name="Rectangle 1"/>
          <p:cNvSpPr>
            <a:spLocks noChangeArrowheads="1"/>
          </p:cNvSpPr>
          <p:nvPr/>
        </p:nvSpPr>
        <p:spPr bwMode="auto">
          <a:xfrm>
            <a:off x="3286116" y="285728"/>
            <a:ext cx="5500726" cy="3236743"/>
          </a:xfrm>
          <a:prstGeom prst="rect">
            <a:avLst/>
          </a:prstGeom>
          <a:noFill/>
          <a:ln w="9525">
            <a:noFill/>
            <a:miter lim="800000"/>
            <a:headEnd/>
            <a:tailEnd/>
          </a:ln>
          <a:effectLst/>
        </p:spPr>
        <p:txBody>
          <a:bodyPr vert="horz" wrap="square" lIns="91440" tIns="12696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u="none" strike="noStrike" cap="none" normalizeH="0" dirty="0" smtClean="0">
                <a:ln>
                  <a:noFill/>
                </a:ln>
                <a:effectLst/>
                <a:latin typeface="Times New Roman" pitchFamily="18" charset="0"/>
                <a:ea typeface="Times New Roman" pitchFamily="18" charset="0"/>
                <a:cs typeface="Times New Roman" pitchFamily="18" charset="0"/>
              </a:rPr>
              <a:t>Кардамон  - одна из тех приправ, которые прославили Индию.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Именно в Кардамонских лесах на юге Индии произрастает это удивительное растение. Плоды кардамона собирают недозрелыми и не отделяют от коробочек, чтобы не улетучилось ароматное эфирное масло.. В кулинарии кардамон активно добавляют в пироги, коврижки, штрудели. Кардамон – одна из немногих приправ, которая не теряет аромата, даже при длительном нагревании. </a:t>
            </a:r>
            <a:b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rcRect/>
          <a:stretch>
            <a:fillRect/>
          </a:stretch>
        </p:blipFill>
        <p:spPr bwMode="auto">
          <a:xfrm>
            <a:off x="3514725" y="2143116"/>
            <a:ext cx="5629275" cy="4572000"/>
          </a:xfrm>
          <a:prstGeom prst="rect">
            <a:avLst/>
          </a:prstGeom>
          <a:noFill/>
          <a:ln w="9525">
            <a:noFill/>
            <a:miter lim="800000"/>
            <a:headEnd/>
            <a:tailEnd/>
          </a:ln>
        </p:spPr>
      </p:pic>
      <p:sp>
        <p:nvSpPr>
          <p:cNvPr id="3" name="Прямоугольник 2"/>
          <p:cNvSpPr/>
          <p:nvPr/>
        </p:nvSpPr>
        <p:spPr>
          <a:xfrm>
            <a:off x="428596" y="500042"/>
            <a:ext cx="6429404" cy="2308324"/>
          </a:xfrm>
          <a:prstGeom prst="rect">
            <a:avLst/>
          </a:prstGeom>
        </p:spPr>
        <p:txBody>
          <a:bodyPr wrap="square">
            <a:spAutoFit/>
          </a:bodyPr>
          <a:lstStyle/>
          <a:p>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Кардамон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является неотъемлемым ингредиентом знаменитого кофе по-бедуински. И, конечно же, кардамон обогащает блюда из рыбы, риса, маринады и даже мясного фарша. </a:t>
            </a:r>
            <a:r>
              <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Обращаться с кардамоном нужно предельно осторожно – это очень сильная приправа.</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b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На килограмм фарша или теста не следует добавлять больше одной коробочки кардамона. </a:t>
            </a:r>
            <a:b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В супы и кисели кладут целые зернышки. </a:t>
            </a:r>
            <a:endParaRPr lang="ru-RU" dirty="0"/>
          </a:p>
        </p:txBody>
      </p:sp>
      <p:sp>
        <p:nvSpPr>
          <p:cNvPr id="4" name="Прямоугольник 3"/>
          <p:cNvSpPr/>
          <p:nvPr/>
        </p:nvSpPr>
        <p:spPr>
          <a:xfrm>
            <a:off x="428596" y="2786058"/>
            <a:ext cx="6444643" cy="369332"/>
          </a:xfrm>
          <a:prstGeom prst="rect">
            <a:avLst/>
          </a:prstGeom>
        </p:spPr>
        <p:txBody>
          <a:bodyPr wrap="square">
            <a:spAutoFit/>
          </a:bodyPr>
          <a:lstStyle/>
          <a:p>
            <a:r>
              <a:rPr lang="ru-RU" dirty="0"/>
              <a:t>• В выпечку, соусы, фарш и кофе – молотые.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28662" y="642918"/>
            <a:ext cx="7358114" cy="4247317"/>
          </a:xfrm>
          <a:prstGeom prst="rect">
            <a:avLst/>
          </a:prstGeom>
        </p:spPr>
        <p:txBody>
          <a:bodyPr wrap="square">
            <a:spAutoFit/>
          </a:bodyPr>
          <a:lstStyle/>
          <a:p>
            <a:r>
              <a:rPr lang="ru-RU" dirty="0"/>
              <a:t>Опытные кулинары определяют любую пряность по присущему только ей специфическому аромату. Они безошибочно определят, что перед ними находится. А вот дилетант может напороться на подделку. Как это не прискорбно, но следует признать, что ловкачи, готовые предложить тебе вместо пряности какой-нибудь сомнительный порошок, существовали всегда на протяжении всей истории существования пряностей.</a:t>
            </a:r>
            <a:br>
              <a:rPr lang="ru-RU" dirty="0"/>
            </a:br>
            <a:r>
              <a:rPr lang="ru-RU" dirty="0"/>
              <a:t/>
            </a:r>
            <a:br>
              <a:rPr lang="ru-RU" dirty="0"/>
            </a:br>
            <a:r>
              <a:rPr lang="ru-RU" dirty="0"/>
              <a:t>Пятьсот лет назад в Германии существовало мудрое правило: торговца пряностями за подделку, например, шафрана сжигали на костре либо закапывали живьем. Сегодня никто никого за подделку не сжигает и не закапывает, в результате чего качество пряностей катастрофически упало. </a:t>
            </a:r>
            <a:br>
              <a:rPr lang="ru-RU" dirty="0"/>
            </a:br>
            <a:r>
              <a:rPr lang="ru-RU" dirty="0"/>
              <a:t/>
            </a:r>
            <a:br>
              <a:rPr lang="ru-RU" dirty="0"/>
            </a:br>
            <a:endParaRPr lang="ru-RU"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785794"/>
            <a:ext cx="7286676" cy="4801314"/>
          </a:xfrm>
          <a:prstGeom prst="rect">
            <a:avLst/>
          </a:prstGeom>
        </p:spPr>
        <p:txBody>
          <a:bodyPr wrap="square">
            <a:spAutoFit/>
          </a:bodyPr>
          <a:lstStyle/>
          <a:p>
            <a:r>
              <a:rPr lang="ru-RU" u="sng" dirty="0" smtClean="0">
                <a:hlinkClick r:id="rId2"/>
              </a:rPr>
              <a:t>На базарах</a:t>
            </a:r>
            <a:r>
              <a:rPr lang="ru-RU" dirty="0" smtClean="0"/>
              <a:t> Грузии есть специальные ряды, где торгуют только пряностями и специями. Бабушки-торговки маленькой ложечкой, чайной или кофейной, наберут нужную пряность из аккуратных мешочков и объяснят ее назначение. Пряности дорогие, но качественные. А если вы захотите, то подготовят они и набор пряностей для определенных блюд. Здесь о подделках и речи не может быть. Рискуете быть обманутыми, если захотите купить подешевле, например, у местных цыган, которые будут клясться, что лучше их пряностей на свете быть не может. Здесь действует древний принцип - чем пряность дешевле, тем в ней меньше пряности. Поэтому покупать пряности следует только в упаковке от известных мировых производителей либо вразвес в странах, где их производят.</a:t>
            </a:r>
            <a:br>
              <a:rPr lang="ru-RU" dirty="0" smtClean="0"/>
            </a:br>
            <a:r>
              <a:rPr lang="ru-RU" dirty="0" smtClean="0"/>
              <a:t/>
            </a:r>
            <a:br>
              <a:rPr lang="ru-RU" dirty="0" smtClean="0"/>
            </a:br>
            <a:r>
              <a:rPr lang="ru-RU" b="1" dirty="0" smtClean="0">
                <a:latin typeface="Times New Roman" pitchFamily="18" charset="0"/>
                <a:cs typeface="Times New Roman" pitchFamily="18" charset="0"/>
              </a:rPr>
              <a:t>Конечно, и сегодня мы с вами можем приобрести настоящие пряности. Но каждый уважающий себя кулинар, да и просто ценитель пряностей, должен знать в них толк и уметь с ними обращаться.</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5361" name="Рисунок 2" descr="http://www.dink.ru/cooking/img_flav/6.jpg"/>
          <p:cNvPicPr>
            <a:picLocks noChangeAspect="1" noChangeArrowheads="1"/>
          </p:cNvPicPr>
          <p:nvPr/>
        </p:nvPicPr>
        <p:blipFill>
          <a:blip r:embed="rId2"/>
          <a:srcRect/>
          <a:stretch>
            <a:fillRect/>
          </a:stretch>
        </p:blipFill>
        <p:spPr bwMode="auto">
          <a:xfrm>
            <a:off x="1571604" y="2428868"/>
            <a:ext cx="5072098" cy="3571900"/>
          </a:xfrm>
          <a:prstGeom prst="rect">
            <a:avLst/>
          </a:prstGeom>
          <a:noFill/>
        </p:spPr>
      </p:pic>
      <p:sp>
        <p:nvSpPr>
          <p:cNvPr id="15363" name="Rectangle 3"/>
          <p:cNvSpPr>
            <a:spLocks noChangeArrowheads="1"/>
          </p:cNvSpPr>
          <p:nvPr/>
        </p:nvSpPr>
        <p:spPr bwMode="auto">
          <a:xfrm>
            <a:off x="785786" y="571480"/>
            <a:ext cx="750099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Карри</a:t>
            </a:r>
            <a:endParaRPr kumimoji="0" lang="ru-RU" sz="2800" b="1" u="none" strike="noStrike" cap="none" normalizeH="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Индийская пряная смесь, включающая в себя до 30 компонентов. Приправой карри заправляют всевозможные экзотические блюда.</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428596" y="571480"/>
            <a:ext cx="7072362"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Специи</a:t>
            </a: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это сахар, соль, сода, уксус, крахмал и другие вещества самого разного происхождения, в том числе и нерастительного. Они придают пище основной вкус и консистенцию - могут сделать ее соленой, сладкой, кислой и вместе с тем мягкой, густой, тягучей и т.д.</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 </a:t>
            </a: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пряности</a:t>
            </a: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это всегда вещества растительного происхождения, придающие пище неповторимый вкус и аромат. Каждая пряность сочетается с определенными продуктами питания, и довольно часто опытные кулинары, смешивая несколько пряностей вместе, создают уникальные пряные букеты. Еще в древние времена считалось, что пряные травы – </a:t>
            </a:r>
            <a:r>
              <a:rPr kumimoji="0" lang="ru-RU" sz="20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«друзья врачей и предмет похвалы поваров».</a:t>
            </a: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 </a:t>
            </a:r>
          </a:p>
        </p:txBody>
      </p:sp>
      <p:sp>
        <p:nvSpPr>
          <p:cNvPr id="3" name="Прямоугольник 2"/>
          <p:cNvSpPr/>
          <p:nvPr/>
        </p:nvSpPr>
        <p:spPr>
          <a:xfrm>
            <a:off x="500034" y="4357695"/>
            <a:ext cx="7072362" cy="1754326"/>
          </a:xfrm>
          <a:prstGeom prst="rect">
            <a:avLst/>
          </a:prstGeom>
        </p:spPr>
        <p:txBody>
          <a:bodyPr wrap="square">
            <a:spAutoFit/>
          </a:bodyPr>
          <a:lstStyle/>
          <a:p>
            <a:r>
              <a:rPr lang="ru-RU" dirty="0"/>
              <a:t>Во Франции из пряных трав более всего ценят </a:t>
            </a:r>
            <a:r>
              <a:rPr lang="ru-RU" u="sng" dirty="0">
                <a:hlinkClick r:id="rId2"/>
              </a:rPr>
              <a:t>петрушку</a:t>
            </a:r>
            <a:r>
              <a:rPr lang="ru-RU" dirty="0"/>
              <a:t>, в Италии - базилик, в Грузии - кинзу, а русская кухня вот уже много столетий не обходится без укропа. В укропе мы по своему вкусу используем все: соцветия на длинных трубчатых стеблях идут в соленья и супы, зелень сопровождает любые несладкие блюда, семена придают необыкновенный вкус и аромат домашним настойкам.</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a:blip r:embed="rId2"/>
          <a:srcRect/>
          <a:stretch>
            <a:fillRect/>
          </a:stretch>
        </p:blipFill>
        <p:spPr bwMode="auto">
          <a:xfrm>
            <a:off x="5143504" y="5000636"/>
            <a:ext cx="2214578" cy="1357346"/>
          </a:xfrm>
          <a:prstGeom prst="rect">
            <a:avLst/>
          </a:prstGeom>
          <a:noFill/>
          <a:ln w="9525">
            <a:noFill/>
            <a:miter lim="800000"/>
            <a:headEnd/>
            <a:tailEnd/>
          </a:ln>
        </p:spPr>
      </p:pic>
      <p:sp>
        <p:nvSpPr>
          <p:cNvPr id="16387" name="Rectangle 3"/>
          <p:cNvSpPr>
            <a:spLocks noChangeArrowheads="1"/>
          </p:cNvSpPr>
          <p:nvPr/>
        </p:nvSpPr>
        <p:spPr bwMode="auto">
          <a:xfrm>
            <a:off x="4357686" y="428605"/>
            <a:ext cx="435771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Корицу</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получают из внутренней части коры дерева</a:t>
            </a: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коричника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из семейства лавровых. Известны четыре вида. В</a:t>
            </a:r>
            <a:r>
              <a:rPr kumimoji="0" lang="ru-RU" sz="24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в</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ысоту коричник цейлонский достигает 6-12 м.В состав корицы входят эфирные масла (2-3,5%), основным из которых является коричный альдегид (1,3-2,8%), придающий ей приятный запах и сладковатый вкус.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9" name="Рисунок 8"/>
          <p:cNvPicPr/>
          <p:nvPr/>
        </p:nvPicPr>
        <p:blipFill>
          <a:blip r:embed="rId3"/>
          <a:srcRect/>
          <a:stretch>
            <a:fillRect/>
          </a:stretch>
        </p:blipFill>
        <p:spPr bwMode="auto">
          <a:xfrm>
            <a:off x="357158" y="571480"/>
            <a:ext cx="3857652" cy="5786478"/>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997839"/>
            <a:ext cx="4572000" cy="2862322"/>
          </a:xfrm>
          <a:prstGeom prst="rect">
            <a:avLst/>
          </a:prstGeom>
        </p:spPr>
        <p:txBody>
          <a:bodyPr>
            <a:spAutoFit/>
          </a:bodyPr>
          <a:lstStyle/>
          <a:p>
            <a:r>
              <a:rPr lang="ru-RU" b="1" dirty="0"/>
              <a:t>5. Калган.</a:t>
            </a:r>
            <a:r>
              <a:rPr lang="ru-RU" dirty="0"/>
              <a:t/>
            </a:r>
            <a:br>
              <a:rPr lang="ru-RU" dirty="0"/>
            </a:br>
            <a:r>
              <a:rPr lang="ru-RU" dirty="0"/>
              <a:t/>
            </a:r>
            <a:br>
              <a:rPr lang="ru-RU" dirty="0"/>
            </a:br>
            <a:r>
              <a:rPr lang="ru-RU" dirty="0"/>
              <a:t>Корень растения семейства имбирных, он ароматнее имбиря. На вкус калган горьковатый и резко пряный. По своему красно-коричневому цвету, калган легко отличить от имбиря. Корень растения чистят от кожицы, разрезают на кусочки длиной 5-8 см, сушат, после он становится твердым, с морщинистой поверхностью.</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2413338"/>
            <a:ext cx="4572000" cy="2031325"/>
          </a:xfrm>
          <a:prstGeom prst="rect">
            <a:avLst/>
          </a:prstGeom>
        </p:spPr>
        <p:txBody>
          <a:bodyPr>
            <a:spAutoFit/>
          </a:bodyPr>
          <a:lstStyle/>
          <a:p>
            <a:r>
              <a:rPr lang="ru-RU" b="1" dirty="0"/>
              <a:t>7. Асафетида ( хинг, асмаргок)</a:t>
            </a:r>
            <a:r>
              <a:rPr lang="ru-RU" dirty="0"/>
              <a:t/>
            </a:r>
            <a:br>
              <a:rPr lang="ru-RU" dirty="0"/>
            </a:br>
            <a:r>
              <a:rPr lang="ru-RU" dirty="0"/>
              <a:t/>
            </a:r>
            <a:br>
              <a:rPr lang="ru-RU" dirty="0"/>
            </a:br>
            <a:r>
              <a:rPr lang="ru-RU" dirty="0"/>
              <a:t>По запаху и вкусу эта пряность напоминает смесь лука и чеснока. А если прожарить ее на масле, то запах станет очень приятным, а вкус пищи с этой пряностью доставит массу удовольствия.</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2274838"/>
            <a:ext cx="4572000" cy="2308324"/>
          </a:xfrm>
          <a:prstGeom prst="rect">
            <a:avLst/>
          </a:prstGeom>
        </p:spPr>
        <p:txBody>
          <a:bodyPr>
            <a:spAutoFit/>
          </a:bodyPr>
          <a:lstStyle/>
          <a:p>
            <a:r>
              <a:rPr lang="ru-RU" b="1" dirty="0"/>
              <a:t>8. Айован (ажгон)</a:t>
            </a:r>
            <a:r>
              <a:rPr lang="ru-RU" dirty="0"/>
              <a:t/>
            </a:r>
            <a:br>
              <a:rPr lang="ru-RU" dirty="0"/>
            </a:br>
            <a:r>
              <a:rPr lang="ru-RU" dirty="0"/>
              <a:t/>
            </a:r>
            <a:br>
              <a:rPr lang="ru-RU" dirty="0"/>
            </a:br>
            <a:r>
              <a:rPr lang="ru-RU" dirty="0"/>
              <a:t>В созревших плодах этого растения два семени, острых, горьковатых и с пряным ароматом, похожим на чабрец. Применяют обычно при производстве колбас из баранины и конины, добавляют их в тесто и блюда из чечевицы.</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2274838"/>
            <a:ext cx="4572000" cy="2308324"/>
          </a:xfrm>
          <a:prstGeom prst="rect">
            <a:avLst/>
          </a:prstGeom>
        </p:spPr>
        <p:txBody>
          <a:bodyPr>
            <a:spAutoFit/>
          </a:bodyPr>
          <a:lstStyle/>
          <a:p>
            <a:r>
              <a:rPr lang="ru-RU" dirty="0"/>
              <a:t/>
            </a:r>
            <a:br>
              <a:rPr lang="ru-RU" dirty="0"/>
            </a:br>
            <a:r>
              <a:rPr lang="ru-RU" b="1" dirty="0"/>
              <a:t>9. Корень дикого женьшеня</a:t>
            </a:r>
            <a:r>
              <a:rPr lang="ru-RU" dirty="0"/>
              <a:t/>
            </a:r>
            <a:br>
              <a:rPr lang="ru-RU" dirty="0"/>
            </a:br>
            <a:r>
              <a:rPr lang="ru-RU" dirty="0"/>
              <a:t/>
            </a:r>
            <a:br>
              <a:rPr lang="ru-RU" dirty="0"/>
            </a:br>
            <a:r>
              <a:rPr lang="ru-RU" dirty="0"/>
              <a:t>Эта пряность выращивается исключительно в одном из горных районов Китая в провинции Гирин. Множество людей верят в целительную силу женьшеня. Это растение попало в Международную красную книгу.</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1142976" y="4429132"/>
            <a:ext cx="7429552" cy="2308324"/>
          </a:xfrm>
          <a:prstGeom prst="rect">
            <a:avLst/>
          </a:prstGeom>
          <a:gradFill>
            <a:gsLst>
              <a:gs pos="0">
                <a:srgbClr val="5E9EFF"/>
              </a:gs>
              <a:gs pos="39999">
                <a:srgbClr val="85C2FF"/>
              </a:gs>
              <a:gs pos="70000">
                <a:srgbClr val="C4D6EB"/>
              </a:gs>
              <a:gs pos="100000">
                <a:srgbClr val="FFEBFA"/>
              </a:gs>
            </a:gsLst>
            <a:lin ang="5400000" scaled="0"/>
          </a:gra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200"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Я рада, если вам было интересно</a:t>
            </a:r>
            <a:r>
              <a:rPr kumimoji="0" lang="ru-RU" sz="7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7200" b="0" i="0" u="none" strike="noStrike" cap="none" normalizeH="0" baseline="0" dirty="0" smtClean="0">
              <a:ln>
                <a:noFill/>
              </a:ln>
              <a:solidFill>
                <a:schemeClr val="tx1"/>
              </a:solidFill>
              <a:effectLst/>
              <a:latin typeface="Arial" pitchFamily="34" charset="0"/>
            </a:endParaRPr>
          </a:p>
        </p:txBody>
      </p:sp>
      <p:pic>
        <p:nvPicPr>
          <p:cNvPr id="5" name="Рисунок 4"/>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 name="Прямоугольник 5"/>
          <p:cNvSpPr/>
          <p:nvPr/>
        </p:nvSpPr>
        <p:spPr>
          <a:xfrm>
            <a:off x="0" y="4643446"/>
            <a:ext cx="9144000" cy="2308324"/>
          </a:xfrm>
          <a:prstGeom prst="rect">
            <a:avLst/>
          </a:prstGeom>
          <a:gradFill>
            <a:gsLst>
              <a:gs pos="0">
                <a:srgbClr val="5E9EFF"/>
              </a:gs>
              <a:gs pos="39999">
                <a:srgbClr val="85C2FF"/>
              </a:gs>
              <a:gs pos="70000">
                <a:srgbClr val="C4D6EB"/>
              </a:gs>
              <a:gs pos="100000">
                <a:srgbClr val="FFEBFA"/>
              </a:gs>
            </a:gsLst>
            <a:lin ang="5400000" scaled="0"/>
          </a:gradFill>
        </p:spPr>
        <p:txBody>
          <a:bodyPr wrap="square">
            <a:spAutoFit/>
          </a:bodyPr>
          <a:lstStyle/>
          <a:p>
            <a:pPr lvl="0" fontAlgn="base">
              <a:spcBef>
                <a:spcPct val="0"/>
              </a:spcBef>
              <a:spcAft>
                <a:spcPct val="0"/>
              </a:spcAft>
            </a:pPr>
            <a:r>
              <a:rPr kumimoji="0" lang="ru-RU" sz="7200"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Я рада, если вам было   интересно</a:t>
            </a:r>
            <a:r>
              <a:rPr kumimoji="0" lang="ru-RU" sz="7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72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www.dink.ru/cooking/img_flav/13.jpg"/>
          <p:cNvPicPr/>
          <p:nvPr/>
        </p:nvPicPr>
        <p:blipFill>
          <a:blip r:embed="rId2"/>
          <a:srcRect/>
          <a:stretch>
            <a:fillRect/>
          </a:stretch>
        </p:blipFill>
        <p:spPr bwMode="auto">
          <a:xfrm>
            <a:off x="571472" y="714356"/>
            <a:ext cx="2571768" cy="2600325"/>
          </a:xfrm>
          <a:prstGeom prst="rect">
            <a:avLst/>
          </a:prstGeom>
          <a:noFill/>
          <a:ln w="9525">
            <a:noFill/>
            <a:miter lim="800000"/>
            <a:headEnd/>
            <a:tailEnd/>
          </a:ln>
        </p:spPr>
      </p:pic>
      <p:sp>
        <p:nvSpPr>
          <p:cNvPr id="18433" name="Rectangle 1"/>
          <p:cNvSpPr>
            <a:spLocks noChangeArrowheads="1"/>
          </p:cNvSpPr>
          <p:nvPr/>
        </p:nvSpPr>
        <p:spPr bwMode="auto">
          <a:xfrm>
            <a:off x="3357554" y="357166"/>
            <a:ext cx="5286412"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Кориандр</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одна из самых древних специй в мире. Кориандр – двойное благо. Листья кориандра (кинзу) мы используем как зеленую приправу, а лущеные семена, сладковато-жгучие на вкус, имеют аромат шалфея и аниса. Молотый кориандр сохраняет аромат до 6 месяцев. Входит в состав индийской пряности карри.</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3"/>
          <a:srcRect/>
          <a:stretch>
            <a:fillRect/>
          </a:stretch>
        </p:blipFill>
        <p:spPr bwMode="auto">
          <a:xfrm>
            <a:off x="571472" y="3786190"/>
            <a:ext cx="3714776" cy="2571768"/>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4286248" y="3786190"/>
            <a:ext cx="3929090" cy="2571768"/>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1714480" y="1357298"/>
            <a:ext cx="5000660" cy="4786346"/>
          </a:xfrm>
          <a:prstGeom prst="rect">
            <a:avLst/>
          </a:prstGeom>
          <a:noFill/>
          <a:ln w="9525">
            <a:noFill/>
            <a:miter lim="800000"/>
            <a:headEnd/>
            <a:tailEnd/>
          </a:ln>
          <a:effectLst/>
        </p:spPr>
      </p:pic>
      <p:sp>
        <p:nvSpPr>
          <p:cNvPr id="3" name="Прямоугольник 2"/>
          <p:cNvSpPr/>
          <p:nvPr/>
        </p:nvSpPr>
        <p:spPr>
          <a:xfrm>
            <a:off x="1571604" y="714356"/>
            <a:ext cx="1857388" cy="523220"/>
          </a:xfrm>
          <a:prstGeom prst="rect">
            <a:avLst/>
          </a:prstGeom>
        </p:spPr>
        <p:txBody>
          <a:bodyPr wrap="square">
            <a:spAutoFit/>
          </a:bodyPr>
          <a:lstStyle/>
          <a:p>
            <a:r>
              <a:rPr lang="ru-RU" sz="2800" b="1" dirty="0" smtClean="0">
                <a:solidFill>
                  <a:srgbClr val="000000"/>
                </a:solidFill>
                <a:latin typeface="Times New Roman" pitchFamily="18" charset="0"/>
                <a:ea typeface="Times New Roman" pitchFamily="18" charset="0"/>
                <a:cs typeface="Times New Roman" pitchFamily="18" charset="0"/>
              </a:rPr>
              <a:t>Кориандр</a:t>
            </a:r>
            <a:r>
              <a:rPr lang="ru-RU" sz="2400" b="1" dirty="0" smtClean="0">
                <a:solidFill>
                  <a:srgbClr val="000000"/>
                </a:solidFill>
                <a:latin typeface="Times New Roman" pitchFamily="18" charset="0"/>
                <a:ea typeface="Times New Roman" pitchFamily="18" charset="0"/>
                <a:cs typeface="Times New Roman" pitchFamily="18" charset="0"/>
              </a:rPr>
              <a:t> </a:t>
            </a:r>
            <a:r>
              <a:rPr lang="ru-RU" dirty="0" smtClean="0">
                <a:solidFill>
                  <a:srgbClr val="000000"/>
                </a:solidFill>
                <a:latin typeface="Times New Roman" pitchFamily="18" charset="0"/>
                <a:ea typeface="Times New Roman" pitchFamily="18" charset="0"/>
                <a:cs typeface="Times New Roman" pitchFamily="18" charset="0"/>
              </a:rPr>
              <a:t> </a:t>
            </a:r>
            <a:endParaRPr lang="ru-RU" dirty="0"/>
          </a:p>
        </p:txBody>
      </p:sp>
      <p:sp>
        <p:nvSpPr>
          <p:cNvPr id="4" name="Прямоугольник 3"/>
          <p:cNvSpPr/>
          <p:nvPr/>
        </p:nvSpPr>
        <p:spPr>
          <a:xfrm>
            <a:off x="3214679" y="714356"/>
            <a:ext cx="2428892" cy="523220"/>
          </a:xfrm>
          <a:prstGeom prst="rect">
            <a:avLst/>
          </a:prstGeom>
        </p:spPr>
        <p:txBody>
          <a:bodyPr wrap="square">
            <a:spAutoFit/>
          </a:bodyPr>
          <a:lstStyle/>
          <a:p>
            <a:r>
              <a:rPr lang="ru-RU" sz="2800" dirty="0" smtClean="0">
                <a:solidFill>
                  <a:srgbClr val="000000"/>
                </a:solidFill>
                <a:latin typeface="Times New Roman" pitchFamily="18" charset="0"/>
                <a:ea typeface="Times New Roman" pitchFamily="18" charset="0"/>
                <a:cs typeface="Times New Roman" pitchFamily="18" charset="0"/>
              </a:rPr>
              <a:t>(</a:t>
            </a:r>
            <a:r>
              <a:rPr lang="ru-RU" sz="2400" b="1" dirty="0" smtClean="0">
                <a:solidFill>
                  <a:srgbClr val="000000"/>
                </a:solidFill>
                <a:latin typeface="Times New Roman" pitchFamily="18" charset="0"/>
                <a:ea typeface="Times New Roman" pitchFamily="18" charset="0"/>
                <a:cs typeface="Times New Roman" pitchFamily="18" charset="0"/>
              </a:rPr>
              <a:t>кинза)</a:t>
            </a:r>
            <a:endParaRPr lang="ru-RU" sz="24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endParaRPr lang="ru-RU"/>
          </a:p>
        </p:txBody>
      </p:sp>
      <p:pic>
        <p:nvPicPr>
          <p:cNvPr id="20481" name="Рисунок 2" descr="http://www.dink.ru/cooking/img_flav/15.jpg"/>
          <p:cNvPicPr>
            <a:picLocks noChangeAspect="1" noChangeArrowheads="1"/>
          </p:cNvPicPr>
          <p:nvPr/>
        </p:nvPicPr>
        <p:blipFill>
          <a:blip r:embed="rId2"/>
          <a:srcRect/>
          <a:stretch>
            <a:fillRect/>
          </a:stretch>
        </p:blipFill>
        <p:spPr bwMode="auto">
          <a:xfrm>
            <a:off x="714348" y="785794"/>
            <a:ext cx="2857520" cy="5000660"/>
          </a:xfrm>
          <a:prstGeom prst="rect">
            <a:avLst/>
          </a:prstGeom>
          <a:noFill/>
        </p:spPr>
      </p:pic>
      <p:sp>
        <p:nvSpPr>
          <p:cNvPr id="20483" name="Rectangle 3"/>
          <p:cNvSpPr>
            <a:spLocks noChangeArrowheads="1"/>
          </p:cNvSpPr>
          <p:nvPr/>
        </p:nvSpPr>
        <p:spPr bwMode="auto">
          <a:xfrm>
            <a:off x="3857620" y="1103529"/>
            <a:ext cx="4214842"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Любисток</a:t>
            </a:r>
            <a:endParaRPr kumimoji="0" lang="ru-RU" sz="32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Из-за очень сильного пряного вкуса любисток добавляют в небольших количествах. Употребляют в свежем или сухом виде.</a:t>
            </a:r>
            <a:endParaRPr kumimoji="0" lang="ru-RU" sz="3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406</TotalTime>
  <Words>3100</Words>
  <Application>Microsoft Office PowerPoint</Application>
  <PresentationFormat>Экран (4:3)</PresentationFormat>
  <Paragraphs>142</Paragraphs>
  <Slides>66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66</vt:i4>
      </vt:variant>
    </vt:vector>
  </HeadingPairs>
  <TitlesOfParts>
    <vt:vector size="67" baseType="lpstr">
      <vt:lpstr>Тема Office</vt:lpstr>
      <vt:lpstr>Специи и пряности</vt:lpstr>
      <vt:lpstr>Слайд 2</vt:lpstr>
      <vt:lpstr>Слайд 3</vt:lpstr>
      <vt:lpstr>Слайд 4</vt:lpstr>
      <vt:lpstr>Слайд 5</vt:lpstr>
      <vt:lpstr>Слайд 6</vt:lpstr>
      <vt:lpstr>Слайд 7</vt:lpstr>
      <vt:lpstr>Слайд 8</vt:lpstr>
      <vt:lpstr>Слайд 9</vt:lpstr>
      <vt:lpstr>Лавровый лист.</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Петрушка кудрявая.</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vector>
  </TitlesOfParts>
  <Company>WIN7XP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Специи и пряности</dc:title>
  <dc:creator>WIN7XP</dc:creator>
  <cp:lastModifiedBy>Qq</cp:lastModifiedBy>
  <cp:revision>44</cp:revision>
  <dcterms:created xsi:type="dcterms:W3CDTF">2011-04-27T03:28:22Z</dcterms:created>
  <dcterms:modified xsi:type="dcterms:W3CDTF">2013-04-21T09:22:54Z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1589930</vt:lpwstr>
  </property>
  <property fmtid="{D5CDD505-2E9C-101B-9397-08002B2CF9AE}" name="NXPowerLiteSettings" pid="3">
    <vt:lpwstr>F7000400038000</vt:lpwstr>
  </property>
  <property fmtid="{D5CDD505-2E9C-101B-9397-08002B2CF9AE}" name="NXPowerLiteVersion" pid="4">
    <vt:lpwstr>D5.0.3</vt:lpwstr>
  </property>
</Properties>
</file>