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3" r:id="rId6"/>
    <p:sldId id="268" r:id="rId7"/>
    <p:sldId id="269" r:id="rId8"/>
    <p:sldId id="270" r:id="rId9"/>
    <p:sldId id="271" r:id="rId10"/>
    <p:sldId id="260" r:id="rId11"/>
    <p:sldId id="27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1288"/>
    <a:srgbClr val="003399"/>
    <a:srgbClr val="6600CC"/>
    <a:srgbClr val="0033CC"/>
    <a:srgbClr val="9893D5"/>
    <a:srgbClr val="8E89D1"/>
    <a:srgbClr val="C9A4E4"/>
    <a:srgbClr val="AEC5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97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74F1-25E3-4A3E-9748-1C2BFC54F6E5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B68EA2-6833-46BE-A342-47BCB66A50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9638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6FD92-E83A-4E9D-AAD0-1CD5F7BA8011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A1B4C3-D14B-4B56-9C4F-98E7D59DF3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3406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1C577-BD81-4AC2-ABA1-1340E79608E6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F1AF65-F5E4-4B8B-A1BC-9E2968E1C6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6851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6A88F-C69E-4C79-9C43-74365040F968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3BE28-9DEE-4B31-8989-D3BDFAA8D5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121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1B1DC-D214-4461-8592-FFA042A1EB7D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F5789-3EFE-466B-B4E6-895B544892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7030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41B4E-CE92-49A4-A9D8-24B8785DBC58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B9E2C-0189-444C-BAB6-053F693277D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7260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A2518-761E-466C-AAAF-9DCF3F69E794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D9E47-176F-4DB2-A24C-BBE0120B9F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4585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EDBE6-C81A-4736-B2F9-4CEAC8CC9924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5258C4-8EAA-4EDB-B693-C59AC7DDA0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7794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8A8FF-4817-4C37-B347-182E6ADE33E5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0468C-128D-4425-877F-9B293EADEB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2156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EA4DA-3335-4B1F-A5C0-9953076ECFCA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FD736E-EC07-4AC3-9B64-ABEF344B4E3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2535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4C99F-5D32-4B24-BF95-34BA49B140D5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69ED4-0A9C-4D8F-80E8-F7A1726F9D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502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20D01E-52C7-4810-AC4A-FCF907AD826B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15DE567-B095-4E81-9D08-C1B7E6AA896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58;&#1052;\&#1087;&#1083;&#1072;&#1085;&#1077;&#1088;%202.wmv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5"/>
          <p:cNvSpPr>
            <a:spLocks noChangeArrowheads="1"/>
          </p:cNvSpPr>
          <p:nvPr/>
        </p:nvSpPr>
        <p:spPr bwMode="auto">
          <a:xfrm>
            <a:off x="642938" y="357188"/>
            <a:ext cx="8358187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>
                <a:solidFill>
                  <a:schemeClr val="bg1"/>
                </a:solidFill>
                <a:latin typeface="Calibri" panose="020F0502020204030204" pitchFamily="34" charset="0"/>
              </a:rPr>
              <a:t> МКОУ ДОД Центр культуры «Китеж» Нижегородская область Воскресенский район село Владимирское</a:t>
            </a:r>
            <a:br>
              <a:rPr lang="ru-RU" altLang="ru-RU" sz="2500" b="1">
                <a:solidFill>
                  <a:schemeClr val="bg1"/>
                </a:solidFill>
                <a:latin typeface="Calibri" panose="020F0502020204030204" pitchFamily="34" charset="0"/>
              </a:rPr>
            </a:br>
            <a:endParaRPr lang="ru-RU" altLang="ru-RU" sz="4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075" name="Прямоугольник 6"/>
          <p:cNvSpPr>
            <a:spLocks noChangeArrowheads="1"/>
          </p:cNvSpPr>
          <p:nvPr/>
        </p:nvSpPr>
        <p:spPr bwMode="auto">
          <a:xfrm>
            <a:off x="1476375" y="1557338"/>
            <a:ext cx="67167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400" b="1" i="1">
                <a:solidFill>
                  <a:schemeClr val="tx2"/>
                </a:solidFill>
                <a:latin typeface="Calibri" panose="020F0502020204030204" pitchFamily="34" charset="0"/>
              </a:rPr>
              <a:t>Простейший планер.</a:t>
            </a:r>
            <a:endParaRPr lang="ru-RU" altLang="ru-RU" sz="4400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Рисунок 5" descr="IMG_06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2204864"/>
            <a:ext cx="4753496" cy="356512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R8-AJMWmx_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060848"/>
            <a:ext cx="2374299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модель 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07696" y="2276872"/>
            <a:ext cx="2736304" cy="1674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755650" y="5805488"/>
            <a:ext cx="7777163" cy="8302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1"/>
                </a:solidFill>
                <a:latin typeface="Arial" charset="0"/>
                <a:cs typeface="Arial" charset="0"/>
              </a:rPr>
              <a:t>Разработала: Педагог дополнительного образования  Филатова Наталья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47664" y="764704"/>
            <a:ext cx="5601213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  <a:cs typeface="Arial" charset="0"/>
              </a:rPr>
              <a:t>О</a:t>
            </a: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  <a:cs typeface="Arial" charset="0"/>
              </a:rPr>
              <a:t>всянников</a:t>
            </a:r>
          </a:p>
          <a:p>
            <a:pPr algn="ctr"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  <a:cs typeface="Arial" charset="0"/>
              </a:rPr>
              <a:t> </a:t>
            </a: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  <a:cs typeface="Arial" charset="0"/>
              </a:rPr>
              <a:t>Ник</a:t>
            </a: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  <a:cs typeface="Arial" charset="0"/>
              </a:rPr>
              <a:t>ита </a:t>
            </a: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  <a:cs typeface="Arial" charset="0"/>
              </a:rPr>
              <a:t>С</a:t>
            </a: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  <a:cs typeface="Arial" charset="0"/>
              </a:rPr>
              <a:t>ергеевич</a:t>
            </a:r>
          </a:p>
        </p:txBody>
      </p:sp>
      <p:pic>
        <p:nvPicPr>
          <p:cNvPr id="9" name="Рисунок 8" descr="R8-AJMWmx_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132856"/>
            <a:ext cx="323768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042988" y="2276475"/>
            <a:ext cx="3241675" cy="1570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Названия самолетов:</a:t>
            </a:r>
          </a:p>
          <a:p>
            <a:pPr>
              <a:defRPr/>
            </a:pP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Ил - Илюшин, </a:t>
            </a:r>
          </a:p>
          <a:p>
            <a:pPr>
              <a:defRPr/>
            </a:pPr>
            <a:r>
              <a:rPr lang="ru-RU" sz="2400" b="1" cap="small" dirty="0">
                <a:solidFill>
                  <a:srgbClr val="002060"/>
                </a:solidFill>
                <a:latin typeface="Arial" charset="0"/>
                <a:cs typeface="Arial" charset="0"/>
              </a:rPr>
              <a:t>ан</a:t>
            </a:r>
            <a:r>
              <a:rPr lang="ru-RU" sz="2400" cap="small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- Антонов,</a:t>
            </a:r>
          </a:p>
          <a:p>
            <a:pPr>
              <a:defRPr/>
            </a:pPr>
            <a:r>
              <a:rPr lang="ru-RU" sz="2400" dirty="0">
                <a:solidFill>
                  <a:srgbClr val="002060"/>
                </a:solidFill>
                <a:latin typeface="Arial" charset="0"/>
                <a:cs typeface="Arial" charset="0"/>
              </a:rPr>
              <a:t> Як -Яковлев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092950" y="2420938"/>
            <a:ext cx="1366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FF0000"/>
                </a:solidFill>
              </a:rPr>
              <a:t>ОНИКС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650" y="692150"/>
            <a:ext cx="7848600" cy="29241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Регулировка и запуск модели планера</a:t>
            </a:r>
          </a:p>
          <a:p>
            <a:pPr>
              <a:defRPr/>
            </a:pPr>
            <a:r>
              <a:rPr lang="ru-RU" sz="2400" dirty="0">
                <a:solidFill>
                  <a:srgbClr val="121288"/>
                </a:solidFill>
                <a:latin typeface="Arial" charset="0"/>
                <a:cs typeface="Arial" charset="0"/>
              </a:rPr>
              <a:t>Для того, чтобы модель была устойчива в полете, концы крыльев подогнуть согласно схеме, напечатанной на листе. Рули высоты погните вверх.</a:t>
            </a:r>
          </a:p>
          <a:p>
            <a:pPr>
              <a:defRPr/>
            </a:pPr>
            <a:r>
              <a:rPr lang="ru-RU" sz="2400" dirty="0">
                <a:solidFill>
                  <a:srgbClr val="121288"/>
                </a:solidFill>
                <a:latin typeface="Arial" charset="0"/>
                <a:cs typeface="Arial" charset="0"/>
              </a:rPr>
              <a:t>  Запуск производите легкими толчками под небольшим углом вниз. </a:t>
            </a:r>
            <a:endParaRPr lang="ru-RU" sz="2400" b="1" dirty="0">
              <a:solidFill>
                <a:srgbClr val="121288"/>
              </a:solidFill>
              <a:latin typeface="Arial" charset="0"/>
              <a:cs typeface="Arial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121288"/>
                </a:solidFill>
                <a:latin typeface="Arial" charset="0"/>
                <a:cs typeface="Arial" charset="0"/>
              </a:rPr>
              <a:t>Простейший  планер  готов!</a:t>
            </a:r>
          </a:p>
        </p:txBody>
      </p:sp>
      <p:pic>
        <p:nvPicPr>
          <p:cNvPr id="12291" name="Picture 2" descr="https://encrypted-tbn1.gstatic.com/images?q=tbn:ANd9GcQxVM3H0l-Zdd51FxRV68CGcTkauFzyxS4DnM1x8_Y4b5gfYJ8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076700"/>
            <a:ext cx="25908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https://encrypted-tbn3.gstatic.com/images?q=tbn:ANd9GcTsX9pAFuU3JxmVGMZJRbkPfLQCgZbMkW9QZvbuNJ7iU5eUXRWtf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149725"/>
            <a:ext cx="28384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2"/>
          <p:cNvSpPr>
            <a:spLocks noChangeArrowheads="1"/>
          </p:cNvSpPr>
          <p:nvPr/>
        </p:nvSpPr>
        <p:spPr bwMode="auto">
          <a:xfrm>
            <a:off x="1042988" y="188913"/>
            <a:ext cx="7215187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500" b="1">
                <a:solidFill>
                  <a:srgbClr val="003399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endParaRPr lang="ru-RU" altLang="ru-RU" sz="3500">
              <a:solidFill>
                <a:srgbClr val="003399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8" descr="Картинка 130 из 42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332656"/>
            <a:ext cx="1655862" cy="1243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143000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Овсянников</a:t>
            </a:r>
            <a:b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Никита Сергеевич</a:t>
            </a:r>
            <a:b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dirty="0"/>
          </a:p>
        </p:txBody>
      </p:sp>
      <p:sp>
        <p:nvSpPr>
          <p:cNvPr id="4101" name="Содержимое 4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1655763"/>
          </a:xfrm>
        </p:spPr>
        <p:txBody>
          <a:bodyPr/>
          <a:lstStyle/>
          <a:p>
            <a:r>
              <a:rPr lang="ru-RU" altLang="ru-RU" smtClean="0"/>
              <a:t> Этот мальчик живет в большом городе. Он мечтает о полете, увлекается авмамоделированием, даже стихи об этом сочинил: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124075" y="3500438"/>
            <a:ext cx="4572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>
                <a:solidFill>
                  <a:srgbClr val="0033CC"/>
                </a:solidFill>
              </a:rPr>
              <a:t>Мой бумажный самолет Кажется ракетой,</a:t>
            </a:r>
          </a:p>
          <a:p>
            <a:pPr eaLnBrk="1" hangingPunct="1"/>
            <a:r>
              <a:rPr lang="ru-RU" altLang="ru-RU" sz="2800">
                <a:solidFill>
                  <a:srgbClr val="0033CC"/>
                </a:solidFill>
              </a:rPr>
              <a:t> Сел в кабину я.</a:t>
            </a:r>
          </a:p>
          <a:p>
            <a:pPr eaLnBrk="1" hangingPunct="1"/>
            <a:r>
              <a:rPr lang="ru-RU" altLang="ru-RU" sz="2800">
                <a:solidFill>
                  <a:srgbClr val="0033CC"/>
                </a:solidFill>
              </a:rPr>
              <a:t> И вот -Далеко планета.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87450" y="5589588"/>
            <a:ext cx="64087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/>
              <a:t>А вы, ребята, знаете что-нибудь об авиации?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ъект 2"/>
          <p:cNvSpPr txBox="1">
            <a:spLocks/>
          </p:cNvSpPr>
          <p:nvPr/>
        </p:nvSpPr>
        <p:spPr bwMode="auto">
          <a:xfrm>
            <a:off x="357188" y="1714500"/>
            <a:ext cx="8572500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20000"/>
              </a:spcBef>
              <a:buFontTx/>
              <a:buChar char="-"/>
            </a:pPr>
            <a:endParaRPr lang="ru-RU" altLang="ru-RU" sz="2000" b="1">
              <a:solidFill>
                <a:srgbClr val="00339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23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6" name="планер 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975" y="6858000"/>
            <a:ext cx="35083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4" name="Рисунок 23" descr="Рисунок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33375"/>
            <a:ext cx="7253288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Картинка 2 из 18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4122" y="836712"/>
            <a:ext cx="4001854" cy="5081292"/>
          </a:xfrm>
          <a:prstGeom prst="ellipse">
            <a:avLst/>
          </a:prstGeom>
          <a:ln w="190500" cap="rnd">
            <a:solidFill>
              <a:srgbClr val="9966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6" name="Picture 6" descr="Картинка 8 из 22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727240"/>
            <a:ext cx="4176464" cy="4913488"/>
          </a:xfrm>
          <a:prstGeom prst="ellipse">
            <a:avLst/>
          </a:prstGeom>
          <a:ln w="190500" cap="rnd">
            <a:solidFill>
              <a:srgbClr val="9966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7" name="Прямоугольник 26"/>
          <p:cNvSpPr/>
          <p:nvPr/>
        </p:nvSpPr>
        <p:spPr>
          <a:xfrm>
            <a:off x="179388" y="5084763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Николай Егорович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Жуковский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572000" y="4724400"/>
            <a:ext cx="457200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Александр Фёдорович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Можайский</a:t>
            </a:r>
          </a:p>
        </p:txBody>
      </p:sp>
      <p:pic>
        <p:nvPicPr>
          <p:cNvPr id="29" name="Picture 2" descr="Картинка 6 из 2112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260648"/>
            <a:ext cx="4427984" cy="61188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" name="Picture 2" descr="Картинка 84 из 22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260648"/>
            <a:ext cx="4438988" cy="60950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Picture 2" descr="Картинка 17 из 22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53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Рисунок 31" descr="robot-albatross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93599" y="0"/>
            <a:ext cx="9237599" cy="6954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" name="Прямоугольник 32"/>
          <p:cNvSpPr/>
          <p:nvPr/>
        </p:nvSpPr>
        <p:spPr>
          <a:xfrm>
            <a:off x="1115616" y="2132856"/>
            <a:ext cx="6552728" cy="2062103"/>
          </a:xfrm>
          <a:prstGeom prst="rect">
            <a:avLst/>
          </a:prstGeom>
          <a:solidFill>
            <a:srgbClr val="9893D5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31750"/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С виду это самолет.</a:t>
            </a:r>
          </a:p>
          <a:p>
            <a:pPr algn="ctr" eaLnBrk="0" hangingPunct="0">
              <a:defRPr/>
            </a:pPr>
            <a:r>
              <a:rPr lang="ru-RU" sz="3200" b="1" dirty="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 Крылья есть и есть пилот.</a:t>
            </a:r>
            <a:endParaRPr lang="ru-RU" sz="3200" b="1" dirty="0">
              <a:solidFill>
                <a:srgbClr val="0070C0"/>
              </a:solidFill>
              <a:latin typeface="Arial" charset="0"/>
              <a:cs typeface="Arial" charset="0"/>
            </a:endParaRPr>
          </a:p>
          <a:p>
            <a:pPr algn="ctr" eaLnBrk="0" hangingPunct="0">
              <a:defRPr/>
            </a:pPr>
            <a:r>
              <a:rPr lang="ru-RU" sz="3200" b="1" dirty="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Хорошо летать умеет,</a:t>
            </a:r>
          </a:p>
          <a:p>
            <a:pPr algn="ctr" eaLnBrk="0" hangingPunct="0">
              <a:defRPr/>
            </a:pPr>
            <a:r>
              <a:rPr lang="ru-RU" sz="3200" b="1" dirty="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 но мотора не имеет.</a:t>
            </a:r>
            <a:endParaRPr lang="ru-RU" sz="3200" b="1" dirty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627784" y="692696"/>
            <a:ext cx="309251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/>
                <a:solidFill>
                  <a:srgbClr val="6B95C7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  <a:cs typeface="Arial" charset="0"/>
              </a:rPr>
              <a:t>планер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4" presetID="7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3">
                <p:cTn id="6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ъект 2"/>
          <p:cNvSpPr txBox="1">
            <a:spLocks/>
          </p:cNvSpPr>
          <p:nvPr/>
        </p:nvSpPr>
        <p:spPr bwMode="auto">
          <a:xfrm>
            <a:off x="642938" y="2071688"/>
            <a:ext cx="8143875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3000" b="1">
              <a:solidFill>
                <a:srgbClr val="003399"/>
              </a:solidFill>
              <a:latin typeface="Calibri" panose="020F0502020204030204" pitchFamily="34" charset="0"/>
            </a:endParaRPr>
          </a:p>
        </p:txBody>
      </p:sp>
      <p:sp>
        <p:nvSpPr>
          <p:cNvPr id="6147" name="Заголовок 6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706437"/>
          </a:xfrm>
        </p:spPr>
        <p:txBody>
          <a:bodyPr/>
          <a:lstStyle/>
          <a:p>
            <a:r>
              <a:rPr lang="ru-RU" altLang="ru-RU" b="1" smtClean="0">
                <a:solidFill>
                  <a:srgbClr val="0070C0"/>
                </a:solidFill>
              </a:rPr>
              <a:t>Цели и задачи:</a:t>
            </a:r>
          </a:p>
        </p:txBody>
      </p:sp>
      <p:sp>
        <p:nvSpPr>
          <p:cNvPr id="6148" name="Содержимое 5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r>
              <a:rPr lang="ru-RU" altLang="ru-RU" b="1" smtClean="0"/>
              <a:t>Цель</a:t>
            </a:r>
            <a:r>
              <a:rPr lang="ru-RU" altLang="ru-RU" smtClean="0"/>
              <a:t>: Изготовление модели планера.</a:t>
            </a:r>
          </a:p>
          <a:p>
            <a:r>
              <a:rPr lang="ru-RU" altLang="ru-RU" b="1" smtClean="0"/>
              <a:t>Задачи</a:t>
            </a:r>
            <a:r>
              <a:rPr lang="ru-RU" altLang="ru-RU" smtClean="0"/>
              <a:t>: </a:t>
            </a:r>
          </a:p>
          <a:p>
            <a:r>
              <a:rPr lang="ru-RU" altLang="ru-RU" smtClean="0"/>
              <a:t>Дать понятия основных частей планера;</a:t>
            </a:r>
          </a:p>
          <a:p>
            <a:r>
              <a:rPr lang="ru-RU" altLang="ru-RU" smtClean="0"/>
              <a:t>Познакомить с технологией изготовления планера;</a:t>
            </a:r>
          </a:p>
          <a:p>
            <a:r>
              <a:rPr lang="ru-RU" altLang="ru-RU" smtClean="0"/>
              <a:t>Познакомить с центровкой и регулировкой модели планера;</a:t>
            </a:r>
          </a:p>
          <a:p>
            <a:r>
              <a:rPr lang="ru-RU" altLang="ru-RU" smtClean="0"/>
              <a:t>Содействовать воспитанию взаимопомощи;</a:t>
            </a:r>
          </a:p>
          <a:p>
            <a:r>
              <a:rPr lang="ru-RU" altLang="ru-RU" smtClean="0"/>
              <a:t>Содействовать развитию внимания, воли.</a:t>
            </a:r>
          </a:p>
          <a:p>
            <a:endParaRPr lang="ru-RU" alt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730550" y="188640"/>
            <a:ext cx="5255348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  <a:cs typeface="Arial" charset="0"/>
              </a:rPr>
              <a:t>Знакомство с моделью </a:t>
            </a:r>
          </a:p>
          <a:p>
            <a:pPr algn="ctr">
              <a:defRPr/>
            </a:pPr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  <a:cs typeface="Arial" charset="0"/>
              </a:rPr>
              <a:t>простейшего планера</a:t>
            </a:r>
          </a:p>
        </p:txBody>
      </p:sp>
      <p:pic>
        <p:nvPicPr>
          <p:cNvPr id="7173" name="Рисунок 20" descr="I:\DCIM\105_PANA\P1050165.JPG"/>
          <p:cNvPicPr>
            <a:picLocks noChangeAspect="1" noChangeArrowheads="1"/>
          </p:cNvPicPr>
          <p:nvPr/>
        </p:nvPicPr>
        <p:blipFill>
          <a:blip r:embed="rId4" cstate="print"/>
          <a:srcRect t="28529" b="33530"/>
          <a:stretch>
            <a:fillRect/>
          </a:stretch>
        </p:blipFill>
        <p:spPr bwMode="auto">
          <a:xfrm rot="838319">
            <a:off x="363284" y="1010753"/>
            <a:ext cx="3364592" cy="10897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9" name="Рисунок 17" descr="I:\DCIM\105_PANA\P10501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" y="3100388"/>
            <a:ext cx="3142630" cy="2362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4356100" y="1196975"/>
          <a:ext cx="3924300" cy="549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6" imgW="6464520" imgH="9051120" progId="CorelDRAW.Graphic.12">
                  <p:embed/>
                </p:oleObj>
              </mc:Choice>
              <mc:Fallback>
                <p:oleObj r:id="rId6" imgW="6464520" imgH="905112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1196975"/>
                        <a:ext cx="3924300" cy="549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7171" name="Рисунок 7" descr="Рисунок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0" b="23750"/>
          <a:stretch>
            <a:fillRect/>
          </a:stretch>
        </p:blipFill>
        <p:spPr bwMode="auto">
          <a:xfrm>
            <a:off x="1116013" y="903288"/>
            <a:ext cx="6769100" cy="595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0" y="3213100"/>
            <a:ext cx="1368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фюзеляж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84888" y="2924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стабилизатор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00338" y="2349500"/>
            <a:ext cx="1150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крыло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84888" y="34290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киль</a:t>
            </a:r>
          </a:p>
        </p:txBody>
      </p:sp>
      <p:sp>
        <p:nvSpPr>
          <p:cNvPr id="7176" name="TextBox 7"/>
          <p:cNvSpPr txBox="1">
            <a:spLocks noChangeArrowheads="1"/>
          </p:cNvSpPr>
          <p:nvPr/>
        </p:nvSpPr>
        <p:spPr bwMode="auto">
          <a:xfrm>
            <a:off x="1476375" y="188913"/>
            <a:ext cx="67675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002060"/>
                </a:solidFill>
              </a:rPr>
              <a:t>Подпиши части планера</a:t>
            </a:r>
            <a:r>
              <a:rPr lang="ru-RU" alt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6"/>
          <p:cNvSpPr>
            <a:spLocks noChangeArrowheads="1"/>
          </p:cNvSpPr>
          <p:nvPr/>
        </p:nvSpPr>
        <p:spPr bwMode="auto">
          <a:xfrm>
            <a:off x="1050925" y="354013"/>
            <a:ext cx="683418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b="1">
                <a:solidFill>
                  <a:srgbClr val="244061"/>
                </a:solidFill>
                <a:latin typeface="Times New Roman" panose="02020603050405020304" pitchFamily="18" charset="0"/>
              </a:rPr>
              <a:t>Инструменты и материалы: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ножницы;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нож канцелярский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клей ПВА;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измерительная линейка;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пенопласт толщиной 3 и 6 мм; 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рейка из древесины 3х6 мм и длинной 270мм;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 дробь свинцовая 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3мм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 карандаш;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брусок с наждачной бумагой;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булавки;</a:t>
            </a:r>
            <a:endParaRPr lang="ru-RU" altLang="ru-RU" sz="24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Times New Roman" panose="02020603050405020304" pitchFamily="18" charset="0"/>
              </a:rPr>
              <a:t> груз.</a:t>
            </a:r>
            <a:endParaRPr lang="ru-RU" alt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4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869950"/>
          </a:xfrm>
        </p:spPr>
        <p:txBody>
          <a:bodyPr/>
          <a:lstStyle/>
          <a:p>
            <a:r>
              <a:rPr lang="ru-RU" altLang="ru-RU" smtClean="0">
                <a:solidFill>
                  <a:srgbClr val="0070C0"/>
                </a:solidFill>
              </a:rPr>
              <a:t>Правила техники безопасности</a:t>
            </a:r>
          </a:p>
        </p:txBody>
      </p:sp>
      <p:sp>
        <p:nvSpPr>
          <p:cNvPr id="9219" name="Содержимое 5"/>
          <p:cNvSpPr>
            <a:spLocks noGrp="1"/>
          </p:cNvSpPr>
          <p:nvPr>
            <p:ph idx="1"/>
          </p:nvPr>
        </p:nvSpPr>
        <p:spPr>
          <a:xfrm>
            <a:off x="395288" y="1412875"/>
            <a:ext cx="8507412" cy="4608513"/>
          </a:xfrm>
        </p:spPr>
        <p:txBody>
          <a:bodyPr/>
          <a:lstStyle/>
          <a:p>
            <a:r>
              <a:rPr lang="ru-RU" altLang="ru-RU" sz="2800" smtClean="0"/>
              <a:t>Ножницы нельзя оставлять в открытом виде;</a:t>
            </a:r>
            <a:endParaRPr lang="ru-RU" altLang="ru-RU" sz="2800" smtClean="0">
              <a:sym typeface="Symbol" panose="05050102010706020507" pitchFamily="18" charset="2"/>
            </a:endParaRPr>
          </a:p>
          <a:p>
            <a:r>
              <a:rPr lang="ru-RU" altLang="ru-RU" sz="2800" smtClean="0"/>
              <a:t>Резать только сидя или стоя, но не на ходу;</a:t>
            </a:r>
            <a:endParaRPr lang="ru-RU" altLang="ru-RU" sz="2800" smtClean="0">
              <a:sym typeface="Symbol" panose="05050102010706020507" pitchFamily="18" charset="2"/>
            </a:endParaRPr>
          </a:p>
          <a:p>
            <a:r>
              <a:rPr lang="ru-RU" altLang="ru-RU" sz="2800" smtClean="0"/>
              <a:t>Нельзя ножницы близко подносить к лицу;</a:t>
            </a:r>
          </a:p>
          <a:p>
            <a:r>
              <a:rPr lang="ru-RU" altLang="ru-RU" sz="2800" smtClean="0"/>
              <a:t>Передавать друг другу кольцами вперед, а не кончиком;</a:t>
            </a:r>
            <a:endParaRPr lang="ru-RU" altLang="ru-RU" sz="2800" smtClean="0">
              <a:sym typeface="Symbol" panose="05050102010706020507" pitchFamily="18" charset="2"/>
            </a:endParaRPr>
          </a:p>
          <a:p>
            <a:r>
              <a:rPr lang="ru-RU" altLang="ru-RU" sz="2800" smtClean="0"/>
              <a:t>При работе с клеем нужно пользоваться кисточкой;</a:t>
            </a:r>
            <a:endParaRPr lang="ru-RU" altLang="ru-RU" sz="2800" smtClean="0">
              <a:sym typeface="Symbol" panose="05050102010706020507" pitchFamily="18" charset="2"/>
            </a:endParaRPr>
          </a:p>
          <a:p>
            <a:r>
              <a:rPr lang="ru-RU" altLang="ru-RU" sz="2800" smtClean="0"/>
              <a:t>Клея намазывайте столько, сколько вам нужно. Лишний клей не делает вашу поделку красивей.</a:t>
            </a:r>
            <a:endParaRPr lang="ru-RU" altLang="ru-RU" sz="2800" smtClean="0">
              <a:sym typeface="Symbol" panose="05050102010706020507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4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869950"/>
          </a:xfrm>
        </p:spPr>
        <p:txBody>
          <a:bodyPr/>
          <a:lstStyle/>
          <a:p>
            <a:r>
              <a:rPr lang="ru-RU" altLang="ru-RU" smtClean="0">
                <a:solidFill>
                  <a:srgbClr val="0070C0"/>
                </a:solidFill>
              </a:rPr>
              <a:t>Инструкционная карта.</a:t>
            </a:r>
          </a:p>
        </p:txBody>
      </p:sp>
      <p:sp>
        <p:nvSpPr>
          <p:cNvPr id="9219" name="Содержимое 5"/>
          <p:cNvSpPr>
            <a:spLocks noGrp="1"/>
          </p:cNvSpPr>
          <p:nvPr>
            <p:ph idx="1"/>
          </p:nvPr>
        </p:nvSpPr>
        <p:spPr>
          <a:xfrm>
            <a:off x="395288" y="1412875"/>
            <a:ext cx="8507412" cy="4608513"/>
          </a:xfrm>
        </p:spPr>
        <p:txBody>
          <a:bodyPr/>
          <a:lstStyle/>
          <a:p>
            <a:pPr marL="609600" indent="-609600">
              <a:buFontTx/>
              <a:buAutoNum type="arabicPeriod"/>
              <a:defRPr/>
            </a:pPr>
            <a:r>
              <a:rPr lang="ru-RU" sz="2000" b="1" dirty="0" smtClean="0">
                <a:solidFill>
                  <a:srgbClr val="000066"/>
                </a:solidFill>
              </a:rPr>
              <a:t>Прежде всего по шаблону на потолочной плитке необходимо обвести контуры будущих деталей планера.</a:t>
            </a:r>
          </a:p>
          <a:p>
            <a:pPr marL="609600" indent="-609600">
              <a:buFontTx/>
              <a:buAutoNum type="arabicPeriod"/>
              <a:defRPr/>
            </a:pPr>
            <a:r>
              <a:rPr lang="ru-RU" sz="2000" b="1" dirty="0" smtClean="0">
                <a:solidFill>
                  <a:srgbClr val="000066"/>
                </a:solidFill>
              </a:rPr>
              <a:t>Будьте внимательны при обводке крыла и стабилизатора: необходимо предусмотреть место для второй половины крыла.</a:t>
            </a:r>
          </a:p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ru-RU" sz="2000" b="1" dirty="0" smtClean="0">
                <a:solidFill>
                  <a:srgbClr val="000066"/>
                </a:solidFill>
              </a:rPr>
              <a:t>3. Обводить лучше </a:t>
            </a:r>
            <a:r>
              <a:rPr lang="ru-RU" sz="2000" b="1" dirty="0" err="1" smtClean="0">
                <a:solidFill>
                  <a:srgbClr val="000066"/>
                </a:solidFill>
              </a:rPr>
              <a:t>гелевой</a:t>
            </a:r>
            <a:r>
              <a:rPr lang="ru-RU" sz="2000" b="1" dirty="0" smtClean="0">
                <a:solidFill>
                  <a:srgbClr val="000066"/>
                </a:solidFill>
              </a:rPr>
              <a:t>  ручкой, чтобы не раскрошить плитку.</a:t>
            </a:r>
          </a:p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ru-RU" sz="2000" b="1" dirty="0" smtClean="0">
                <a:solidFill>
                  <a:srgbClr val="000066"/>
                </a:solidFill>
              </a:rPr>
              <a:t>4.Постарайтесь не сместить шаблон, когда обводите контур.</a:t>
            </a:r>
          </a:p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ru-RU" sz="2000" b="1" dirty="0" smtClean="0">
                <a:solidFill>
                  <a:srgbClr val="000066"/>
                </a:solidFill>
              </a:rPr>
              <a:t>5. Теперь возьмите канцелярский нож. Ножницами пользоваться не рекомендуется, заминаются и разрушаются края.</a:t>
            </a:r>
          </a:p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ru-RU" sz="2000" b="1" dirty="0" smtClean="0">
                <a:solidFill>
                  <a:srgbClr val="000066"/>
                </a:solidFill>
              </a:rPr>
              <a:t>6. Неровные края обработайте наждачной бумагой.</a:t>
            </a:r>
          </a:p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ru-RU" sz="2000" b="1" dirty="0" smtClean="0">
                <a:solidFill>
                  <a:srgbClr val="000066"/>
                </a:solidFill>
              </a:rPr>
              <a:t>7. . Аналогично изготовьте другие детали: стабилизатор, киль. </a:t>
            </a:r>
          </a:p>
          <a:p>
            <a:pPr>
              <a:buFont typeface="Arial" charset="0"/>
              <a:buChar char="•"/>
              <a:defRPr/>
            </a:pPr>
            <a:endParaRPr lang="ru-RU" sz="2800" dirty="0" smtClean="0">
              <a:sym typeface="Symbol" pitchFamily="18" charset="2"/>
            </a:endParaRPr>
          </a:p>
        </p:txBody>
      </p:sp>
      <p:pic>
        <p:nvPicPr>
          <p:cNvPr id="10244" name="Рисунок 8" descr="I:\DCIM\105_PANA\P10501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5349875"/>
            <a:ext cx="20161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9" descr="I:\DCIM\105_PANA\P10501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229225"/>
            <a:ext cx="1944688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10" descr="I:\DCIM\105_PANA\P105010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5373688"/>
            <a:ext cx="18002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871</TotalTime>
  <Words>366</Words>
  <Application>Microsoft Office PowerPoint</Application>
  <PresentationFormat>Экран (4:3)</PresentationFormat>
  <Paragraphs>72</Paragraphs>
  <Slides>11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Arial Black</vt:lpstr>
      <vt:lpstr>Times New Roman</vt:lpstr>
      <vt:lpstr>Symbol</vt:lpstr>
      <vt:lpstr>Тема Office</vt:lpstr>
      <vt:lpstr>CorelDRAW.Graphic.12</vt:lpstr>
      <vt:lpstr>Презентация PowerPoint</vt:lpstr>
      <vt:lpstr> Овсянников  Никита Сергеевич </vt:lpstr>
      <vt:lpstr>Презентация PowerPoint</vt:lpstr>
      <vt:lpstr>Цели и задачи:</vt:lpstr>
      <vt:lpstr>Презентация PowerPoint</vt:lpstr>
      <vt:lpstr>Презентация PowerPoint</vt:lpstr>
      <vt:lpstr>Презентация PowerPoint</vt:lpstr>
      <vt:lpstr>Правила техники безопасности</vt:lpstr>
      <vt:lpstr>Инструкционная карта.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База Шарташская</cp:lastModifiedBy>
  <cp:revision>95</cp:revision>
  <dcterms:created xsi:type="dcterms:W3CDTF">2012-02-21T09:16:25Z</dcterms:created>
  <dcterms:modified xsi:type="dcterms:W3CDTF">2014-05-06T06:29:35Z</dcterms:modified>
</cp:coreProperties>
</file>