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92" r:id="rId6"/>
    <p:sldId id="293" r:id="rId7"/>
    <p:sldId id="294" r:id="rId8"/>
    <p:sldId id="284" r:id="rId9"/>
    <p:sldId id="279" r:id="rId10"/>
    <p:sldId id="262" r:id="rId11"/>
    <p:sldId id="263" r:id="rId12"/>
    <p:sldId id="289" r:id="rId13"/>
    <p:sldId id="285" r:id="rId14"/>
    <p:sldId id="264" r:id="rId15"/>
    <p:sldId id="288" r:id="rId16"/>
    <p:sldId id="286" r:id="rId17"/>
    <p:sldId id="287" r:id="rId18"/>
    <p:sldId id="265" r:id="rId19"/>
    <p:sldId id="266" r:id="rId20"/>
    <p:sldId id="267" r:id="rId21"/>
    <p:sldId id="268" r:id="rId22"/>
    <p:sldId id="270" r:id="rId23"/>
    <p:sldId id="271" r:id="rId24"/>
    <p:sldId id="272" r:id="rId25"/>
    <p:sldId id="295" r:id="rId26"/>
    <p:sldId id="297" r:id="rId27"/>
    <p:sldId id="298" r:id="rId28"/>
    <p:sldId id="299" r:id="rId29"/>
    <p:sldId id="300" r:id="rId30"/>
    <p:sldId id="301" r:id="rId31"/>
    <p:sldId id="302" r:id="rId32"/>
    <p:sldId id="303" r:id="rId33"/>
    <p:sldId id="304" r:id="rId34"/>
    <p:sldId id="261" r:id="rId35"/>
    <p:sldId id="305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21" autoAdjust="0"/>
    <p:restoredTop sz="94587" autoAdjust="0"/>
  </p:normalViewPr>
  <p:slideViewPr>
    <p:cSldViewPr>
      <p:cViewPr>
        <p:scale>
          <a:sx n="70" d="100"/>
          <a:sy n="70" d="100"/>
        </p:scale>
        <p:origin x="-72" y="-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5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6351AB-597A-46E3-85A4-BD0D24B0460B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96BFC5-19FB-4556-9667-8E68F56DC0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34702" y="2786058"/>
            <a:ext cx="890929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Разработка проведения урока производственного обучения.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Специальность: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«Электромонтер по ремонту и обслуживанию электрооборудования»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42844" y="408506"/>
            <a:ext cx="900115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Приложение: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Конкурс капитанов.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Кто может получить профессию электромонтера?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Чем профессия «электромонтер» отличается от других профессий?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Сформируйте определение: «Электромонтер – это…..»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Что должен знать и уметь электромонтер?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lang="ru-RU" sz="1400" i="1" dirty="0" smtClean="0"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</a:t>
            </a:r>
            <a:r>
              <a:rPr lang="ru-RU" sz="1400" b="1" dirty="0" smtClean="0">
                <a:latin typeface="Arial" pitchFamily="34" charset="0"/>
                <a:ea typeface="Times New Roman" pitchFamily="18" charset="0"/>
              </a:rPr>
              <a:t>К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омандная разминка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Состоит из небольших вопросов по зачетным темам, на которые учащиеся отвечают без      подготовки.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1.Двигатель переменного тока останавливается при увеличении нагрузки. Почему?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2.Перечислите возможные причины вибрации двигателя под нагрузкой.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3.Какие можно назвать первые признаки неисправности электрооборудования? В каких случаях производят аварийную остановку электрических машин?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4.В чем сходство и различие аппаратов автоматического и неавтоматического управления?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5. В чем различие асинхронного и синхронного электродвигателя?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6. Для чего предназначен трансформатор?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7. Соотношение между значениями </a:t>
            </a: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и </a:t>
            </a: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U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при соединении звездой и треугольником.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8. КПД трансформатора.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9.От чего зависит скорость вращения двигателя постоянного тока и как её можно регулировать?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10.Дать определение электрической системы.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96070"/>
            <a:ext cx="8715404" cy="523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Схемы: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b="1" dirty="0" smtClean="0"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Составить схему нереверсивного пуска асинхронного двигателя с помощью электромагнитного пускателя со световой сигнализацией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Составить схему подключения  люстры с одной лампой в полнакала.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Составить  схему подключения освещения  через магнитный пускатель и кнопочный пост.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Составить  схему подключения нагрузки звездой через магнитный пускатель.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Составить схему включения нереверсивного пуска двигателя с двух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разных мест.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b="1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b="1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b="1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400" b="1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 схеме, приложенной к заданию, составить последовательность соединений 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412776"/>
            <a:ext cx="7488832" cy="5445224"/>
          </a:xfrm>
          <a:solidFill>
            <a:schemeClr val="bg1"/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0180" name="Picture 4" descr="http://www.remont-otdelka-m.ru/sxema_2mest_vk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208912" cy="6381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64704"/>
            <a:ext cx="828092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Рисунок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852805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1125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8" name="Picture 4" descr="магнитный пускатель с катушкой 220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8208912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692696"/>
            <a:ext cx="7859216" cy="56319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Управление двигателя с двух пос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8064896" cy="561662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guildi.ru/image/77875_2_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8352928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Rectangle 1"/>
          <p:cNvSpPr>
            <a:spLocks noChangeArrowheads="1"/>
          </p:cNvSpPr>
          <p:nvPr/>
        </p:nvSpPr>
        <p:spPr bwMode="auto">
          <a:xfrm>
            <a:off x="2643174" y="142852"/>
            <a:ext cx="34219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Конкурс «Эрудит»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94562" name="Picture 2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642918"/>
            <a:ext cx="5500724" cy="350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3" name="Rectangle 3"/>
          <p:cNvSpPr>
            <a:spLocks noChangeArrowheads="1"/>
          </p:cNvSpPr>
          <p:nvPr/>
        </p:nvSpPr>
        <p:spPr bwMode="auto">
          <a:xfrm>
            <a:off x="285720" y="4334232"/>
            <a:ext cx="864396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1- плоская пружина				10- неподвижные контакты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2-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конт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мостик				11- винты крепления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3- неподвижные контакты			12- головка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4- траверса				13- винты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креп-я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неподвижных </a:t>
            </a:r>
            <a:r>
              <a:rPr lang="ru-RU" sz="1400" b="1" dirty="0" err="1" smtClean="0">
                <a:latin typeface="Arial" pitchFamily="34" charset="0"/>
                <a:ea typeface="Times New Roman" pitchFamily="18" charset="0"/>
              </a:rPr>
              <a:t>кон-в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5-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аморт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пружина				14-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дугогасительная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камера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6- якорь					15- винты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креп-я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дугогасит-ой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камеры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7- сердечник				16 винты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креп-я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головки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8- катушка				17- контактный мостик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9- основание				18- возвратная пружина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4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4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94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4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7" name="Picture 1" descr="Слайд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42852"/>
            <a:ext cx="5072098" cy="4465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3538" name="Rectangle 2"/>
          <p:cNvSpPr>
            <a:spLocks noChangeArrowheads="1"/>
          </p:cNvSpPr>
          <p:nvPr/>
        </p:nvSpPr>
        <p:spPr bwMode="auto">
          <a:xfrm>
            <a:off x="928662" y="5500702"/>
            <a:ext cx="78581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Съемники для съема подшипников с вала электродвигателя.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3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3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129471"/>
            <a:ext cx="9144000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Тема «Техническое обслуживание и ремонт электрических машин» является одной из основных тем 2-го курса  т.к. электрические машины являются основой силового оборудования и очень важно, как учащиеся усвоили этот материал и применяют его на практике. Поэтому материал этой темы я вынес на зачет, состоящий из двух этапов: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 этап – теоретический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 этап – практический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 этап зачета проводится в виде соревнования между командами, т.е. применяется технология 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Обучение в малых группах»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или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«Обучение в сотрудничестве»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Основная идея этой технологии – создать условия для активной совместной деятельности учащихся. Вместе учиться не только легче и интереснее, но и значительно эффективнее. Причем важно, что эта эффективность касается не только академических  успехов учащихся их интеллектуального развития, но и нравственного – помочь другу.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 этап-- Все учащиеся должны собрать одну из </a:t>
            </a:r>
            <a:r>
              <a:rPr kumimoji="0" lang="ru-RU" sz="1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схем, предложенных мастером производственного обучения.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Таким образом проводимое занятие предусматривает командную и индивидуальную работу учащихся и позволяет оценить работу учащихся, знания и умения как всей команды, так и каждого учащегося в отдельности.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Слайд4" id="192513" name="Picture 1"/>
          <p:cNvPicPr>
            <a:picLocks noChangeArrowheads="1" noChangeAspect="1"/>
          </p:cNvPicPr>
          <p:nvPr/>
        </p:nvPicPr>
        <p:blipFill>
          <a:blip cstate="print" r:embed="rId2"/>
          <a:srcRect b="78"/>
          <a:stretch>
            <a:fillRect/>
          </a:stretch>
        </p:blipFill>
        <p:spPr bwMode="auto">
          <a:xfrm>
            <a:off x="1835696" y="1412776"/>
            <a:ext cx="5500726" cy="3426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2515" name="Rectangle 3"/>
          <p:cNvSpPr>
            <a:spLocks noChangeArrowheads="1"/>
          </p:cNvSpPr>
          <p:nvPr/>
        </p:nvSpPr>
        <p:spPr bwMode="auto">
          <a:xfrm>
            <a:off x="2786050" y="5572140"/>
            <a:ext cx="4357686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ru-RU" normalizeH="0" smtClean="0" strike="noStrike" sz="1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</a:rPr>
              <a:t>А) </a:t>
            </a:r>
            <a:r>
              <a:rPr b="1" baseline="0" cap="none" dirty="0" err="1" i="0" kumimoji="0" lang="ru-RU" normalizeH="0" smtClean="0" strike="noStrike" sz="1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</a:rPr>
              <a:t>коротко-замкнутый</a:t>
            </a:r>
            <a:r>
              <a:rPr b="1" baseline="0" cap="none" dirty="0" i="0" kumimoji="0" lang="ru-RU" normalizeH="0" smtClean="0" strike="noStrike" sz="1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</a:rPr>
              <a:t>  ротор</a:t>
            </a:r>
            <a:endParaRPr b="0" baseline="0" cap="none" dirty="0" i="0" kumimoji="0" lang="ru-RU" normalizeH="0" smtClean="0" strike="noStrike" sz="9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ru-RU" normalizeH="0" smtClean="0" strike="noStrike" sz="1400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</a:rPr>
              <a:t>Б) фазный ротор</a:t>
            </a:r>
            <a:endParaRPr b="0" baseline="0" cap="none" dirty="0" i="0" kumimoji="0" lang="ru-RU" normalizeH="0" smtClean="0" strike="noStrike" sz="9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dirty="0" i="0" kumimoji="0" lang="ru-RU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404664"/>
            <a:ext cx="3875228" cy="58477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ru-RU" smtClean="0" sz="3200"/>
              <a:t>Указать тип статора</a:t>
            </a:r>
            <a:endParaRPr dirty="0" lang="ru-RU" sz="3200"/>
          </a:p>
        </p:txBody>
      </p:sp>
    </p:spTree>
  </p:cSld>
  <p:clrMapOvr>
    <a:masterClrMapping/>
  </p:clrMapOvr>
  <p:transition>
    <p:wheel spokes="8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"/>
                                        <p:tgtEl>
                                          <p:spTgt spid="192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2"/>
                                        <p:tgtEl>
                                          <p:spTgt spid="1925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3" nodeType="with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5"/>
                                        <p:tgtEl>
                                          <p:spTgt spid="1925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allAtOnce" grpId="0" spid="192515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89" name="Picture 1" descr="Слайд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42852"/>
            <a:ext cx="5214974" cy="4763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490" name="Rectangle 2"/>
          <p:cNvSpPr>
            <a:spLocks noChangeArrowheads="1"/>
          </p:cNvSpPr>
          <p:nvPr/>
        </p:nvSpPr>
        <p:spPr bwMode="auto">
          <a:xfrm>
            <a:off x="214282" y="5196007"/>
            <a:ext cx="8525091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1- коллектор						7- кожух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2- щеточный аппарат					8- вентилятор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3- сердечник якоря						9- обмотка якоря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4- полюс							10- вал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5- обмотка возбуждения					11- лапы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6- корпус							12- п. щит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1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1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1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1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1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1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1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1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0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9441" name="Picture 1" descr="Слайд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0"/>
            <a:ext cx="5753100" cy="4286250"/>
          </a:xfrm>
          <a:prstGeom prst="rect">
            <a:avLst/>
          </a:prstGeom>
          <a:noFill/>
        </p:spPr>
      </p:pic>
      <p:sp>
        <p:nvSpPr>
          <p:cNvPr id="189443" name="Rectangle 3"/>
          <p:cNvSpPr>
            <a:spLocks noChangeArrowheads="1"/>
          </p:cNvSpPr>
          <p:nvPr/>
        </p:nvSpPr>
        <p:spPr bwMode="auto">
          <a:xfrm>
            <a:off x="0" y="4743450"/>
            <a:ext cx="7353103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05050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1- выключатель:</a:t>
            </a:r>
            <a:r>
              <a:rPr kumimoji="0" lang="ru-RU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2- штепсельная розетка</a:t>
            </a:r>
            <a:r>
              <a:rPr lang="ru-RU" sz="1200" b="1" dirty="0" smtClean="0">
                <a:latin typeface="Arial" pitchFamily="34" charset="0"/>
                <a:ea typeface="Times New Roman" pitchFamily="18" charset="0"/>
              </a:rPr>
              <a:t>                  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3-штеп-ная розетка защищенная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05050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Полюсной                          2-х полюсная	                      2-х полюсная сдвоенная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05050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полюс сдвоенный            2-х полюсная сдвоенная	3-х полюсная с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защ-ым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кон-ом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05050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полюс строенный            3-х полюсная с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защ-ым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кон-ом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0505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9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9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9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89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3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8417" name="Picture 1" descr="Слайд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42852"/>
            <a:ext cx="5505450" cy="4133850"/>
          </a:xfrm>
          <a:prstGeom prst="rect">
            <a:avLst/>
          </a:prstGeom>
          <a:noFill/>
        </p:spPr>
      </p:pic>
      <p:sp>
        <p:nvSpPr>
          <p:cNvPr id="188419" name="Rectangle 3"/>
          <p:cNvSpPr>
            <a:spLocks noChangeArrowheads="1"/>
          </p:cNvSpPr>
          <p:nvPr/>
        </p:nvSpPr>
        <p:spPr bwMode="auto">
          <a:xfrm>
            <a:off x="428596" y="4572008"/>
            <a:ext cx="7643834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7- счетчик электрический, амперметр, вольтметр.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8- постоянный ток, переменный ток.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9- выключатели: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путевой-однополюсный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кнопочный-нажимной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замыкающий, с размыкающим контактом.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10-  контакт электротеплового реле, силовые контакты пускателя, замыкающий  контакт для коммутации силовой цепи.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7393" name="Picture 1" descr="Слайд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0"/>
            <a:ext cx="5953125" cy="4276725"/>
          </a:xfrm>
          <a:prstGeom prst="rect">
            <a:avLst/>
          </a:prstGeom>
          <a:noFill/>
        </p:spPr>
      </p:pic>
      <p:sp>
        <p:nvSpPr>
          <p:cNvPr id="187395" name="Rectangle 3"/>
          <p:cNvSpPr>
            <a:spLocks noChangeArrowheads="1"/>
          </p:cNvSpPr>
          <p:nvPr/>
        </p:nvSpPr>
        <p:spPr bwMode="auto">
          <a:xfrm>
            <a:off x="285720" y="4643446"/>
            <a:ext cx="8215338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11-статор, ротор, машина асинхронная трехфазная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12- машина постоянного тока послед. возбуждения, машина постоянного тока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независ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возбуждения, машина постоянного тока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13- ротор, машина электрическая, генератор 3-х фазный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14- машина синхронная  трехфазная(обмотка треугольник), машина постоянная с параллельным возбуждением, машина постоянная со смешанным возбуждением.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7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7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5" grpId="0" build="allAtOnce"/>
    </p:bld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 rot="10800000">
            <a:off x="323528" y="0"/>
            <a:ext cx="6552728" cy="704088"/>
          </a:xfrm>
        </p:spPr>
        <p:txBody>
          <a:bodyPr>
            <a:normAutofit fontScale="90000"/>
          </a:bodyPr>
          <a:lstStyle/>
          <a:p>
            <a:r>
              <a:rPr dirty="0" lang="ru-RU" smtClean="0" sz="3200"/>
              <a:t>Название</a:t>
            </a:r>
            <a:r>
              <a:rPr dirty="0" lang="en-US" smtClean="0" sz="3200"/>
              <a:t>,</a:t>
            </a:r>
            <a:r>
              <a:rPr dirty="0" lang="ru-RU" smtClean="0" sz="3200"/>
              <a:t> характеристики</a:t>
            </a:r>
            <a:r>
              <a:rPr dirty="0" lang="en-US" smtClean="0" sz="3200"/>
              <a:t> ,</a:t>
            </a:r>
            <a:r>
              <a:rPr dirty="0" lang="ru-RU" smtClean="0" sz="3200"/>
              <a:t> применение</a:t>
            </a:r>
            <a:endParaRPr dirty="0" lang="ru-RU" sz="3200"/>
          </a:p>
        </p:txBody>
      </p:sp>
      <p:pic>
        <p:nvPicPr>
          <p:cNvPr descr="Слайд11" id="4" name="Содержимое 3"/>
          <p:cNvPicPr>
            <a:picLocks noGrp="1"/>
          </p:cNvPicPr>
          <p:nvPr>
            <p:ph idx="1"/>
          </p:nvPr>
        </p:nvPicPr>
        <p:blipFill>
          <a:blip cstate="print" r:embed="rId2"/>
          <a:srcRect r="23"/>
          <a:stretch>
            <a:fillRect/>
          </a:stretch>
        </p:blipFill>
        <p:spPr bwMode="auto">
          <a:xfrm>
            <a:off x="1187625" y="908721"/>
            <a:ext cx="6768752" cy="541588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dur="indefinite" id="1" nodeType="tmRoot" restart="never"/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Слайд12" id="4" name="Содержимое 3"/>
          <p:cNvPicPr>
            <a:picLocks noGrp="1"/>
          </p:cNvPicPr>
          <p:nvPr>
            <p:ph idx="1"/>
          </p:nvPr>
        </p:nvPicPr>
        <p:blipFill>
          <a:blip cstate="print" r:embed="rId2"/>
          <a:srcRect b="7045" r="54027" t="566"/>
          <a:stretch>
            <a:fillRect/>
          </a:stretch>
        </p:blipFill>
        <p:spPr bwMode="auto">
          <a:xfrm>
            <a:off x="1403649" y="980728"/>
            <a:ext cx="60486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dur="indefinite" id="1" nodeType="tmRoot" restart="never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692696"/>
            <a:ext cx="5832648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Слайд12" id="4" name="Содержимое 3"/>
          <p:cNvPicPr>
            <a:picLocks noGrp="1"/>
          </p:cNvPicPr>
          <p:nvPr>
            <p:ph idx="1"/>
          </p:nvPr>
        </p:nvPicPr>
        <p:blipFill>
          <a:blip cstate="print" r:embed="rId2"/>
          <a:srcRect l="55527" r="18"/>
          <a:stretch>
            <a:fillRect/>
          </a:stretch>
        </p:blipFill>
        <p:spPr bwMode="auto">
          <a:xfrm>
            <a:off x="1403648" y="260648"/>
            <a:ext cx="5688632" cy="6336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dur="indefinite" id="1" nodeType="tmRoot" restart="never"/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Слайд16" id="4" name="Содержимое 3"/>
          <p:cNvPicPr>
            <a:picLocks noGrp="1"/>
          </p:cNvPicPr>
          <p:nvPr>
            <p:ph idx="1"/>
          </p:nvPr>
        </p:nvPicPr>
        <p:blipFill>
          <a:blip cstate="print" r:embed="rId2"/>
          <a:srcRect r="123"/>
          <a:stretch>
            <a:fillRect/>
          </a:stretch>
        </p:blipFill>
        <p:spPr bwMode="auto">
          <a:xfrm>
            <a:off x="1619672" y="764704"/>
            <a:ext cx="6480720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14282" y="357166"/>
            <a:ext cx="8286776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Тема урока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«Техническое обслуживание и ремонт электрических машин и пускорегулирующей аппаратуры»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Цель урока: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Определить уровень овладения знаниями по теме, умение применять знания на практике.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Тип урока: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	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Контрольно – проверочный урок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		Урок проверки и оценки знаний, умений и навыков.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Метод:	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Частично – поисковый.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42910" y="3286124"/>
            <a:ext cx="7429552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Учебно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– материальное оснащение урока: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Комплект номеров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Карточки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Комплект заданий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Проектор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Компьютер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Тренажеры  для сборки схем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Электромагнитные пускатели ПМЕ-211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Кнопочные станции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Электродвигатель мощностью до 600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вт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Провод АПВ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Комплект электромонтажного инструмента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Слайд15" id="4" name="Содержимое 3"/>
          <p:cNvPicPr>
            <a:picLocks noGrp="1"/>
          </p:cNvPicPr>
          <p:nvPr>
            <p:ph idx="1"/>
          </p:nvPr>
        </p:nvPicPr>
        <p:blipFill>
          <a:blip cstate="print" r:embed="rId2"/>
          <a:srcRect r="57203"/>
          <a:stretch>
            <a:fillRect/>
          </a:stretch>
        </p:blipFill>
        <p:spPr bwMode="auto">
          <a:xfrm>
            <a:off x="1763688" y="548680"/>
            <a:ext cx="5688632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dur="indefinite" id="1" nodeType="tmRoot" restart="never"/>
      </p:par>
    </p:tnLst>
  </p:timing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Слайд15" id="4" name="Содержимое 3"/>
          <p:cNvPicPr>
            <a:picLocks noGrp="1"/>
          </p:cNvPicPr>
          <p:nvPr>
            <p:ph idx="1"/>
          </p:nvPr>
        </p:nvPicPr>
        <p:blipFill>
          <a:blip cstate="print" r:embed="rId2"/>
          <a:srcRect b="566" l="50748" r="41" t="223"/>
          <a:stretch>
            <a:fillRect/>
          </a:stretch>
        </p:blipFill>
        <p:spPr bwMode="auto">
          <a:xfrm>
            <a:off x="899592" y="476672"/>
            <a:ext cx="7128792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dur="indefinite" id="1" nodeType="tmRoot" restart="never"/>
      </p:par>
    </p:tnLst>
  </p:timing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Слайд17" id="6" name="Содержимое 5"/>
          <p:cNvPicPr>
            <a:picLocks noGrp="1"/>
          </p:cNvPicPr>
          <p:nvPr>
            <p:ph idx="1"/>
          </p:nvPr>
        </p:nvPicPr>
        <p:blipFill>
          <a:blip cstate="print" r:embed="rId2"/>
          <a:srcRect b="41" r="47"/>
          <a:stretch>
            <a:fillRect/>
          </a:stretch>
        </p:blipFill>
        <p:spPr bwMode="auto">
          <a:xfrm>
            <a:off x="1115616" y="476672"/>
            <a:ext cx="640871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dur="indefinite" id="1" nodeType="tmRoot" restart="never"/>
      </p:par>
    </p:tnLst>
  </p:timing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Слайд14" id="4" name="Содержимое 3"/>
          <p:cNvPicPr>
            <a:picLocks noGrp="1"/>
          </p:cNvPicPr>
          <p:nvPr>
            <p:ph idx="1"/>
          </p:nvPr>
        </p:nvPicPr>
        <p:blipFill>
          <a:blip cstate="print" r:embed="rId2"/>
          <a:srcRect b="70"/>
          <a:stretch>
            <a:fillRect/>
          </a:stretch>
        </p:blipFill>
        <p:spPr bwMode="auto">
          <a:xfrm>
            <a:off x="1331640" y="764704"/>
            <a:ext cx="6192688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dur="indefinite" id="1" nodeType="tmRoot" restart="never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323528" y="0"/>
            <a:ext cx="8640960" cy="699125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Памятка  МАСТЕРУ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mbria Math" pitchFamily="18" charset="0"/>
                <a:ea typeface="Cambria Math" pitchFamily="18" charset="0"/>
              </a:rPr>
              <a:t>     Учитесь читать по лицам учащихся, старайтесь увидеть, чего они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ждут от вас.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    Чаще ставьте себя на место ваших учеников, старайтесь понять их затруднения.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Поощряйте даже самые малые попытки учащихся думать и делать не по шаблону, не по готовому</a:t>
            </a:r>
            <a:r>
              <a:rPr kumimoji="0" lang="ru-RU" sz="14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                  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рецепту, а по-своему, самостоятельно, творчески.</a:t>
            </a:r>
            <a:endParaRPr lang="ru-RU" sz="900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Помогайте учащимся достигнуть цели, но не навязывайте своего мнения.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Как можно чаще давайте учащимся почувствовать радость успеха.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Не опекайте учащихся по мелочам, доверяйте им по крупному счету.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Умейте прощать учащимся мелкие проступки, не возводите мелочи в принцип.</a:t>
            </a:r>
            <a:endParaRPr lang="ru-RU" sz="900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Старайтесь быть всегда подтянутым, опрятным, аккуратным не только внешне, но и внутренне.</a:t>
            </a:r>
            <a:endParaRPr lang="ru-RU" sz="900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Ко всем учащимся, независимо от симпатий, относитесь ровно, с едиными мерками требовательности.</a:t>
            </a:r>
            <a:endParaRPr lang="ru-RU" sz="900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Ни один проступок, ни одно хорошее дело учащегося не должно проходить мимо вашего внимания; учащиеся всегда должны чувствовать, что мастер все знает, все видит.</a:t>
            </a:r>
            <a:endParaRPr lang="ru-RU" sz="900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Во взаимоотношениях с учащимися никогда, даже в самых сложных ситуациях, не унижайте человеческого достоинства учащегося.</a:t>
            </a:r>
            <a:endParaRPr lang="ru-RU" sz="900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Ни в коем случае не наказывайте трудом, ибо труд – дело чести.</a:t>
            </a:r>
            <a:endParaRPr lang="ru-RU" sz="900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К серьезным наказаниям прибегайте крайне редко, старайтесь обойтись без них.</a:t>
            </a:r>
          </a:p>
          <a:p>
            <a:pPr marL="0" marR="0" lvl="0" indent="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 </a:t>
            </a: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Всегда поддерживайте бодрый, жизнерадостный стиль, тон в деятельности коллектива группы.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63688" y="1844824"/>
          <a:ext cx="5966825" cy="4750162"/>
        </p:xfrm>
        <a:graphic>
          <a:graphicData uri="http://schemas.openxmlformats.org/drawingml/2006/table">
            <a:tbl>
              <a:tblPr/>
              <a:tblGrid>
                <a:gridCol w="504055"/>
                <a:gridCol w="4104457"/>
                <a:gridCol w="1358313"/>
              </a:tblGrid>
              <a:tr h="290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204" marR="62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>
                          <a:latin typeface="Times New Roman"/>
                          <a:ea typeface="Times New Roman"/>
                        </a:rPr>
                        <a:t>Этап урока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204" marR="62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>
                          <a:latin typeface="Times New Roman"/>
                          <a:ea typeface="Times New Roman"/>
                        </a:rPr>
                        <a:t>Время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204" marR="62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Введение в учебную деятельность</a:t>
                      </a: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en-US" sz="1400"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ru-RU" sz="1400">
                          <a:latin typeface="Times New Roman"/>
                          <a:ea typeface="Times New Roman"/>
                        </a:rPr>
                        <a:t> мин</a:t>
                      </a:r>
                    </a:p>
                  </a:txBody>
                  <a:tcPr marL="62204" marR="62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Формирование команд</a:t>
                      </a: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10 мин</a:t>
                      </a:r>
                    </a:p>
                  </a:txBody>
                  <a:tcPr marL="62204" marR="62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Конкурс капитанов</a:t>
                      </a: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20 мин</a:t>
                      </a:r>
                    </a:p>
                  </a:txBody>
                  <a:tcPr marL="62204" marR="62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Разминка</a:t>
                      </a: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 мин</a:t>
                      </a:r>
                    </a:p>
                  </a:txBody>
                  <a:tcPr marL="62204" marR="62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Теоретическое задание</a:t>
                      </a: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25 мин</a:t>
                      </a:r>
                    </a:p>
                  </a:txBody>
                  <a:tcPr marL="62204" marR="62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Схемы</a:t>
                      </a: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20 мин</a:t>
                      </a:r>
                    </a:p>
                  </a:txBody>
                  <a:tcPr marL="62204" marR="62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Конкурс «Эрудит»</a:t>
                      </a: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15 мин</a:t>
                      </a:r>
                    </a:p>
                  </a:txBody>
                  <a:tcPr marL="62204" marR="62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«Техническое обслуживание»</a:t>
                      </a: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15 мин</a:t>
                      </a:r>
                    </a:p>
                  </a:txBody>
                  <a:tcPr marL="62204" marR="62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Инструктаж </a:t>
                      </a: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20 мин</a:t>
                      </a:r>
                    </a:p>
                  </a:txBody>
                  <a:tcPr marL="62204" marR="62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5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Практическая работа</a:t>
                      </a: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 час 40 мин</a:t>
                      </a:r>
                    </a:p>
                  </a:txBody>
                  <a:tcPr marL="62204" marR="62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5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Подведение итогов</a:t>
                      </a:r>
                    </a:p>
                  </a:txBody>
                  <a:tcPr marL="62204" marR="622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 мин</a:t>
                      </a:r>
                    </a:p>
                  </a:txBody>
                  <a:tcPr marL="62204" marR="62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14282" y="356641"/>
            <a:ext cx="8215338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Ожидаемый результат: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Знать конструкцию электрических машин, пускорегулирующих аппаратов, основные неисправности и их причины.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Уметь подключать электродвигатели через пусковую аппаратуру.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Уметь работать в коллективе.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Последовательность урока: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0" y="476250"/>
          <a:ext cx="8820472" cy="5833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04248"/>
                <a:gridCol w="2016224"/>
              </a:tblGrid>
              <a:tr h="5833070">
                <a:tc>
                  <a:txBody>
                    <a:bodyPr/>
                    <a:lstStyle/>
                    <a:p>
                      <a:pPr lvl="0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1. Организация коллективного внимания учащихся.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Объяснение цели предстоящего занятия  вопросами:</a:t>
                      </a:r>
                    </a:p>
                    <a:p>
                      <a:pPr lvl="1"/>
                      <a:r>
                        <a:rPr kumimoji="0" lang="ru-RU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Как (индивидуально, коллективно) работают электромонтеры?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1"/>
                      <a:r>
                        <a:rPr kumimoji="0" lang="ru-RU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Почему бригадами?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Урок будет построен на работе  командами. Работа команд организуется капитанами.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lvl="0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2. Формирование команд.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Т.к. капитаны команд должны:</a:t>
                      </a:r>
                    </a:p>
                    <a:p>
                      <a:pPr lvl="0"/>
                      <a:r>
                        <a:rPr kumimoji="0" lang="ru-RU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Организовать работу команды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kumimoji="0" lang="ru-RU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Оценить возможность каждого члена команды и правильно выбрать для них задания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kumimoji="0" lang="ru-RU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Проконтролировать работу</a:t>
                      </a:r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каждого члена команды и при необходимости помочь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капитанов команд определяет заранее  мастер. Между ними жеребьевка проводится после деления учащихся по командам.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команд проходит по принципу «случайности», что исключает недовольство между членами одной команды.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Учащимся предлагается взять фигурку из бумаги, на обратной стороне которой написана цифра (1,2,3,4  и т.д.) обозначающая номер команды.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команд зависит от числа учащихся на занятии; в команде вместе с капитаном должно быть не более пяти человек.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Аналогичные фигурки с номерами берут капитаны и идут в свои команды.</a:t>
                      </a:r>
                    </a:p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Ответы учащихся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Учащиеся садятся за столы, с соответствующим номером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4064"/>
          <a:ext cx="8229600" cy="6725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1024"/>
                <a:gridCol w="2098576"/>
              </a:tblGrid>
              <a:tr h="6359272">
                <a:tc>
                  <a:txBody>
                    <a:bodyPr/>
                    <a:lstStyle/>
                    <a:p>
                      <a:pPr lvl="0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3. Конкурс капитанов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Капитаны команд приглашаются за первым заданием. Каждый капитан берет конверт, в котором находится задание. На обдумывание ответа дается 10 минут. Капитанам помогают члены команды. Ответ оценивается по пятибалльной шкале. При оценке учитывается:</a:t>
                      </a:r>
                    </a:p>
                    <a:p>
                      <a:pPr lvl="1"/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Полнота ответа</a:t>
                      </a:r>
                    </a:p>
                    <a:p>
                      <a:pPr lvl="1"/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Убежденность</a:t>
                      </a:r>
                    </a:p>
                    <a:p>
                      <a:pPr lvl="1"/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Оригинальность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lvl="0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4. Разминка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Каждому члену всех команд предлагается выбрать карточку с вопросом, на который необходимо сразу же дать ответ. Ответ оценивается по двойной шкале: за правильный ответ – 1 балл, за неправильный ответ – 0 баллов. В итоге каждая из команд зарабатывает от 0 до 5 баллов.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lvl="0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5. Теоретическое задание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Капитаны выбирают конверт, в котором находится задание, состоящее из  теоретических вопросов.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Задача капитана – распределить вопросы между членами команды. При подготовке члены команды помогают друг другу, при ответе на вопрос помогать запрещено.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подготовку дается 15 мин. Через 15 мин мастер подходит поочередно к каждой команде и слушает ответы. Каждый ответ оценивается от 0 до 5 баллов</a:t>
                      </a:r>
                    </a:p>
                    <a:p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Готовит ответ вся команда, отвечает капитан.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Ответы каждого члена команды</a:t>
                      </a:r>
                    </a:p>
                    <a:p>
                      <a:r>
                        <a:rPr kumimoji="0"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Ответы учащихся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284">
                <a:tc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76250"/>
          <a:ext cx="8297509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4669"/>
                <a:gridCol w="208280"/>
                <a:gridCol w="1954560"/>
              </a:tblGrid>
              <a:tr h="370840">
                <a:tc>
                  <a:txBody>
                    <a:bodyPr/>
                    <a:lstStyle/>
                    <a:p>
                      <a:pPr lvl="0"/>
                      <a:endParaRPr kumimoji="0" lang="en-US" sz="14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  Работа со схемами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Капитаны команд берут новый конверт с новыми заданиями, при выполнении которого учащиеся должны проявить умения работать со схемами.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Общая работа коллективная- ответы индивидуальные.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Ответы оцениваются также баллами, от 0 до 5.</a:t>
                      </a:r>
                      <a:endParaRPr kumimoji="0" lang="en-US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7.  Конкурс «Эрудит»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 команды работают одновременно.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Используя </a:t>
                      </a:r>
                      <a:r>
                        <a:rPr kumimoji="0" lang="ru-RU" sz="14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мультимедийный</a:t>
                      </a:r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проектор выводим на экран изображение и ставим вопрос:</a:t>
                      </a:r>
                    </a:p>
                    <a:p>
                      <a:pPr lvl="0"/>
                      <a:r>
                        <a:rPr kumimoji="0" lang="ru-RU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Написать название деталей электромагнитного пускателя.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kumimoji="0" lang="ru-RU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Назначение данного приспособления.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kumimoji="0" lang="ru-RU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Указать тип ротора двигателя переменного тока.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kumimoji="0" lang="ru-RU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Указать название деталей (узлов) двигателя постоянного тока.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kumimoji="0" lang="ru-RU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Написать название условного обозначения схем.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kumimoji="0" lang="ru-RU" sz="1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Идентифицировать представленные коммутационные аппараты.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Изображение на экране остается  3-5 мин, в течение этого времени учащиеся должны ответить письменно на вопрос. Ответ по каждой позиции оценивается в 2 балла.</a:t>
                      </a:r>
                    </a:p>
                    <a:p>
                      <a:r>
                        <a:rPr kumimoji="0" lang="en-US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Ответы учащихся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Учащиеся смотрят изображение и дают письменные ответы.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42852"/>
          <a:ext cx="8501122" cy="65008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19098"/>
                <a:gridCol w="1982024"/>
              </a:tblGrid>
              <a:tr h="6500858">
                <a:tc>
                  <a:txBody>
                    <a:bodyPr/>
                    <a:lstStyle/>
                    <a:p>
                      <a:endParaRPr kumimoji="0" lang="ru-RU" sz="1000" kern="1200" dirty="0" smtClean="0"/>
                    </a:p>
                    <a:p>
                      <a:pPr lvl="0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8.Техническое обслуживание</a:t>
                      </a: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Задание каждой команде: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Объяснить в чем заключается техническое обслуживание:</a:t>
                      </a:r>
                    </a:p>
                    <a:p>
                      <a:pPr lvl="0"/>
                      <a:r>
                        <a:rPr kumimoji="0" lang="ru-RU" sz="14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Магнитных пускателей</a:t>
                      </a:r>
                    </a:p>
                    <a:p>
                      <a:pPr lvl="0"/>
                      <a:r>
                        <a:rPr kumimoji="0" lang="ru-RU" sz="14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Двигателей переменного тока</a:t>
                      </a:r>
                    </a:p>
                    <a:p>
                      <a:pPr lvl="0"/>
                      <a:r>
                        <a:rPr kumimoji="0" lang="ru-RU" sz="1400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Командоаппаратов</a:t>
                      </a:r>
                      <a:r>
                        <a:rPr kumimoji="0" lang="ru-RU" sz="14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lvl="0"/>
                      <a:r>
                        <a:rPr kumimoji="0" lang="ru-RU" sz="14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Двигателей постоянного тока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Ответы оцениваются от 0 до 10 баллов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lvl="0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9.Мастер подводит предварительные итоги работы команд, сообщая учащимся сколько баллов набрала каждая команда</a:t>
                      </a: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lvl="0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10. Практическая работа</a:t>
                      </a: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Все учащиеся должны собрать предложенную мастером производственного обучения схему. На монтаж схемы устанавливается контрольное время, например ~ 1 час 30 мин., по истечении которого работа прекращается.  Мастер принимает выполненную работу, оценивая:</a:t>
                      </a:r>
                    </a:p>
                    <a:p>
                      <a:pPr lvl="0"/>
                      <a:r>
                        <a:rPr kumimoji="0" lang="ru-RU" sz="1400" i="1" u="sng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Объем собранной схемы</a:t>
                      </a:r>
                    </a:p>
                    <a:p>
                      <a:pPr lvl="0"/>
                      <a:r>
                        <a:rPr kumimoji="0" lang="ru-RU" sz="1400" i="1" u="sng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Качество монтажа</a:t>
                      </a:r>
                    </a:p>
                    <a:p>
                      <a:pPr lvl="0"/>
                      <a:r>
                        <a:rPr kumimoji="0" lang="ru-RU" sz="1400" i="1" u="sng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Расход провода</a:t>
                      </a:r>
                    </a:p>
                    <a:p>
                      <a:pPr lvl="0"/>
                      <a:r>
                        <a:rPr kumimoji="0" lang="ru-RU" sz="1400" i="1" u="sng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Соблюдение правил ОТ и ТБ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Работа оценивается из расчета 50 баллов. Количество баллов может быть увеличено, если схема  собрана за время, меньше контрольного.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lvl="0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Учащиеся составляют план ответа, отвечает капитан.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kumimoji="0"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Выполнение работы</a:t>
                      </a:r>
                      <a:endParaRPr lang="ru-RU" sz="140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200" dirty="0" smtClean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214290"/>
            <a:ext cx="8072494" cy="435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tabLst>
                <a:tab pos="457200" algn="l"/>
              </a:tabLst>
            </a:pPr>
            <a:endParaRPr lang="ru-RU" sz="1100" dirty="0" smtClean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tabLst>
                <a:tab pos="457200" algn="l"/>
              </a:tabLst>
            </a:pPr>
            <a:r>
              <a:rPr lang="ru-RU" sz="1400" b="1" dirty="0" smtClean="0">
                <a:latin typeface="Times New Roman"/>
                <a:ea typeface="Times New Roman"/>
              </a:rPr>
              <a:t>                                                         </a:t>
            </a:r>
            <a:r>
              <a:rPr lang="ru-RU" sz="1600" b="1" dirty="0" smtClean="0">
                <a:latin typeface="Times New Roman"/>
                <a:ea typeface="Times New Roman"/>
              </a:rPr>
              <a:t>11. Подведение итогов</a:t>
            </a:r>
            <a:endParaRPr lang="ru-RU" sz="1600" dirty="0" smtClean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1400" dirty="0" smtClean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Times New Roman"/>
              </a:rPr>
              <a:t>По окончании работы мастер подсчитывает общее количество баллов команды в целом и каждого участника индивидуально. В зависимости от количества заработанных баллов распределяют места между командами и индивидуально между всеми участниками.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Times New Roman"/>
              </a:rPr>
              <a:t> Мастер анализирует работу команд и всех участников игры.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Times New Roman"/>
              </a:rPr>
              <a:t>Отмечается: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"/>
              <a:tabLst>
                <a:tab pos="457200" algn="l"/>
              </a:tabLst>
            </a:pPr>
            <a:r>
              <a:rPr lang="ru-RU" sz="1400" u="sng" dirty="0" smtClean="0">
                <a:latin typeface="Times New Roman"/>
                <a:ea typeface="Times New Roman"/>
              </a:rPr>
              <a:t>Активность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"/>
              <a:tabLst>
                <a:tab pos="457200" algn="l"/>
              </a:tabLst>
            </a:pPr>
            <a:r>
              <a:rPr lang="ru-RU" sz="1400" u="sng" dirty="0" smtClean="0">
                <a:latin typeface="Times New Roman"/>
                <a:ea typeface="Times New Roman"/>
              </a:rPr>
              <a:t>Знание материала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"/>
              <a:tabLst>
                <a:tab pos="457200" algn="l"/>
              </a:tabLst>
            </a:pPr>
            <a:r>
              <a:rPr lang="ru-RU" sz="1400" u="sng" dirty="0" smtClean="0">
                <a:latin typeface="Times New Roman"/>
                <a:ea typeface="Times New Roman"/>
              </a:rPr>
              <a:t>Умение применить знание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"/>
              <a:tabLst>
                <a:tab pos="457200" algn="l"/>
              </a:tabLst>
            </a:pPr>
            <a:r>
              <a:rPr lang="ru-RU" sz="1400" u="sng" dirty="0" smtClean="0">
                <a:latin typeface="Times New Roman"/>
                <a:ea typeface="Times New Roman"/>
              </a:rPr>
              <a:t>Практические навыки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"/>
              <a:tabLst>
                <a:tab pos="457200" algn="l"/>
              </a:tabLst>
            </a:pPr>
            <a:r>
              <a:rPr lang="ru-RU" sz="1400" u="sng" dirty="0" smtClean="0">
                <a:latin typeface="Times New Roman"/>
                <a:ea typeface="Times New Roman"/>
              </a:rPr>
              <a:t>Организованность и т.д.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Times New Roman"/>
              </a:rPr>
              <a:t>По результатам работы каждому учащемуся ставится оценка, являющаяся зачетной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2071</TotalTime>
  <Words>911</Words>
  <Application>Microsoft Office PowerPoint</Application>
  <PresentationFormat>Экран (4:3)</PresentationFormat>
  <Paragraphs>331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Название, характеристики , применение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100</cp:revision>
  <dcterms:modified xsi:type="dcterms:W3CDTF">2012-12-25T12:31:38Z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618037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