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0" r:id="rId3"/>
    <p:sldId id="261" r:id="rId4"/>
    <p:sldId id="262" r:id="rId5"/>
    <p:sldId id="263" r:id="rId6"/>
    <p:sldId id="257" r:id="rId7"/>
    <p:sldId id="258" r:id="rId8"/>
    <p:sldId id="264" r:id="rId9"/>
    <p:sldId id="265" r:id="rId10"/>
    <p:sldId id="266" r:id="rId11"/>
    <p:sldId id="259" r:id="rId12"/>
    <p:sldId id="267" r:id="rId13"/>
    <p:sldId id="268" r:id="rId14"/>
    <p:sldId id="269" r:id="rId15"/>
    <p:sldId id="270"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294" y="-18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0C2BF538-1F26-4DAC-9095-231D1638C8F5}" type="datetimeFigureOut">
              <a:rPr lang="ru-RU" smtClean="0"/>
              <a:t>09.05.2012</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C65270C4-F40E-4DB4-8033-5C571EC000E3}"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C2BF538-1F26-4DAC-9095-231D1638C8F5}" type="datetimeFigureOut">
              <a:rPr lang="ru-RU" smtClean="0"/>
              <a:t>09.05.2012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C65270C4-F40E-4DB4-8033-5C571EC000E3}"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0C2BF538-1F26-4DAC-9095-231D1638C8F5}" type="datetimeFigureOut">
              <a:rPr lang="ru-RU" smtClean="0"/>
              <a:t>09.05.2012</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C65270C4-F40E-4DB4-8033-5C571EC000E3}"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C2BF538-1F26-4DAC-9095-231D1638C8F5}" type="datetimeFigureOut">
              <a:rPr lang="ru-RU" smtClean="0"/>
              <a:t>09.05.2012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C65270C4-F40E-4DB4-8033-5C571EC000E3}"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0C2BF538-1F26-4DAC-9095-231D1638C8F5}" type="datetimeFigureOut">
              <a:rPr lang="ru-RU" smtClean="0"/>
              <a:t>09.05.2012</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C65270C4-F40E-4DB4-8033-5C571EC000E3}"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C2BF538-1F26-4DAC-9095-231D1638C8F5}" type="datetimeFigureOut">
              <a:rPr lang="ru-RU" smtClean="0"/>
              <a:t>09.05.2012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C65270C4-F40E-4DB4-8033-5C571EC000E3}"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0C2BF538-1F26-4DAC-9095-231D1638C8F5}" type="datetimeFigureOut">
              <a:rPr lang="ru-RU" smtClean="0"/>
              <a:t>09.05.2012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C65270C4-F40E-4DB4-8033-5C571EC000E3}"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0C2BF538-1F26-4DAC-9095-231D1638C8F5}" type="datetimeFigureOut">
              <a:rPr lang="ru-RU" smtClean="0"/>
              <a:t>09.05.2012</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C65270C4-F40E-4DB4-8033-5C571EC000E3}"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0C2BF538-1F26-4DAC-9095-231D1638C8F5}" type="datetimeFigureOut">
              <a:rPr lang="ru-RU" smtClean="0"/>
              <a:t>09.05.2012</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C65270C4-F40E-4DB4-8033-5C571EC000E3}"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C2BF538-1F26-4DAC-9095-231D1638C8F5}" type="datetimeFigureOut">
              <a:rPr lang="ru-RU" smtClean="0"/>
              <a:t>09.05.2012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C65270C4-F40E-4DB4-8033-5C571EC000E3}"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0C2BF538-1F26-4DAC-9095-231D1638C8F5}" type="datetimeFigureOut">
              <a:rPr lang="ru-RU" smtClean="0"/>
              <a:t>09.05.2012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C65270C4-F40E-4DB4-8033-5C571EC000E3}" type="slidenum">
              <a:rPr lang="ru-RU" smtClean="0"/>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0C2BF538-1F26-4DAC-9095-231D1638C8F5}" type="datetimeFigureOut">
              <a:rPr lang="ru-RU" smtClean="0"/>
              <a:t>09.05.2012</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C65270C4-F40E-4DB4-8033-5C571EC000E3}"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arget="../media/image3.jpeg" Type="http://schemas.openxmlformats.org/officeDocument/2006/relationships/image"/><Relationship Id="rId2" Target="../media/image2.jpeg" Type="http://schemas.openxmlformats.org/officeDocument/2006/relationships/image"/><Relationship Id="rId1" Target="../slideLayouts/slideLayout1.xml" Type="http://schemas.openxmlformats.org/officeDocument/2006/relationships/slideLayout"/></Relationships>
</file>

<file path=ppt/slides/_rels/slide10.xml.rels><?xml version="1.0" encoding="UTF-8" standalone="yes" ?><Relationships xmlns="http://schemas.openxmlformats.org/package/2006/relationships"><Relationship Id="rId3" Target="../media/image27.jpeg" Type="http://schemas.openxmlformats.org/officeDocument/2006/relationships/image"/><Relationship Id="rId2" Target="../media/image26.jpeg" Type="http://schemas.openxmlformats.org/officeDocument/2006/relationships/image"/><Relationship Id="rId1" Target="../slideLayouts/slideLayout2.xml" Type="http://schemas.openxmlformats.org/officeDocument/2006/relationships/slideLayout"/></Relationships>
</file>

<file path=ppt/slides/_rels/slide11.xml.rels><?xml version="1.0" encoding="UTF-8" standalone="yes" ?><Relationships xmlns="http://schemas.openxmlformats.org/package/2006/relationships"><Relationship Id="rId3" Target="../media/image29.jpeg" Type="http://schemas.openxmlformats.org/officeDocument/2006/relationships/image"/><Relationship Id="rId2" Target="../media/image28.jpeg" Type="http://schemas.openxmlformats.org/officeDocument/2006/relationships/image"/><Relationship Id="rId1" Target="../slideLayouts/slideLayout2.xml" Type="http://schemas.openxmlformats.org/officeDocument/2006/relationships/slideLayout"/><Relationship Id="rId4" Target="../media/image30.jpeg" Type="http://schemas.openxmlformats.org/officeDocument/2006/relationships/image"/></Relationships>
</file>

<file path=ppt/slides/_rels/slide12.xml.rels><?xml version="1.0" encoding="UTF-8" standalone="yes" ?><Relationships xmlns="http://schemas.openxmlformats.org/package/2006/relationships"><Relationship Id="rId3" Target="../media/image32.jpeg" Type="http://schemas.openxmlformats.org/officeDocument/2006/relationships/image"/><Relationship Id="rId2" Target="../media/image31.jpeg" Type="http://schemas.openxmlformats.org/officeDocument/2006/relationships/image"/><Relationship Id="rId1" Target="../slideLayouts/slideLayout2.xml" Type="http://schemas.openxmlformats.org/officeDocument/2006/relationships/slideLayout"/></Relationships>
</file>

<file path=ppt/slides/_rels/slide13.xml.rels><?xml version="1.0" encoding="UTF-8" standalone="yes" ?><Relationships xmlns="http://schemas.openxmlformats.org/package/2006/relationships"><Relationship Id="rId3" Target="../media/image34.jpeg" Type="http://schemas.openxmlformats.org/officeDocument/2006/relationships/image"/><Relationship Id="rId2" Target="../media/image33.jpeg" Type="http://schemas.openxmlformats.org/officeDocument/2006/relationships/image"/><Relationship Id="rId1" Target="../slideLayouts/slideLayout2.xml" Type="http://schemas.openxmlformats.org/officeDocument/2006/relationships/slideLayout"/><Relationship Id="rId4" Target="../media/image35.jpeg" Type="http://schemas.openxmlformats.org/officeDocument/2006/relationships/image"/></Relationships>
</file>

<file path=ppt/slides/_rels/slide14.xml.rels><?xml version="1.0" encoding="UTF-8" standalone="yes" ?><Relationships xmlns="http://schemas.openxmlformats.org/package/2006/relationships"><Relationship Id="rId3" Target="../media/image37.jpeg" Type="http://schemas.openxmlformats.org/officeDocument/2006/relationships/image"/><Relationship Id="rId2" Target="../media/image36.jpeg" Type="http://schemas.openxmlformats.org/officeDocument/2006/relationships/image"/><Relationship Id="rId1" Target="../slideLayouts/slideLayout2.xml" Type="http://schemas.openxmlformats.org/officeDocument/2006/relationships/slideLayout"/></Relationships>
</file>

<file path=ppt/slides/_rels/slide15.xml.rels><?xml version="1.0" encoding="UTF-8" standalone="yes" ?><Relationships xmlns="http://schemas.openxmlformats.org/package/2006/relationships"><Relationship Id="rId3" Target="../media/image39.jpeg" Type="http://schemas.openxmlformats.org/officeDocument/2006/relationships/image"/><Relationship Id="rId2" Target="../media/image38.jpeg" Type="http://schemas.openxmlformats.org/officeDocument/2006/relationships/image"/><Relationship Id="rId1" Target="../slideLayouts/slideLayout2.xml" Type="http://schemas.openxmlformats.org/officeDocument/2006/relationships/slideLayout"/></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arget="../media/image5.jpeg" Type="http://schemas.openxmlformats.org/officeDocument/2006/relationships/image"/><Relationship Id="rId2" Target="../media/image4.jpeg" Type="http://schemas.openxmlformats.org/officeDocument/2006/relationships/image"/><Relationship Id="rId1" Target="../slideLayouts/slideLayout2.xml" Type="http://schemas.openxmlformats.org/officeDocument/2006/relationships/slideLayout"/><Relationship Id="rId5" Target="../media/image7.jpeg" Type="http://schemas.openxmlformats.org/officeDocument/2006/relationships/image"/><Relationship Id="rId4" Target="../media/image6.jpeg" Type="http://schemas.openxmlformats.org/officeDocument/2006/relationships/image"/></Relationships>
</file>

<file path=ppt/slides/_rels/slide3.xml.rels><?xml version="1.0" encoding="UTF-8" standalone="yes" ?><Relationships xmlns="http://schemas.openxmlformats.org/package/2006/relationships"><Relationship Id="rId3" Target="../media/image9.jpeg" Type="http://schemas.openxmlformats.org/officeDocument/2006/relationships/image"/><Relationship Id="rId2" Target="../media/image8.jpeg" Type="http://schemas.openxmlformats.org/officeDocument/2006/relationships/image"/><Relationship Id="rId1" Target="../slideLayouts/slideLayout2.xml" Type="http://schemas.openxmlformats.org/officeDocument/2006/relationships/slideLayout"/><Relationship Id="rId4" Target="../media/image10.jpeg" Type="http://schemas.openxmlformats.org/officeDocument/2006/relationships/image"/></Relationships>
</file>

<file path=ppt/slides/_rels/slide4.xml.rels><?xml version="1.0" encoding="UTF-8" standalone="yes" ?><Relationships xmlns="http://schemas.openxmlformats.org/package/2006/relationships"><Relationship Id="rId3" Target="../media/image12.jpeg" Type="http://schemas.openxmlformats.org/officeDocument/2006/relationships/image"/><Relationship Id="rId2" Target="../media/image11.jpeg" Type="http://schemas.openxmlformats.org/officeDocument/2006/relationships/image"/><Relationship Id="rId1" Target="../slideLayouts/slideLayout2.xml" Type="http://schemas.openxmlformats.org/officeDocument/2006/relationships/slideLayout"/><Relationship Id="rId4" Target="../media/image13.jpeg" Type="http://schemas.openxmlformats.org/officeDocument/2006/relationships/image"/></Relationships>
</file>

<file path=ppt/slides/_rels/slide5.xml.rels><?xml version="1.0" encoding="UTF-8" standalone="yes" ?><Relationships xmlns="http://schemas.openxmlformats.org/package/2006/relationships"><Relationship Id="rId3" Target="../media/image15.jpeg" Type="http://schemas.openxmlformats.org/officeDocument/2006/relationships/image"/><Relationship Id="rId2" Target="../media/image14.jpeg" Type="http://schemas.openxmlformats.org/officeDocument/2006/relationships/image"/><Relationship Id="rId1" Target="../slideLayouts/slideLayout2.xml" Type="http://schemas.openxmlformats.org/officeDocument/2006/relationships/slideLayout"/></Relationships>
</file>

<file path=ppt/slides/_rels/slide6.xml.rels><?xml version="1.0" encoding="UTF-8" standalone="yes" ?><Relationships xmlns="http://schemas.openxmlformats.org/package/2006/relationships"><Relationship Id="rId3" Target="../media/image17.jpeg" Type="http://schemas.openxmlformats.org/officeDocument/2006/relationships/image"/><Relationship Id="rId2" Target="../media/image16.jpeg" Type="http://schemas.openxmlformats.org/officeDocument/2006/relationships/image"/><Relationship Id="rId1" Target="../slideLayouts/slideLayout2.xml" Type="http://schemas.openxmlformats.org/officeDocument/2006/relationships/slideLayout"/><Relationship Id="rId4" Target="../media/image18.jpeg" Type="http://schemas.openxmlformats.org/officeDocument/2006/relationships/image"/></Relationships>
</file>

<file path=ppt/slides/_rels/slide7.xml.rels><?xml version="1.0" encoding="UTF-8" standalone="yes" ?><Relationships xmlns="http://schemas.openxmlformats.org/package/2006/relationships"><Relationship Id="rId3" Target="../media/image20.jpeg" Type="http://schemas.openxmlformats.org/officeDocument/2006/relationships/image"/><Relationship Id="rId2" Target="../media/image19.jpeg" Type="http://schemas.openxmlformats.org/officeDocument/2006/relationships/image"/><Relationship Id="rId1" Target="../slideLayouts/slideLayout2.xml" Type="http://schemas.openxmlformats.org/officeDocument/2006/relationships/slideLayout"/><Relationship Id="rId5" Target="../media/image22.jpeg" Type="http://schemas.openxmlformats.org/officeDocument/2006/relationships/image"/><Relationship Id="rId4" Target="../media/image21.jpeg" Type="http://schemas.openxmlformats.org/officeDocument/2006/relationships/image"/></Relationships>
</file>

<file path=ppt/slides/_rels/slide8.xml.rels><?xml version="1.0" encoding="UTF-8" standalone="yes" ?><Relationships xmlns="http://schemas.openxmlformats.org/package/2006/relationships"><Relationship Id="rId2" Target="../media/image23.jpeg" Type="http://schemas.openxmlformats.org/officeDocument/2006/relationships/image"/><Relationship Id="rId1" Target="../slideLayouts/slideLayout2.xml" Type="http://schemas.openxmlformats.org/officeDocument/2006/relationships/slideLayout"/></Relationships>
</file>

<file path=ppt/slides/_rels/slide9.xml.rels><?xml version="1.0" encoding="UTF-8" standalone="yes" ?><Relationships xmlns="http://schemas.openxmlformats.org/package/2006/relationships"><Relationship Id="rId3" Target="../media/image25.jpeg" Type="http://schemas.openxmlformats.org/officeDocument/2006/relationships/image"/><Relationship Id="rId2" Target="../media/image24.jpeg" Type="http://schemas.openxmlformats.org/officeDocument/2006/relationships/image"/><Relationship Id="rId1" Target="../slideLayouts/slideLayout2.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75856" y="476672"/>
            <a:ext cx="5525612" cy="4407768"/>
          </a:xfrm>
        </p:spPr>
        <p:txBody>
          <a:bodyPr/>
          <a:lstStyle/>
          <a:p>
            <a:pPr algn="ctr"/>
            <a:r>
              <a:rPr lang="ru-RU" sz="4800" i="1" dirty="0" smtClean="0"/>
              <a:t>Посуда, </a:t>
            </a:r>
            <a:r>
              <a:rPr lang="ru-RU" sz="4800" i="1" dirty="0"/>
              <a:t>ее </a:t>
            </a:r>
            <a:r>
              <a:rPr lang="ru-RU" sz="4800" i="1" dirty="0" smtClean="0"/>
              <a:t>виды и использование</a:t>
            </a:r>
            <a:r>
              <a:rPr lang="ru-RU" sz="4800" i="1" dirty="0"/>
              <a:t>.</a:t>
            </a:r>
            <a:r>
              <a:rPr lang="ru-RU" sz="4400" dirty="0"/>
              <a:t/>
            </a:r>
            <a:br>
              <a:rPr lang="ru-RU" sz="4400" dirty="0"/>
            </a:br>
            <a:r>
              <a:rPr lang="ru-RU" sz="4000" i="1" dirty="0"/>
              <a:t> </a:t>
            </a:r>
            <a:r>
              <a:rPr lang="ru-RU" sz="4000" dirty="0"/>
              <a:t/>
            </a:r>
            <a:br>
              <a:rPr lang="ru-RU" sz="4000" dirty="0"/>
            </a:br>
            <a:endParaRPr lang="ru-RU" sz="4000" dirty="0"/>
          </a:p>
        </p:txBody>
      </p:sp>
      <p:sp>
        <p:nvSpPr>
          <p:cNvPr id="3" name="Подзаголовок 2"/>
          <p:cNvSpPr>
            <a:spLocks noGrp="1"/>
          </p:cNvSpPr>
          <p:nvPr>
            <p:ph type="subTitle" idx="1"/>
          </p:nvPr>
        </p:nvSpPr>
        <p:spPr>
          <a:xfrm>
            <a:off x="3851920" y="5229200"/>
            <a:ext cx="5114778" cy="1101248"/>
          </a:xfrm>
        </p:spPr>
        <p:txBody>
          <a:bodyPr>
            <a:normAutofit fontScale="77500" lnSpcReduction="20000"/>
          </a:bodyPr>
          <a:lstStyle/>
          <a:p>
            <a:r>
              <a:rPr lang="ru-RU" dirty="0" smtClean="0"/>
              <a:t>Работу выполнила</a:t>
            </a:r>
          </a:p>
          <a:p>
            <a:r>
              <a:rPr lang="ru-RU" dirty="0" err="1" smtClean="0"/>
              <a:t>Гливинская</a:t>
            </a:r>
            <a:r>
              <a:rPr lang="ru-RU" dirty="0" smtClean="0"/>
              <a:t> </a:t>
            </a:r>
            <a:r>
              <a:rPr lang="ru-RU" dirty="0" smtClean="0"/>
              <a:t>Анастасия</a:t>
            </a:r>
          </a:p>
          <a:p>
            <a:r>
              <a:rPr lang="ru-RU" dirty="0"/>
              <a:t>у</a:t>
            </a:r>
            <a:r>
              <a:rPr lang="ru-RU" smtClean="0"/>
              <a:t>ченица </a:t>
            </a:r>
            <a:r>
              <a:rPr lang="ru-RU" dirty="0"/>
              <a:t>9 </a:t>
            </a:r>
            <a:r>
              <a:rPr lang="ru-RU" dirty="0" smtClean="0"/>
              <a:t>класса</a:t>
            </a:r>
          </a:p>
          <a:p>
            <a:r>
              <a:rPr lang="ru-RU" dirty="0" smtClean="0"/>
              <a:t>МБОУ </a:t>
            </a:r>
            <a:r>
              <a:rPr lang="ru-RU" dirty="0"/>
              <a:t>«СОШ №11»</a:t>
            </a:r>
          </a:p>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2" y="1196752"/>
            <a:ext cx="2501949" cy="166796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1" y="3645024"/>
            <a:ext cx="2501949" cy="187646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695382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Медная и латунная посуда</a:t>
            </a:r>
            <a:br>
              <a:rPr lang="ru-RU" dirty="0"/>
            </a:br>
            <a:endParaRPr lang="ru-RU" dirty="0"/>
          </a:p>
        </p:txBody>
      </p:sp>
      <p:sp>
        <p:nvSpPr>
          <p:cNvPr id="3" name="Объект 2"/>
          <p:cNvSpPr>
            <a:spLocks noGrp="1"/>
          </p:cNvSpPr>
          <p:nvPr>
            <p:ph idx="1"/>
          </p:nvPr>
        </p:nvSpPr>
        <p:spPr>
          <a:xfrm>
            <a:off x="467544" y="1196752"/>
            <a:ext cx="7239000" cy="4846320"/>
          </a:xfrm>
        </p:spPr>
        <p:txBody>
          <a:bodyPr>
            <a:normAutofit/>
          </a:bodyPr>
          <a:lstStyle/>
          <a:p>
            <a:r>
              <a:rPr lang="ru-RU" sz="1600" dirty="0"/>
              <a:t>Посуда из меди и латуни в наши дни не пользуется большой популярностью. Медь при контакте с пищевыми кислотами на воздухе переходит в раствор, а растворимые соединения меди чрезвычайно токсичны. С другой стороны медь обладает наилучшей теплопроводностью среди металлов, из которых изготавливают посуду. По этой причине она нашла применение в многослойных днищах для стальной посуды. В настоящее время из меди </a:t>
            </a:r>
            <a:r>
              <a:rPr lang="ru-RU" sz="1600" dirty="0" smtClean="0"/>
              <a:t>делают </a:t>
            </a:r>
            <a:r>
              <a:rPr lang="ru-RU" sz="1600" dirty="0"/>
              <a:t>посуду для кипячения </a:t>
            </a:r>
            <a:r>
              <a:rPr lang="ru-RU" sz="1600" dirty="0" smtClean="0"/>
              <a:t>воды, а </a:t>
            </a:r>
            <a:r>
              <a:rPr lang="ru-RU" sz="1600" dirty="0"/>
              <a:t>большую часть остальной «медной» посуды просто покрывают медью снаружи для обеспечения привлекательного дизайна.</a:t>
            </a:r>
          </a:p>
          <a:p>
            <a:r>
              <a:rPr lang="ru-RU" sz="1600" dirty="0" smtClean="0"/>
              <a:t>Латунь, как </a:t>
            </a:r>
            <a:r>
              <a:rPr lang="ru-RU" sz="1600" dirty="0"/>
              <a:t>более инертный материал, более или менее массово используется только для изготовления тазов для варки варенья и самоваров.</a:t>
            </a:r>
          </a:p>
          <a:p>
            <a:endParaRPr lang="ru-RU"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4372226"/>
            <a:ext cx="2788324" cy="209377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2080" y="4372226"/>
            <a:ext cx="2039888" cy="2237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081502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dirty="0"/>
              <a:t>Посуда из нержавеющей стали</a:t>
            </a:r>
            <a:r>
              <a:rPr lang="ru-RU" dirty="0"/>
              <a:t/>
            </a:r>
            <a:br>
              <a:rPr lang="ru-RU" dirty="0"/>
            </a:br>
            <a:endParaRPr lang="ru-RU" dirty="0"/>
          </a:p>
        </p:txBody>
      </p:sp>
      <p:sp>
        <p:nvSpPr>
          <p:cNvPr id="3" name="Объект 2"/>
          <p:cNvSpPr>
            <a:spLocks noGrp="1"/>
          </p:cNvSpPr>
          <p:nvPr>
            <p:ph idx="1"/>
          </p:nvPr>
        </p:nvSpPr>
        <p:spPr>
          <a:xfrm>
            <a:off x="467544" y="1124744"/>
            <a:ext cx="7239000" cy="4846320"/>
          </a:xfrm>
        </p:spPr>
        <p:txBody>
          <a:bodyPr>
            <a:normAutofit/>
          </a:bodyPr>
          <a:lstStyle/>
          <a:p>
            <a:r>
              <a:rPr lang="ru-RU" sz="1400" dirty="0"/>
              <a:t>Для изготовления посуды используется легированная коррозионностойкая сталь, содержащая не менее 17 % хрома. </a:t>
            </a:r>
            <a:r>
              <a:rPr lang="ru-RU" sz="1400" dirty="0" smtClean="0"/>
              <a:t>Основные </a:t>
            </a:r>
            <a:r>
              <a:rPr lang="ru-RU" sz="1400" dirty="0"/>
              <a:t>отличия между различными брендами и сериями заключается в технических характеристиках ёмкостей — толщине стенок и толщине </a:t>
            </a:r>
            <a:r>
              <a:rPr lang="ru-RU" sz="1400" dirty="0" err="1"/>
              <a:t>теплораспределительного</a:t>
            </a:r>
            <a:r>
              <a:rPr lang="ru-RU" sz="1400" dirty="0"/>
              <a:t> слоя (ТРС). ТРС представляет собой алюминиевый или медный диск, заключённый в капсулу из нержавеющей стали, как правило, ферритного класса. Это делает возможным использование такой посуды на индукционной плите. Иногда для более эффективного использования индукционных источников нагрева в ТРС встраивается дополнительный стальной диск из магнитной стали. Ручки посуды крепятся к ёмкости либо методом контактной точечной сварки, либо с помощью заклёпок. Простые изделия, не предназначенные для использования на плите, изготавливаются без ТРС. Для отделки поверхности используются два основных вида полировки - зеркальная и матовая, а также их комбинация. Посуда из нержавеющей стали может использоваться как для приготовления пищи, так и для её хранения. </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4293096"/>
            <a:ext cx="2569468" cy="214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7991" y="4209086"/>
            <a:ext cx="2309242" cy="2309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4438370"/>
            <a:ext cx="1361877" cy="2079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6947453"/>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dirty="0" lang="ru-RU"/>
              <a:t>Алюминиевая посуда</a:t>
            </a:r>
            <a:br>
              <a:rPr dirty="0" lang="ru-RU"/>
            </a:br>
            <a:endParaRPr dirty="0" lang="ru-RU"/>
          </a:p>
        </p:txBody>
      </p:sp>
      <p:sp>
        <p:nvSpPr>
          <p:cNvPr id="3" name="Объект 2"/>
          <p:cNvSpPr>
            <a:spLocks noGrp="1"/>
          </p:cNvSpPr>
          <p:nvPr>
            <p:ph idx="1"/>
          </p:nvPr>
        </p:nvSpPr>
        <p:spPr/>
        <p:txBody>
          <a:bodyPr>
            <a:normAutofit/>
          </a:bodyPr>
          <a:lstStyle/>
          <a:p>
            <a:r>
              <a:rPr dirty="0" lang="ru-RU" sz="2400"/>
              <a:t>Преимущества алюминиевой посуды в хорошей теплопроводности, лёгкости в эксплуатации. Пригодна для нанесения антипригарных покрытий. По методу производства бывает литой и штампованной.</a:t>
            </a:r>
          </a:p>
        </p:txBody>
      </p:sp>
      <p:pic>
        <p:nvPicPr>
          <p:cNvPr id="12290" name="Picture 2"/>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6355" y="3645024"/>
            <a:ext cx="3785988"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pic>
        <p:nvPicPr>
          <p:cNvPr id="12291" name="Picture 3"/>
          <p:cNvPicPr>
            <a:picLocks noChangeArrowheads="1" noChangeAspect="1"/>
          </p:cNvPicPr>
          <p:nvPr/>
        </p:nvPicPr>
        <p:blipFill rotWithShape="1">
          <a:blip cstate="print" r:embed="rId3">
            <a:extLst>
              <a:ext uri="{28A0092B-C50C-407E-A947-70E740481C1C}">
                <a14:useLocalDpi xmlns:a14="http://schemas.microsoft.com/office/drawing/2010/main" val="0"/>
              </a:ext>
            </a:extLst>
          </a:blip>
          <a:stretch/>
        </p:blipFill>
        <p:spPr bwMode="auto">
          <a:xfrm>
            <a:off x="4370883" y="4149080"/>
            <a:ext cx="3504033" cy="2446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23315087"/>
      </p:ext>
    </p:extLst>
  </p:cSld>
  <p:clrMapOvr>
    <a:masterClrMapping/>
  </p:clrMapOvr>
  <mc:AlternateContent xmlns:mc="http://schemas.openxmlformats.org/markup-compatibility/2006" xmlns:p14="http://schemas.microsoft.com/office/powerpoint/2010/main">
    <mc:Choice Requires="p14">
      <p:transition p14:dur="3900" spd="slow">
        <p14:glitter pattern="hexagon"/>
      </p:transition>
    </mc:Choice>
    <mc:Fallback xmlns="">
      <p:transition spd="slow">
        <p:fade/>
      </p:transition>
    </mc:Fallback>
  </mc:AlternateContent>
  <p:timing>
    <p:tnLst>
      <p:par>
        <p:cTn dur="indefinite" id="1" nodeType="tmRoot" restart="never"/>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Пластмассовая посуда</a:t>
            </a:r>
            <a:br>
              <a:rPr lang="ru-RU" dirty="0"/>
            </a:br>
            <a:endParaRPr lang="ru-RU" dirty="0"/>
          </a:p>
        </p:txBody>
      </p:sp>
      <p:sp>
        <p:nvSpPr>
          <p:cNvPr id="3" name="Объект 2"/>
          <p:cNvSpPr>
            <a:spLocks noGrp="1"/>
          </p:cNvSpPr>
          <p:nvPr>
            <p:ph idx="1"/>
          </p:nvPr>
        </p:nvSpPr>
        <p:spPr>
          <a:xfrm>
            <a:off x="467544" y="1124744"/>
            <a:ext cx="7239000" cy="4846320"/>
          </a:xfrm>
        </p:spPr>
        <p:txBody>
          <a:bodyPr>
            <a:normAutofit/>
          </a:bodyPr>
          <a:lstStyle/>
          <a:p>
            <a:r>
              <a:rPr lang="ru-RU" sz="1600" dirty="0"/>
              <a:t>Изготовляется из полипропилена, полистирола и других материалов. Как правило, предназначена для одноразового употребления. Широко используется в ресторанах быстрого питания (</a:t>
            </a:r>
            <a:r>
              <a:rPr lang="ru-RU" sz="1600" dirty="0" err="1"/>
              <a:t>фастфудах</a:t>
            </a:r>
            <a:r>
              <a:rPr lang="ru-RU" sz="1600" dirty="0"/>
              <a:t>) и при организации пикников. Некоторые виды пластмасс не предназначены для горячих блюд или для алкогольных напитков, поскольку при термическом воздействии или при контакте со спиртом выделяют вредные вещества. Также опасные вещества могут содержать </a:t>
            </a:r>
            <a:r>
              <a:rPr lang="ru-RU" sz="1600" dirty="0" err="1"/>
              <a:t>суперконцентраты</a:t>
            </a:r>
            <a:r>
              <a:rPr lang="ru-RU" sz="1600" dirty="0"/>
              <a:t> красителей, использующихся при производстве одноразовой посуды. Пластиковая посуда многоразового использования тоже может быть опасной для здоровья человека. Особенно это касается изделий из меламина. Одноразовая пластиковая посуда может быть переработана и использована вторично, для изготовления изделий, не контактирующих с пищевыми продуктами.</a:t>
            </a:r>
          </a:p>
          <a:p>
            <a:endParaRPr lang="ru-RU"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4577889"/>
            <a:ext cx="2664296" cy="200100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4740912"/>
            <a:ext cx="2296033" cy="183798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4425103"/>
            <a:ext cx="1760984" cy="2210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465547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100" dirty="0"/>
              <a:t>Бумажная посуда (одноразовая)</a:t>
            </a:r>
            <a:r>
              <a:rPr lang="ru-RU" dirty="0"/>
              <a:t/>
            </a:r>
            <a:br>
              <a:rPr lang="ru-RU" dirty="0"/>
            </a:br>
            <a:endParaRPr lang="ru-RU" dirty="0"/>
          </a:p>
        </p:txBody>
      </p:sp>
      <p:sp>
        <p:nvSpPr>
          <p:cNvPr id="3" name="Объект 2"/>
          <p:cNvSpPr>
            <a:spLocks noGrp="1"/>
          </p:cNvSpPr>
          <p:nvPr>
            <p:ph idx="1"/>
          </p:nvPr>
        </p:nvSpPr>
        <p:spPr>
          <a:xfrm>
            <a:off x="467544" y="1124744"/>
            <a:ext cx="7239000" cy="4846320"/>
          </a:xfrm>
        </p:spPr>
        <p:txBody>
          <a:bodyPr/>
          <a:lstStyle/>
          <a:p>
            <a:r>
              <a:rPr lang="ru-RU" sz="2000" dirty="0"/>
              <a:t>В настоящее время бумажная посуда используется гораздо реже пластиковой. Это связано с тем, что изготовление бумажных стаканчиков технологически сложнее, чем штамповка из пластика. Бумага или тонкий картон, как правило, пропитываются водоотталкивающими веществами. Достаточно часто для этого используется </a:t>
            </a:r>
            <a:r>
              <a:rPr lang="ru-RU" sz="2000" dirty="0" err="1"/>
              <a:t>тефлон</a:t>
            </a:r>
            <a:r>
              <a:rPr lang="ru-RU" sz="2000" dirty="0"/>
              <a:t>. Область применения такой посуды такая же, как и у одноразовой пластиковой.</a:t>
            </a:r>
          </a:p>
          <a:p>
            <a:endParaRPr lang="ru-RU"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4030241"/>
            <a:ext cx="2592288"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933056"/>
            <a:ext cx="3307544"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034870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dirty="0" lang="ru-RU"/>
              <a:t>Антипригарные покрытия</a:t>
            </a:r>
            <a:br>
              <a:rPr dirty="0" lang="ru-RU"/>
            </a:br>
            <a:endParaRPr dirty="0" lang="ru-RU"/>
          </a:p>
        </p:txBody>
      </p:sp>
      <p:sp>
        <p:nvSpPr>
          <p:cNvPr id="3" name="Объект 2"/>
          <p:cNvSpPr>
            <a:spLocks noGrp="1"/>
          </p:cNvSpPr>
          <p:nvPr>
            <p:ph idx="1"/>
          </p:nvPr>
        </p:nvSpPr>
        <p:spPr>
          <a:xfrm>
            <a:off x="467544" y="1124744"/>
            <a:ext cx="7239000" cy="4846320"/>
          </a:xfrm>
        </p:spPr>
        <p:txBody>
          <a:bodyPr>
            <a:normAutofit/>
          </a:bodyPr>
          <a:lstStyle/>
          <a:p>
            <a:r>
              <a:rPr dirty="0" lang="ru-RU" sz="1800"/>
              <a:t>Покрытия различаются по количеству слоёв, толщине и устойчивости к механическим повреждениям. Самые тонкие покрытия, толщиной от 10-15 </a:t>
            </a:r>
            <a:r>
              <a:rPr dirty="0" err="1" lang="ru-RU" sz="1800"/>
              <a:t>мк</a:t>
            </a:r>
            <a:r>
              <a:rPr dirty="0" lang="ru-RU" sz="1800"/>
              <a:t> используются для нанесения на формы для выпечки, так как механические нагрузки там минимальны. Для посуды, как правило, используют покрытия толщиной от 25 до 50 </a:t>
            </a:r>
            <a:r>
              <a:rPr dirty="0" err="1" lang="ru-RU" sz="1800"/>
              <a:t>мк</a:t>
            </a:r>
            <a:r>
              <a:rPr dirty="0" lang="ru-RU" sz="1800"/>
              <a:t>. Покрытия более высокого класса обычно включают в себя абразивные добавки, увеличивающие их прочность — у разных производителей в этих целях используются керамическая и алмазная пыль, либо другие разнообразные добавки, как правило минерального происхождения. </a:t>
            </a:r>
          </a:p>
        </p:txBody>
      </p:sp>
      <p:pic>
        <p:nvPicPr>
          <p:cNvPr id="15362" name="Picture 2"/>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38721" y="4102199"/>
            <a:ext cx="3954665" cy="252617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pic>
        <p:nvPicPr>
          <p:cNvPr id="15363" name="Picture 3"/>
          <p:cNvPicPr>
            <a:picLocks noChangeArrowheads="1" noChangeAspect="1"/>
          </p:cNvPicPr>
          <p:nvPr/>
        </p:nvPicPr>
        <p:blipFill rotWithShape="1">
          <a:blip r:embed="rId3">
            <a:extLst>
              <a:ext uri="{28A0092B-C50C-407E-A947-70E740481C1C}">
                <a14:useLocalDpi xmlns:a14="http://schemas.microsoft.com/office/drawing/2010/main" val="0"/>
              </a:ext>
            </a:extLst>
          </a:blip>
          <a:stretch/>
        </p:blipFill>
        <p:spPr bwMode="auto">
          <a:xfrm>
            <a:off x="368127" y="4221088"/>
            <a:ext cx="3669850"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2143724938"/>
      </p:ext>
    </p:extLst>
  </p:cSld>
  <p:clrMapOvr>
    <a:masterClrMapping/>
  </p:clrMapOvr>
  <mc:AlternateContent xmlns:mc="http://schemas.openxmlformats.org/markup-compatibility/2006" xmlns:p14="http://schemas.microsoft.com/office/powerpoint/2010/main">
    <mc:Choice Requires="p14">
      <p:transition p14:dur="3900" spd="slow">
        <p14:glitter pattern="hexagon"/>
      </p:transition>
    </mc:Choice>
    <mc:Fallback xmlns="">
      <p:transition spd="slow">
        <p:fade/>
      </p:transition>
    </mc:Fallback>
  </mc:AlternateContent>
  <p:timing>
    <p:tnLst>
      <p:par>
        <p:cTn dur="indefinite" id="1" nodeType="tmRoot" restart="never"/>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556792"/>
            <a:ext cx="7560840" cy="1944216"/>
          </a:xfrm>
        </p:spPr>
        <p:txBody>
          <a:bodyPr/>
          <a:lstStyle/>
          <a:p>
            <a:pPr algn="ctr"/>
            <a:r>
              <a:rPr lang="ru-RU" dirty="0" smtClean="0"/>
              <a:t>Спасибо за внимание!</a:t>
            </a:r>
            <a:endParaRPr lang="ru-RU" dirty="0"/>
          </a:p>
        </p:txBody>
      </p:sp>
      <p:pic>
        <p:nvPicPr>
          <p:cNvPr id="16386" name="Picture 2" descr="D:\настасья\картинки\фоны и узоры\1e544c2bcdc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3645024"/>
            <a:ext cx="2664296" cy="2664296"/>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D:\настасья\картинки\фоны и узоры\1e544c2bcdc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88640"/>
            <a:ext cx="2448272" cy="2448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725401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3"/>
          <p:cNvSpPr>
            <a:spLocks noGrp="1"/>
          </p:cNvSpPr>
          <p:nvPr>
            <p:ph idx="1"/>
          </p:nvPr>
        </p:nvSpPr>
        <p:spPr>
          <a:xfrm>
            <a:off x="323850" y="188913"/>
            <a:ext cx="7372350" cy="6267450"/>
          </a:xfrm>
        </p:spPr>
        <p:txBody>
          <a:bodyPr>
            <a:normAutofit/>
          </a:bodyPr>
          <a:lstStyle/>
          <a:p>
            <a:r>
              <a:rPr lang="ru-RU" sz="2000" b="1" dirty="0" smtClean="0"/>
              <a:t>Посуда </a:t>
            </a:r>
            <a:r>
              <a:rPr lang="ru-RU" sz="2000" dirty="0"/>
              <a:t> — обобщённое название предметов быта, используемых для приготовления, приёма и хранения пищи. Вся посуда может быть разделена на несколько категорий:</a:t>
            </a:r>
          </a:p>
          <a:p>
            <a:pPr lvl="0"/>
            <a:r>
              <a:rPr lang="ru-RU" sz="2000" dirty="0"/>
              <a:t>Предметы для сервировки стола: тарелки, миски, плошки, блюда, салатницы, чашки, кружки, пиалы, стаканы, рюмки, бокалы, стопки, блюдца, подстаканники;</a:t>
            </a:r>
          </a:p>
          <a:p>
            <a:pPr lvl="0"/>
            <a:r>
              <a:rPr lang="ru-RU" sz="2000" dirty="0"/>
              <a:t>Изделия для приготовления пищи: кастрюли, сковороды, сотейники, шумовки;</a:t>
            </a:r>
          </a:p>
          <a:p>
            <a:r>
              <a:rPr lang="ru-RU" sz="2000" dirty="0"/>
              <a:t>Сосуды для хранения </a:t>
            </a:r>
            <a:r>
              <a:rPr lang="ru-RU" sz="2000" dirty="0" smtClean="0"/>
              <a:t>пищи.</a:t>
            </a:r>
            <a:endParaRPr lang="ru-RU" sz="20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179495"/>
            <a:ext cx="2088232" cy="2011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3561666"/>
            <a:ext cx="2376264" cy="1235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5161638"/>
            <a:ext cx="3106316" cy="1416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3861219"/>
            <a:ext cx="1872208"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787831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dirty="0" lang="ru-RU"/>
              <a:t>История</a:t>
            </a:r>
            <a:br>
              <a:rPr dirty="0" lang="ru-RU"/>
            </a:br>
            <a:endParaRPr dirty="0" lang="ru-RU"/>
          </a:p>
        </p:txBody>
      </p:sp>
      <p:sp>
        <p:nvSpPr>
          <p:cNvPr id="3" name="Объект 2"/>
          <p:cNvSpPr>
            <a:spLocks noGrp="1"/>
          </p:cNvSpPr>
          <p:nvPr>
            <p:ph idx="1"/>
          </p:nvPr>
        </p:nvSpPr>
        <p:spPr>
          <a:xfrm>
            <a:off x="467544" y="1196752"/>
            <a:ext cx="7239000" cy="4846320"/>
          </a:xfrm>
        </p:spPr>
        <p:txBody>
          <a:bodyPr/>
          <a:lstStyle/>
          <a:p>
            <a:r>
              <a:rPr dirty="0" lang="ru-RU" sz="2000"/>
              <a:t>Вначале посуда изготавливалась преимущественно из глины — самого доступного в обработке жаропрочного и устойчивого к жидкости материала. В дальнейшем с IV—VI веков до н. э. начала появляться чугунная посуда, позже медная посуда. Уже позже, в XX веке появилась посуда из нержавеющей стали. В конце 50-х годов XX века появилась и исключительно популярная в наши дни посуда с антипригарным покрытием.</a:t>
            </a:r>
          </a:p>
          <a:p>
            <a:endParaRPr dirty="0" lang="ru-RU"/>
          </a:p>
        </p:txBody>
      </p:sp>
      <p:pic>
        <p:nvPicPr>
          <p:cNvPr id="3074" name="Picture 2"/>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782" y="4280494"/>
            <a:ext cx="2591816" cy="1956820"/>
          </a:xfrm>
          <a:prstGeom prst="rect">
            <a:avLst/>
          </a:prstGeom>
          <a:ln cap="sq" w="127000">
            <a:solidFill>
              <a:srgbClr val="000000"/>
            </a:solidFill>
            <a:miter lim="800000"/>
          </a:ln>
          <a:effectLst>
            <a:outerShdw algn="tl" blurRad="57150" dir="2700000" dist="50800" rotWithShape="0">
              <a:srgbClr val="000000">
                <a:alpha val="40000"/>
              </a:srgbClr>
            </a:outerShdw>
          </a:effectLst>
          <a:extLst>
            <a:ext uri="{909E8E84-426E-40DD-AFC4-6F175D3DCCD1}">
              <a14:hiddenFill xmlns:a14="http://schemas.microsoft.com/office/drawing/2010/main">
                <a:solidFill>
                  <a:schemeClr val="accent1"/>
                </a:solidFill>
              </a14:hiddenFill>
            </a:ext>
          </a:extLst>
        </p:spPr>
      </p:pic>
      <p:pic>
        <p:nvPicPr>
          <p:cNvPr id="3075" name="Picture 3"/>
          <p:cNvPicPr>
            <a:picLocks noChangeArrowheads="1" noChangeAspect="1"/>
          </p:cNvPicPr>
          <p:nvPr/>
        </p:nvPicPr>
        <p:blipFill>
          <a:blip cstate="print" r:embed="rId3">
            <a:extLst>
              <a:ext uri="{28A0092B-C50C-407E-A947-70E740481C1C}">
                <a14:useLocalDpi xmlns:a14="http://schemas.microsoft.com/office/drawing/2010/main" val="0"/>
              </a:ext>
            </a:extLst>
          </a:blip>
          <a:srcRect/>
          <a:stretch>
            <a:fillRect/>
          </a:stretch>
        </p:blipFill>
        <p:spPr bwMode="auto">
          <a:xfrm>
            <a:off x="2746598" y="4280495"/>
            <a:ext cx="2531534" cy="1944218"/>
          </a:xfrm>
          <a:prstGeom prst="rect">
            <a:avLst/>
          </a:prstGeom>
          <a:ln cap="sq" w="127000">
            <a:solidFill>
              <a:srgbClr val="000000"/>
            </a:solidFill>
            <a:miter lim="800000"/>
          </a:ln>
          <a:effectLst>
            <a:outerShdw algn="tl" blurRad="57150" dir="2700000" dist="50800" rotWithShape="0">
              <a:srgbClr val="000000">
                <a:alpha val="40000"/>
              </a:srgbClr>
            </a:outerShdw>
          </a:effectLst>
          <a:extLst>
            <a:ext uri="{909E8E84-426E-40DD-AFC4-6F175D3DCCD1}">
              <a14:hiddenFill xmlns:a14="http://schemas.microsoft.com/office/drawing/2010/main">
                <a:solidFill>
                  <a:schemeClr val="accent1"/>
                </a:solidFill>
              </a14:hiddenFill>
            </a:ext>
          </a:extLst>
        </p:spPr>
      </p:pic>
      <p:pic>
        <p:nvPicPr>
          <p:cNvPr id="3076" name="Picture 4"/>
          <p:cNvPicPr>
            <a:picLocks noChangeArrowheads="1" noChangeAspect="1"/>
          </p:cNvPicPr>
          <p:nvPr/>
        </p:nvPicPr>
        <p:blipFill rotWithShape="1">
          <a:blip cstate="print" r:embed="rId4">
            <a:extLst>
              <a:ext uri="{28A0092B-C50C-407E-A947-70E740481C1C}">
                <a14:useLocalDpi xmlns:a14="http://schemas.microsoft.com/office/drawing/2010/main" val="0"/>
              </a:ext>
            </a:extLst>
          </a:blip>
          <a:stretch/>
        </p:blipFill>
        <p:spPr bwMode="auto">
          <a:xfrm>
            <a:off x="5278132" y="4280495"/>
            <a:ext cx="2686036" cy="1956819"/>
          </a:xfrm>
          <a:prstGeom prst="rect">
            <a:avLst/>
          </a:prstGeom>
          <a:ln cap="sq" w="127000">
            <a:solidFill>
              <a:srgbClr val="000000"/>
            </a:solidFill>
            <a:miter lim="800000"/>
          </a:ln>
          <a:effectLst>
            <a:outerShdw algn="tl" blurRad="57150" dir="2700000" dist="50800" rotWithShape="0">
              <a:srgbClr val="000000">
                <a:alpha val="40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88459524"/>
      </p:ext>
    </p:extLst>
  </p:cSld>
  <p:clrMapOvr>
    <a:masterClrMapping/>
  </p:clrMapOvr>
  <mc:AlternateContent xmlns:mc="http://schemas.openxmlformats.org/markup-compatibility/2006" xmlns:p14="http://schemas.microsoft.com/office/powerpoint/2010/main">
    <mc:Choice Requires="p14">
      <p:transition p14:dur="3900" spd="slow">
        <p14:glitter pattern="hexagon"/>
      </p:transition>
    </mc:Choice>
    <mc:Fallback xmlns="">
      <p:transition spd="slow">
        <p:fade/>
      </p:transition>
    </mc:Fallback>
  </mc:AlternateContent>
  <p:timing>
    <p:tnLst>
      <p:par>
        <p:cTn dur="indefinite" id="1" nodeType="tmRoot" restart="never"/>
      </p:par>
    </p:tnLst>
  </p:timing>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dirty="0" lang="ru-RU" sz="3100"/>
              <a:t>Предметы для сервировки стола</a:t>
            </a:r>
            <a:r>
              <a:rPr dirty="0" lang="ru-RU"/>
              <a:t/>
            </a:r>
            <a:br>
              <a:rPr dirty="0" lang="ru-RU"/>
            </a:br>
            <a:endParaRPr dirty="0" lang="ru-RU"/>
          </a:p>
        </p:txBody>
      </p:sp>
      <p:sp>
        <p:nvSpPr>
          <p:cNvPr id="3" name="Объект 2"/>
          <p:cNvSpPr>
            <a:spLocks noGrp="1"/>
          </p:cNvSpPr>
          <p:nvPr>
            <p:ph idx="1"/>
          </p:nvPr>
        </p:nvSpPr>
        <p:spPr/>
        <p:txBody>
          <a:bodyPr/>
          <a:lstStyle/>
          <a:p>
            <a:r>
              <a:rPr dirty="0" lang="ru-RU"/>
              <a:t>В эту категорию входит всё то, что мы регулярно видим на обеденном столе.</a:t>
            </a:r>
          </a:p>
        </p:txBody>
      </p:sp>
      <p:pic>
        <p:nvPicPr>
          <p:cNvPr id="4099" name="Picture 3"/>
          <p:cNvPicPr>
            <a:picLocks noChangeArrowheads="1" noChangeAspect="1"/>
          </p:cNvPicPr>
          <p:nvPr/>
        </p:nvPicPr>
        <p:blipFill>
          <a:blip cstate="print" r:embed="rId2">
            <a:extLst>
              <a:ext uri="{28A0092B-C50C-407E-A947-70E740481C1C}">
                <a14:useLocalDpi xmlns:a14="http://schemas.microsoft.com/office/drawing/2010/main" val="0"/>
              </a:ext>
            </a:extLst>
          </a:blip>
          <a:srcRect/>
          <a:stretch>
            <a:fillRect/>
          </a:stretch>
        </p:blipFill>
        <p:spPr bwMode="auto">
          <a:xfrm>
            <a:off x="3995936" y="2636912"/>
            <a:ext cx="2264098" cy="2103844"/>
          </a:xfrm>
          <a:prstGeom prst="rect">
            <a:avLst/>
          </a:prstGeom>
          <a:ln cap="sq" w="38100">
            <a:solidFill>
              <a:srgbClr val="000000"/>
            </a:solidFill>
            <a:prstDash val="solid"/>
            <a:miter lim="800000"/>
          </a:ln>
          <a:effectLst>
            <a:outerShdw algn="tl" blurRad="50800" dir="2700000" dist="38100"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4100" name="Picture 4"/>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4473116"/>
            <a:ext cx="3145532" cy="2097022"/>
          </a:xfrm>
          <a:prstGeom prst="rect">
            <a:avLst/>
          </a:prstGeom>
          <a:ln cap="sq" w="38100">
            <a:solidFill>
              <a:srgbClr val="000000"/>
            </a:solidFill>
            <a:prstDash val="solid"/>
            <a:miter lim="800000"/>
          </a:ln>
          <a:effectLst>
            <a:outerShdw algn="tl" blurRad="50800" dir="2700000" dist="38100"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4101" name="Picture 5"/>
          <p:cNvPicPr>
            <a:picLocks noChangeArrowheads="1" noChangeAspect="1"/>
          </p:cNvPicPr>
          <p:nvPr/>
        </p:nvPicPr>
        <p:blipFill rotWithShape="1">
          <a:blip r:embed="rId4">
            <a:extLst>
              <a:ext uri="{28A0092B-C50C-407E-A947-70E740481C1C}">
                <a14:useLocalDpi xmlns:a14="http://schemas.microsoft.com/office/drawing/2010/main" val="0"/>
              </a:ext>
            </a:extLst>
          </a:blip>
          <a:srcRect t="-2906"/>
          <a:stretch/>
        </p:blipFill>
        <p:spPr bwMode="auto">
          <a:xfrm>
            <a:off x="323528" y="2492896"/>
            <a:ext cx="3468066" cy="3960440"/>
          </a:xfrm>
          <a:prstGeom prst="rect">
            <a:avLst/>
          </a:prstGeom>
          <a:ln>
            <a:noFill/>
          </a:ln>
          <a:effectLst>
            <a:outerShdw algn="tl" blurRad="190500"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3135811"/>
      </p:ext>
    </p:extLst>
  </p:cSld>
  <p:clrMapOvr>
    <a:masterClrMapping/>
  </p:clrMapOvr>
  <mc:AlternateContent xmlns:mc="http://schemas.openxmlformats.org/markup-compatibility/2006" xmlns:p14="http://schemas.microsoft.com/office/powerpoint/2010/main">
    <mc:Choice Requires="p14">
      <p:transition p14:dur="3900" spd="slow">
        <p14:glitter pattern="hexagon"/>
      </p:transition>
    </mc:Choice>
    <mc:Fallback xmlns="">
      <p:transition spd="slow">
        <p:fade/>
      </p:transition>
    </mc:Fallback>
  </mc:AlternateContent>
  <p:timing>
    <p:tnLst>
      <p:par>
        <p:cTn dur="indefinite" id="1" nodeType="tmRoot" restart="never"/>
      </p:par>
    </p:tnLst>
  </p:timing>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dirty="0" lang="ru-RU" sz="3100"/>
              <a:t>Изделия для приготовления пищи</a:t>
            </a:r>
            <a:r>
              <a:rPr dirty="0" lang="ru-RU"/>
              <a:t/>
            </a:r>
            <a:br>
              <a:rPr dirty="0" lang="ru-RU"/>
            </a:br>
            <a:endParaRPr dirty="0" lang="ru-RU"/>
          </a:p>
        </p:txBody>
      </p:sp>
      <p:sp>
        <p:nvSpPr>
          <p:cNvPr id="3" name="Объект 2"/>
          <p:cNvSpPr>
            <a:spLocks noGrp="1"/>
          </p:cNvSpPr>
          <p:nvPr>
            <p:ph idx="1"/>
          </p:nvPr>
        </p:nvSpPr>
        <p:spPr/>
        <p:txBody>
          <a:bodyPr/>
          <a:lstStyle/>
          <a:p>
            <a:r>
              <a:rPr dirty="0" lang="ru-RU"/>
              <a:t>С представителями этой категории мы ежедневно встречаемся на кухне (в основном металлические) — это: сковороды, кастрюли, ковши, сотейники</a:t>
            </a:r>
            <a:r>
              <a:rPr dirty="0" lang="ru-RU" smtClean="0"/>
              <a:t>.</a:t>
            </a:r>
          </a:p>
          <a:p>
            <a:endParaRPr dirty="0" lang="ru-RU"/>
          </a:p>
          <a:p>
            <a:endParaRPr dirty="0" lang="ru-RU"/>
          </a:p>
        </p:txBody>
      </p:sp>
      <p:pic>
        <p:nvPicPr>
          <p:cNvPr id="5122" name="Picture 2"/>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352114"/>
            <a:ext cx="3821410" cy="2652059"/>
          </a:xfrm>
          <a:prstGeom prst="roundRect">
            <a:avLst>
              <a:gd fmla="val 8594" name="adj"/>
            </a:avLst>
          </a:prstGeom>
          <a:solidFill>
            <a:srgbClr val="FFFFFF">
              <a:shade val="85000"/>
            </a:srgbClr>
          </a:solidFill>
          <a:ln>
            <a:noFill/>
          </a:ln>
          <a:effectLst>
            <a:reflection algn="bl" blurRad="12700" dir="5400000" dist="5000" endPos="28000" rotWithShape="0" stA="38000" sy="-10000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pic>
        <p:nvPicPr>
          <p:cNvPr id="5123" name="Picture 3"/>
          <p:cNvPicPr>
            <a:picLocks noChangeArrowheads="1" noChangeAspect="1"/>
          </p:cNvPicPr>
          <p:nvPr/>
        </p:nvPicPr>
        <p:blipFill rotWithShape="1">
          <a:blip r:embed="rId3">
            <a:extLst>
              <a:ext uri="{28A0092B-C50C-407E-A947-70E740481C1C}">
                <a14:useLocalDpi xmlns:a14="http://schemas.microsoft.com/office/drawing/2010/main" val="0"/>
              </a:ext>
            </a:extLst>
          </a:blip>
          <a:stretch/>
        </p:blipFill>
        <p:spPr bwMode="auto">
          <a:xfrm>
            <a:off x="4369693" y="3933056"/>
            <a:ext cx="3576858" cy="2071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3959686759"/>
      </p:ext>
    </p:extLst>
  </p:cSld>
  <p:clrMapOvr>
    <a:masterClrMapping/>
  </p:clrMapOvr>
  <mc:AlternateContent xmlns:mc="http://schemas.openxmlformats.org/markup-compatibility/2006" xmlns:p14="http://schemas.microsoft.com/office/powerpoint/2010/main">
    <mc:Choice Requires="p14">
      <p:transition p14:dur="3900" spd="slow">
        <p14:glitter pattern="hexagon"/>
      </p:transition>
    </mc:Choice>
    <mc:Fallback xmlns="">
      <p:transition spd="slow">
        <p:fade/>
      </p:transition>
    </mc:Fallback>
  </mc:AlternateContent>
  <p:timing>
    <p:tnLst>
      <p:par>
        <p:cTn dur="indefinite" id="1" nodeType="tmRoot" restart="never"/>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Сосуды для хранения пищи</a:t>
            </a:r>
            <a:br>
              <a:rPr lang="ru-RU" dirty="0"/>
            </a:br>
            <a:endParaRPr lang="ru-RU" dirty="0"/>
          </a:p>
        </p:txBody>
      </p:sp>
      <p:sp>
        <p:nvSpPr>
          <p:cNvPr id="3" name="Объект 2"/>
          <p:cNvSpPr>
            <a:spLocks noGrp="1"/>
          </p:cNvSpPr>
          <p:nvPr>
            <p:ph idx="1"/>
          </p:nvPr>
        </p:nvSpPr>
        <p:spPr>
          <a:xfrm>
            <a:off x="395536" y="1412776"/>
            <a:ext cx="7239000" cy="4846320"/>
          </a:xfrm>
        </p:spPr>
        <p:txBody>
          <a:bodyPr>
            <a:normAutofit/>
          </a:bodyPr>
          <a:lstStyle/>
          <a:p>
            <a:r>
              <a:rPr lang="ru-RU" sz="1800" dirty="0"/>
              <a:t>К этой категории можно отнести контейнеры для хранения пищи</a:t>
            </a:r>
            <a:r>
              <a:rPr lang="ru-RU" sz="1800" dirty="0" smtClean="0"/>
              <a:t>.</a:t>
            </a:r>
            <a:r>
              <a:rPr lang="ru-RU" sz="1800" dirty="0"/>
              <a:t> Крупы могут находиться в любых ёмкостях. В стеклянных банках, как правило, хранятся соленья, варенье, консервированные компоты. Для жидких продуктов </a:t>
            </a:r>
            <a:r>
              <a:rPr lang="ru-RU" sz="1800" dirty="0" smtClean="0"/>
              <a:t>используются </a:t>
            </a:r>
            <a:r>
              <a:rPr lang="ru-RU" sz="1800" dirty="0"/>
              <a:t>стеклянные, пластиковые или специально выделанные картонные ёмкости. Для алкогольных напитков используют стеклянные бутыли. Мясные выделанные </a:t>
            </a:r>
            <a:r>
              <a:rPr lang="ru-RU" sz="1800" dirty="0" smtClean="0"/>
              <a:t>и </a:t>
            </a:r>
            <a:r>
              <a:rPr lang="ru-RU" sz="1800" dirty="0"/>
              <a:t>сырные изделия с ограниченным сроком хранения упаковываются в плотный пластик, недоступный внешней среде. Мясные и рыбные консервы — в металлических </a:t>
            </a:r>
            <a:r>
              <a:rPr lang="ru-RU" sz="1800" dirty="0" smtClean="0"/>
              <a:t>банках.</a:t>
            </a:r>
            <a:endParaRPr lang="ru-RU" sz="1800" dirty="0"/>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1530" y="4474733"/>
            <a:ext cx="3048000" cy="193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474733"/>
            <a:ext cx="2785492" cy="2010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0194" y="4352328"/>
            <a:ext cx="2689363" cy="2178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79621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dirty="0" lang="ru-RU"/>
              <a:t>Стеклянная посуда</a:t>
            </a:r>
            <a:br>
              <a:rPr dirty="0" lang="ru-RU"/>
            </a:br>
            <a:endParaRPr dirty="0" lang="ru-RU"/>
          </a:p>
        </p:txBody>
      </p:sp>
      <p:sp>
        <p:nvSpPr>
          <p:cNvPr id="3" name="Объект 2"/>
          <p:cNvSpPr>
            <a:spLocks noGrp="1"/>
          </p:cNvSpPr>
          <p:nvPr>
            <p:ph idx="1"/>
          </p:nvPr>
        </p:nvSpPr>
        <p:spPr>
          <a:xfrm>
            <a:off x="412419" y="1196752"/>
            <a:ext cx="7239000" cy="4846320"/>
          </a:xfrm>
        </p:spPr>
        <p:txBody>
          <a:bodyPr/>
          <a:lstStyle/>
          <a:p>
            <a:r>
              <a:rPr dirty="0" lang="ru-RU"/>
              <a:t>Стекло чаще всего используется для изготовления предметов сервировки стола. </a:t>
            </a:r>
            <a:r>
              <a:rPr dirty="0" lang="ru-RU" smtClean="0"/>
              <a:t>Но встречаются </a:t>
            </a:r>
            <a:r>
              <a:rPr dirty="0" lang="ru-RU"/>
              <a:t>чайники и кастрюли из жаропрочного (боросиликатного) стекла либо </a:t>
            </a:r>
            <a:r>
              <a:rPr dirty="0" err="1" lang="ru-RU" smtClean="0"/>
              <a:t>ситалла</a:t>
            </a:r>
            <a:r>
              <a:rPr dirty="0" lang="ru-RU" smtClean="0"/>
              <a:t> </a:t>
            </a:r>
            <a:r>
              <a:rPr dirty="0" lang="ru-RU"/>
              <a:t>(</a:t>
            </a:r>
            <a:r>
              <a:rPr dirty="0" lang="ru-RU" smtClean="0"/>
              <a:t>стеклокерамики).</a:t>
            </a:r>
            <a:endParaRPr dirty="0" lang="ru-RU"/>
          </a:p>
        </p:txBody>
      </p:sp>
      <p:pic>
        <p:nvPicPr>
          <p:cNvPr id="7170" name="Picture 2"/>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446487"/>
            <a:ext cx="3122777" cy="2298365"/>
          </a:xfrm>
          <a:prstGeom prst="rect">
            <a:avLst/>
          </a:prstGeom>
          <a:ln cap="sq" cmpd="thickThin" w="88900">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7171" name="Picture 3"/>
          <p:cNvPicPr>
            <a:picLocks noChangeArrowheads="1" noChangeAspect="1"/>
          </p:cNvPicPr>
          <p:nvPr/>
        </p:nvPicPr>
        <p:blipFill rotWithShape="1">
          <a:blip cstate="print" r:embed="rId3">
            <a:extLst>
              <a:ext uri="{28A0092B-C50C-407E-A947-70E740481C1C}">
                <a14:useLocalDpi xmlns:a14="http://schemas.microsoft.com/office/drawing/2010/main" val="0"/>
              </a:ext>
            </a:extLst>
          </a:blip>
          <a:srcRect r="60"/>
          <a:stretch/>
        </p:blipFill>
        <p:spPr bwMode="auto">
          <a:xfrm>
            <a:off x="3079419" y="4149079"/>
            <a:ext cx="1905001" cy="2298365"/>
          </a:xfrm>
          <a:prstGeom prst="rect">
            <a:avLst/>
          </a:prstGeom>
          <a:ln cap="sq" cmpd="thickThin" w="88900">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7173" name="Picture 5"/>
          <p:cNvPicPr>
            <a:picLocks noChangeArrowheads="1" noChangeAspect="1"/>
          </p:cNvPicPr>
          <p:nvPr/>
        </p:nvPicPr>
        <p:blipFill>
          <a:blip cstate="print" r:embed="rId4">
            <a:extLst>
              <a:ext uri="{28A0092B-C50C-407E-A947-70E740481C1C}">
                <a14:useLocalDpi xmlns:a14="http://schemas.microsoft.com/office/drawing/2010/main" val="0"/>
              </a:ext>
            </a:extLst>
          </a:blip>
          <a:srcRect/>
          <a:stretch>
            <a:fillRect/>
          </a:stretch>
        </p:blipFill>
        <p:spPr bwMode="auto">
          <a:xfrm>
            <a:off x="5364088" y="3339389"/>
            <a:ext cx="2088232" cy="1725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pic>
        <p:nvPicPr>
          <p:cNvPr id="7174" name="Picture 6"/>
          <p:cNvPicPr>
            <a:picLocks noChangeArrowheads="1" noChangeAspect="1"/>
          </p:cNvPicPr>
          <p:nvPr/>
        </p:nvPicPr>
        <p:blipFill rotWithShape="1">
          <a:blip r:embed="rId5">
            <a:extLst>
              <a:ext uri="{28A0092B-C50C-407E-A947-70E740481C1C}">
                <a14:useLocalDpi xmlns:a14="http://schemas.microsoft.com/office/drawing/2010/main" val="0"/>
              </a:ext>
            </a:extLst>
          </a:blip>
          <a:srcRect b="30"/>
          <a:stretch/>
        </p:blipFill>
        <p:spPr bwMode="auto">
          <a:xfrm>
            <a:off x="5940152" y="4937016"/>
            <a:ext cx="2232248" cy="1615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2954535884"/>
      </p:ext>
    </p:extLst>
  </p:cSld>
  <p:clrMapOvr>
    <a:masterClrMapping/>
  </p:clrMapOvr>
  <mc:AlternateContent xmlns:mc="http://schemas.openxmlformats.org/markup-compatibility/2006" xmlns:p14="http://schemas.microsoft.com/office/powerpoint/2010/main">
    <mc:Choice Requires="p14">
      <p:transition p14:dur="3900" spd="slow">
        <p14:glitter pattern="hexagon"/>
      </p:transition>
    </mc:Choice>
    <mc:Fallback xmlns="">
      <p:transition spd="slow">
        <p:fade/>
      </p:transition>
    </mc:Fallback>
  </mc:AlternateContent>
  <p:timing>
    <p:tnLst>
      <p:par>
        <p:cTn dur="indefinite" id="1" nodeType="tmRoot" restart="never"/>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a:t>Глиняная и керамическая посуда</a:t>
            </a:r>
            <a:r>
              <a:rPr lang="ru-RU" dirty="0"/>
              <a:t/>
            </a:r>
            <a:br>
              <a:rPr lang="ru-RU" dirty="0"/>
            </a:br>
            <a:endParaRPr lang="ru-RU" dirty="0"/>
          </a:p>
        </p:txBody>
      </p:sp>
      <p:sp>
        <p:nvSpPr>
          <p:cNvPr id="3" name="Объект 2"/>
          <p:cNvSpPr>
            <a:spLocks noGrp="1"/>
          </p:cNvSpPr>
          <p:nvPr>
            <p:ph idx="1"/>
          </p:nvPr>
        </p:nvSpPr>
        <p:spPr>
          <a:xfrm>
            <a:off x="395536" y="1196752"/>
            <a:ext cx="3960440" cy="5247134"/>
          </a:xfrm>
        </p:spPr>
        <p:txBody>
          <a:bodyPr>
            <a:normAutofit fontScale="92500"/>
          </a:bodyPr>
          <a:lstStyle/>
          <a:p>
            <a:r>
              <a:rPr lang="ru-RU" sz="2000" dirty="0"/>
              <a:t>В этот раздел попадают горшочки для порционного приготовления блюд, разнообразные керамические ёмкости для тушения в духовке или микроволновой печи, а также весь спектр столовой посуды - кружки, тарелки, кувшины, миски и т.д. Серьёзным минусом кухонной посуды из керамики является невозможность ее использования на варочных панелях, хотя есть и исключения, например, керамические жаровни и турки.</a:t>
            </a:r>
          </a:p>
          <a:p>
            <a:endParaRPr lang="ru-RU"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1052736"/>
            <a:ext cx="3810000" cy="53911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235328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400" dirty="0"/>
              <a:t>Чугунная посуда</a:t>
            </a:r>
            <a:br>
              <a:rPr lang="ru-RU" sz="2400" dirty="0"/>
            </a:br>
            <a:r>
              <a:rPr lang="ru-RU" sz="2400" dirty="0"/>
              <a:t/>
            </a:r>
            <a:br>
              <a:rPr lang="ru-RU" sz="2400" dirty="0"/>
            </a:br>
            <a:endParaRPr lang="ru-RU" sz="2400" dirty="0"/>
          </a:p>
        </p:txBody>
      </p:sp>
      <p:sp>
        <p:nvSpPr>
          <p:cNvPr id="3" name="Объект 2"/>
          <p:cNvSpPr>
            <a:spLocks noGrp="1"/>
          </p:cNvSpPr>
          <p:nvPr>
            <p:ph idx="1"/>
          </p:nvPr>
        </p:nvSpPr>
        <p:spPr>
          <a:xfrm>
            <a:off x="467544" y="1196752"/>
            <a:ext cx="7239000" cy="4846320"/>
          </a:xfrm>
        </p:spPr>
        <p:txBody>
          <a:bodyPr>
            <a:normAutofit/>
          </a:bodyPr>
          <a:lstStyle/>
          <a:p>
            <a:r>
              <a:rPr lang="ru-RU" sz="2000" dirty="0"/>
              <a:t>Чугун — первый металл из которого человечество начало делать посуду в </a:t>
            </a:r>
            <a:r>
              <a:rPr lang="ru-RU" sz="2000" dirty="0" smtClean="0"/>
              <a:t>промышл</a:t>
            </a:r>
            <a:r>
              <a:rPr lang="ru-RU" sz="2000" dirty="0"/>
              <a:t>енных </a:t>
            </a:r>
            <a:r>
              <a:rPr lang="ru-RU" sz="2000" dirty="0" smtClean="0"/>
              <a:t>масштабах. У </a:t>
            </a:r>
            <a:r>
              <a:rPr lang="ru-RU" sz="2000" dirty="0"/>
              <a:t>чугуна очень высокая теплоёмкость, что позволяет посуде разогреваться до высоких </a:t>
            </a:r>
            <a:r>
              <a:rPr lang="ru-RU" sz="2000" dirty="0" smtClean="0"/>
              <a:t>температур, </a:t>
            </a:r>
            <a:r>
              <a:rPr lang="ru-RU" sz="2000" dirty="0"/>
              <a:t>а это необходимо когда речь идёт, например, о приготовлении блюд на </a:t>
            </a:r>
            <a:r>
              <a:rPr lang="ru-RU" sz="2000" dirty="0" smtClean="0"/>
              <a:t>гриле или </a:t>
            </a:r>
            <a:r>
              <a:rPr lang="ru-RU" sz="2000" dirty="0"/>
              <a:t>выпечке блинов</a:t>
            </a:r>
            <a:r>
              <a:rPr lang="ru-RU" sz="2000" dirty="0" smtClean="0"/>
              <a:t>.</a:t>
            </a:r>
            <a:r>
              <a:rPr lang="ru-RU" sz="2000" dirty="0"/>
              <a:t> Чугунную посуду можно разделить посуду с покрытием и без него.</a:t>
            </a:r>
            <a:endParaRPr lang="ru-RU" sz="2000" dirty="0" smtClean="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887527"/>
            <a:ext cx="3683318" cy="2065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2" y="3717032"/>
            <a:ext cx="2768596" cy="2768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326672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152</TotalTime>
  <Words>646</Words>
  <Application>Microsoft Office PowerPoint</Application>
  <PresentationFormat>Экран (4:3)</PresentationFormat>
  <Paragraphs>37</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Изящная</vt:lpstr>
      <vt:lpstr>Посуда, ее виды и использование.   </vt:lpstr>
      <vt:lpstr>Презентация PowerPoint</vt:lpstr>
      <vt:lpstr>История </vt:lpstr>
      <vt:lpstr>Предметы для сервировки стола </vt:lpstr>
      <vt:lpstr>Изделия для приготовления пищи </vt:lpstr>
      <vt:lpstr>Сосуды для хранения пищи </vt:lpstr>
      <vt:lpstr>Стеклянная посуда </vt:lpstr>
      <vt:lpstr>Глиняная и керамическая посуда </vt:lpstr>
      <vt:lpstr>Чугунная посуда  </vt:lpstr>
      <vt:lpstr>Медная и латунная посуда </vt:lpstr>
      <vt:lpstr>Посуда из нержавеющей стали </vt:lpstr>
      <vt:lpstr>Алюминиевая посуда </vt:lpstr>
      <vt:lpstr>Пластмассовая посуда </vt:lpstr>
      <vt:lpstr>Бумажная посуда (одноразовая) </vt:lpstr>
      <vt:lpstr>Антипригарные покрытия </vt:lpstr>
      <vt:lpstr>Спасибо за внимание!</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dom</dc:creator>
  <cp:lastModifiedBy>dom</cp:lastModifiedBy>
  <cp:revision>14</cp:revision>
  <dcterms:created xsi:type="dcterms:W3CDTF">2012-05-09T06:29:56Z</dcterms:created>
  <dcterms:modified xsi:type="dcterms:W3CDTF">2012-05-09T12:15:09Z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642217</vt:lpwstr>
  </property>
  <property fmtid="{D5CDD505-2E9C-101B-9397-08002B2CF9AE}" name="NXPowerLiteSettings" pid="3">
    <vt:lpwstr>F7000400038000</vt:lpwstr>
  </property>
  <property fmtid="{D5CDD505-2E9C-101B-9397-08002B2CF9AE}" name="NXPowerLiteVersion" pid="4">
    <vt:lpwstr>D5.0.3</vt:lpwstr>
  </property>
</Properties>
</file>