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87" r:id="rId3"/>
    <p:sldId id="257" r:id="rId4"/>
    <p:sldId id="258" r:id="rId5"/>
    <p:sldId id="260" r:id="rId6"/>
    <p:sldId id="280" r:id="rId7"/>
    <p:sldId id="281" r:id="rId8"/>
    <p:sldId id="277" r:id="rId9"/>
    <p:sldId id="282" r:id="rId10"/>
    <p:sldId id="262" r:id="rId11"/>
    <p:sldId id="259" r:id="rId12"/>
    <p:sldId id="263" r:id="rId13"/>
    <p:sldId id="278" r:id="rId14"/>
    <p:sldId id="283" r:id="rId15"/>
    <p:sldId id="284" r:id="rId16"/>
    <p:sldId id="285" r:id="rId17"/>
    <p:sldId id="288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FF99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25F15-2157-475A-9B34-9FD5A63BBBF5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9E286-3386-4EFC-9FD2-AF1C5CC41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201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Авторы</a:t>
            </a:r>
            <a:r>
              <a:rPr lang="ru-RU" baseline="0" dirty="0" smtClean="0"/>
              <a:t> работ: Настя С., Рада Н., Андрей П.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515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Авторы работ:</a:t>
            </a:r>
            <a:r>
              <a:rPr lang="ru-RU" baseline="0" dirty="0" smtClean="0"/>
              <a:t> Света К., </a:t>
            </a:r>
            <a:r>
              <a:rPr lang="ru-RU" baseline="0" dirty="0" err="1" smtClean="0"/>
              <a:t>Литиция</a:t>
            </a:r>
            <a:r>
              <a:rPr lang="ru-RU" baseline="0" dirty="0" smtClean="0"/>
              <a:t> Н., Андрей П., Серёжа Б.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73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фото внизу Андрей П. за выполнением</a:t>
            </a:r>
            <a:r>
              <a:rPr lang="ru-RU" baseline="0" dirty="0" smtClean="0"/>
              <a:t> очередной поделки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62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Фото-иллюстрации данного слайда взяты на просторах сети Интернет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015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Фото с инструментами взяты</a:t>
            </a:r>
            <a:r>
              <a:rPr lang="ru-RU" baseline="0" dirty="0" smtClean="0"/>
              <a:t> в сети Интернет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34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91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Схемы взяты по адресу: </a:t>
            </a:r>
            <a:r>
              <a:rPr lang="en-US" dirty="0" smtClean="0"/>
              <a:t>http://colorlife.by/dpi/izonit.html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23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Авторы работ: Настя С., Алёша Б.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253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Наши работы в интерьере игровых комнат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94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Схема ангела взята</a:t>
            </a:r>
            <a:r>
              <a:rPr lang="ru-RU" baseline="0" dirty="0" smtClean="0"/>
              <a:t> по адресу:  </a:t>
            </a:r>
            <a:r>
              <a:rPr lang="en-US" baseline="0" dirty="0" smtClean="0"/>
              <a:t>http://gallery.ru/watch?ph=ui2-bYDHU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9E286-3386-4EFC-9FD2-AF1C5CC41EE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9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C44BC-3A65-45AF-9350-04B95ABFB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30246"/>
      </p:ext>
    </p:extLst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3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2.jpeg" Type="http://schemas.openxmlformats.org/officeDocument/2006/relationships/image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7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7" Target="../media/image41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40.jpeg" Type="http://schemas.openxmlformats.org/officeDocument/2006/relationships/image"/><Relationship Id="rId5" Target="../media/image35.jpeg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zimascsi6.ucoz.ru/photo/kruzhkovaja_rabota/izonit/9" TargetMode="External"/><Relationship Id="rId2" Type="http://schemas.openxmlformats.org/officeDocument/2006/relationships/hyperlink" Target="http://lubnik.ucoz.ru/index/kruzhok_quot_izonit_quot/0-6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7" Target="../media/image12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11.jpeg" Type="http://schemas.openxmlformats.org/officeDocument/2006/relationships/image"/><Relationship Id="rId5" Target="../media/image10.jpeg" Type="http://schemas.openxmlformats.org/officeDocument/2006/relationships/image"/><Relationship Id="rId4" Target="../media/image9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18.jpeg" Type="http://schemas.openxmlformats.org/officeDocument/2006/relationships/image"/><Relationship Id="rId3" Target="../media/image13.jpeg" Type="http://schemas.openxmlformats.org/officeDocument/2006/relationships/image"/><Relationship Id="rId7" Target="../media/image17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Relationship Id="rId9" Target="../media/image19.pn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1440000" cy="144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146414" y="611896"/>
            <a:ext cx="64854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Областное государственное образовательное казенное учреждение для детей – сирот и детей, оставшихся без попечения родителей, специальная (коррекционная) школа – интернат для детей – сирот  и детей, оставшихся без попечения родителей, с ограниченными возможностями здоровья № 6 г. Зима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1436" y="1968787"/>
            <a:ext cx="8461128" cy="34470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Творческий проект</a:t>
            </a:r>
          </a:p>
          <a:p>
            <a:pPr algn="ctr"/>
            <a:endParaRPr lang="ru-RU" sz="1000" b="1" dirty="0" smtClean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Тема:</a:t>
            </a:r>
          </a:p>
          <a:p>
            <a:pPr algn="ctr"/>
            <a:r>
              <a:rPr lang="ru-RU" sz="3200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П</a:t>
            </a:r>
            <a:r>
              <a:rPr lang="ru-RU" sz="32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одарок своими руками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(техника «изонить»)</a:t>
            </a:r>
          </a:p>
          <a:p>
            <a:pPr algn="ctr"/>
            <a:endParaRPr lang="ru-RU" sz="32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endParaRPr lang="ru-RU" sz="4000" b="1" cap="none" spc="0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9876" y="6003253"/>
            <a:ext cx="824500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cap="none" spc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 презентации использованы работы </a:t>
            </a:r>
            <a:r>
              <a:rPr lang="ru-RU" sz="200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моих воспитанников</a:t>
            </a:r>
            <a:endParaRPr lang="ru-RU" sz="2000" cap="none" spc="0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7800" y="4509144"/>
            <a:ext cx="339708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Подготовила:</a:t>
            </a:r>
          </a:p>
          <a:p>
            <a:pPr algn="ctr"/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Кремнёва</a:t>
            </a:r>
          </a:p>
          <a:p>
            <a:pPr algn="ctr"/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Любовь Николаевна,</a:t>
            </a:r>
          </a:p>
          <a:p>
            <a:pPr algn="ctr"/>
            <a:r>
              <a:rPr lang="ru-RU" sz="14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воспитатель</a:t>
            </a:r>
          </a:p>
          <a:p>
            <a:pPr algn="ctr"/>
            <a:r>
              <a:rPr lang="ru-RU" sz="14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первой квалификационной категории</a:t>
            </a:r>
            <a:endParaRPr lang="ru-RU" sz="1400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69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1988" y="4329120"/>
            <a:ext cx="42305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Композиция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– это составление,  связывание элементов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 единое целое (образ, сюжет).</a:t>
            </a:r>
          </a:p>
          <a:p>
            <a:pPr algn="just"/>
            <a:r>
              <a:rPr lang="ru-RU" alt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Цвет ниток и цвет фона должны соответствовать тематике изделия</a:t>
            </a:r>
            <a:r>
              <a:rPr lang="ru-RU" alt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.</a:t>
            </a:r>
            <a:endParaRPr lang="ru-RU" altLang="ru-RU" sz="20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1555" y="458604"/>
            <a:ext cx="37208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Композиция</a:t>
            </a:r>
            <a:endParaRPr lang="ru-RU" sz="4000" b="1" cap="none" spc="0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08" y="1573529"/>
            <a:ext cx="3147407" cy="446040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bg2">
                <a:lumMod val="75000"/>
              </a:schemeClr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62" y="1448736"/>
            <a:ext cx="3651366" cy="251252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bg2">
                <a:lumMod val="75000"/>
              </a:schemeClr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685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1622" y="458604"/>
            <a:ext cx="39661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Актуальность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133" y="1268712"/>
            <a:ext cx="84611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Изонить развивает: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воображение,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мелкую моторику,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сенсорное восприятие,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глазомер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,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волевые качества (усидчивость, терпение и др.)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художественные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способности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 эстетический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вкус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4133" y="3699036"/>
            <a:ext cx="84611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В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технике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изонить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можно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изготовить: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декоративные панно,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поздравительные открытки,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закладки,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обложки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для книг и документов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крашения,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украсить предметы быта и интерьера (шкатулки, фоторамки, вазы, брелоки, разные футляры, кашпо и т.д.).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45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36" y="1570213"/>
            <a:ext cx="4389120" cy="329184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41436" y="368592"/>
            <a:ext cx="8461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Варианты использования</a:t>
            </a:r>
          </a:p>
          <a:p>
            <a:pPr algn="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 интерьере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290" y="3158964"/>
            <a:ext cx="4389120" cy="329184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761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50" y="1215725"/>
            <a:ext cx="4008065" cy="300604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41436" y="368592"/>
            <a:ext cx="8461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Открытки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16" y="4674998"/>
            <a:ext cx="2406119" cy="19246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26" y="3452507"/>
            <a:ext cx="4080000" cy="306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084" y="3776507"/>
            <a:ext cx="1672690" cy="2412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6" y="188568"/>
            <a:ext cx="3667125" cy="273367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10" y="2258844"/>
            <a:ext cx="2256000" cy="1692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6983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62058"/>
              </p:ext>
            </p:extLst>
          </p:nvPr>
        </p:nvGraphicFramePr>
        <p:xfrm>
          <a:off x="303557" y="2078820"/>
          <a:ext cx="8426836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0566"/>
                <a:gridCol w="4196270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схема</a:t>
                      </a: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 «Ангел» с обозначением шагов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2000" b="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Georgia" panose="02040502050405020303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цветной картон,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нитки</a:t>
                      </a: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 белого (розового, голубого) цвета или металлизированные светлых тонов (серебро, золото),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иголки,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скрепки,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ножницы,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скотч малярный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anose="02040502050405020303" pitchFamily="18" charset="0"/>
                        </a:rPr>
                        <a:t>рамки или паспарту для оформления работы.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41436" y="368592"/>
            <a:ext cx="8461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Выполнение панно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«Ангел»</a:t>
            </a:r>
            <a:endParaRPr lang="ru-RU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436" y="1488547"/>
            <a:ext cx="50834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u="sng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нам нужно для выполнения: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44" y="3068952"/>
            <a:ext cx="2624475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6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169" y="368592"/>
            <a:ext cx="848436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u="sng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Этапы работы:</a:t>
            </a:r>
          </a:p>
          <a:p>
            <a:pPr marL="457200" indent="-457200">
              <a:buAutoNum type="arabicPeriod"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Выбрать картон тёмного цвета (синий, фиолетовый).</a:t>
            </a:r>
          </a:p>
          <a:p>
            <a:pPr marL="457200" indent="-457200">
              <a:buAutoNum type="arabicPeriod"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Скрепить скрепками схему и картон.</a:t>
            </a:r>
          </a:p>
          <a:p>
            <a:pPr marL="457200" indent="-457200">
              <a:buAutoNum type="arabicPeriod"/>
            </a:pPr>
            <a:r>
              <a:rPr lang="ru-RU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Проколоть шилом отверстия по схеме</a:t>
            </a: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Убрать схему.</a:t>
            </a:r>
          </a:p>
          <a:p>
            <a:pPr marL="457200" indent="-457200">
              <a:buAutoNum type="arabicPeriod"/>
            </a:pPr>
            <a:r>
              <a:rPr lang="ru-RU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Вдеть нить в иголку. </a:t>
            </a:r>
          </a:p>
          <a:p>
            <a:pPr marL="457200" indent="-457200">
              <a:buAutoNum type="arabicPeriod"/>
            </a:pPr>
            <a:r>
              <a:rPr lang="ru-RU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Вышивать согласно схеме: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Голову и нимб – приём заполнения окружности с коротким стежком;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Туловище – приём заполнения угла или окружности (на выбор);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Крылья – приём заполнения дуги.</a:t>
            </a:r>
            <a:endParaRPr lang="ru-RU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450850" lvl="1" indent="-450850">
              <a:buFont typeface="+mj-lt"/>
              <a:buAutoNum type="arabicPeriod" startAt="7"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Оформить в рамку или паспарту.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6169" y="3699036"/>
            <a:ext cx="8484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Работы выполненные детьми:</a:t>
            </a:r>
            <a:endParaRPr lang="ru-RU" b="1" u="sng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72" y="4244100"/>
            <a:ext cx="2968086" cy="213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228" y="4244100"/>
            <a:ext cx="212598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C:\Users\777\Documents\рабочий стол нов\Кружок Изонить\Безымянныйя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268" y="4244100"/>
            <a:ext cx="1958887" cy="2134800"/>
          </a:xfrm>
          <a:prstGeom prst="roundRect">
            <a:avLst>
              <a:gd name="adj" fmla="val 16667"/>
            </a:avLst>
          </a:prstGeom>
          <a:ln w="762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4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678" y="308718"/>
            <a:ext cx="8461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Оформленные работы для дарения:</a:t>
            </a:r>
            <a:endParaRPr lang="ru-RU" b="1" u="sng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44" y="3609025"/>
            <a:ext cx="2895600" cy="254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>
            <a:grpSpLocks noChangeAspect="1"/>
          </p:cNvGrpSpPr>
          <p:nvPr/>
        </p:nvGrpSpPr>
        <p:grpSpPr>
          <a:xfrm>
            <a:off x="1356000" y="1022135"/>
            <a:ext cx="3055200" cy="2291400"/>
            <a:chOff x="2190750" y="1643063"/>
            <a:chExt cx="4762500" cy="3571875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750" y="1643063"/>
              <a:ext cx="4762500" cy="357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7665" y="2303850"/>
              <a:ext cx="3128670" cy="225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9" name="Picture 5" descr="E:\сейчас\SDC125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46" y="611663"/>
            <a:ext cx="1982170" cy="264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061" y="3609025"/>
            <a:ext cx="2774442" cy="2439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35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472" y="638628"/>
            <a:ext cx="792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Другие работы моих воспитанников в технике «изонить» и награды за участие в конкурсах можно посмотреть по ссылкам:</a:t>
            </a:r>
            <a:endParaRPr lang="ru-RU" b="1" u="sng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436" y="1988808"/>
            <a:ext cx="84611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lubnik.ucoz.ru/index/kruzhok_quot_izonit_quot/0-6</a:t>
            </a:r>
            <a:r>
              <a:rPr lang="ru-RU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zimascsi6.ucoz.ru/photo/kruzhkovaja_rabota/izonit/9</a:t>
            </a:r>
            <a:r>
              <a:rPr lang="ru-RU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401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2675" y="1358724"/>
            <a:ext cx="64315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Спасибо за внимание!</a:t>
            </a:r>
            <a:endParaRPr lang="ru-RU" sz="6000" b="1" cap="none" spc="0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32" name="Picture 8" descr="http://www.lenagold.ru/fon/clipart/a/ang/angel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647" y="3068952"/>
            <a:ext cx="1314450" cy="25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24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33202" y="1178700"/>
            <a:ext cx="81700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indent="363538" algn="just">
              <a:tabLst>
                <a:tab pos="7891463" algn="l"/>
              </a:tabLst>
            </a:pP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«Истоки творческих способностей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и дарований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детей на кончиках их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пальцев. От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пальцев, образно говоря,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идут тончайшие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ручейки, которые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питают источник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творческой мысли.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Другими словами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: чем больше мастерства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в детской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ладошке,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Cambria Math" panose="02040503050406030204" pitchFamily="18" charset="0"/>
              </a:rPr>
              <a:t>тем прекраснее ребенок»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     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02204" y="5187324"/>
            <a:ext cx="25010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Сухомлинский В.А.</a:t>
            </a:r>
          </a:p>
        </p:txBody>
      </p:sp>
    </p:spTree>
    <p:extLst>
      <p:ext uri="{BB962C8B-B14F-4D97-AF65-F5344CB8AC3E}">
        <p14:creationId xmlns:p14="http://schemas.microsoft.com/office/powerpoint/2010/main" val="36376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3528" y="368592"/>
            <a:ext cx="85690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Цель проекта: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Используя технику «изонить» выполнить картину «Ангел» в подарок.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Краткая аннотация </a:t>
            </a: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проекта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Данный проект предполагает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, что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о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бучающиеся смогут расширить знания по декоративно-прикладному искусству, познакомятся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с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истоками изонити и с современными родственными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видами плетения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, усовершенствуют навыки данной техники, повысят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интерес к рукоделию.</a:t>
            </a:r>
          </a:p>
          <a:p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Вопросы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, направляющие </a:t>
            </a: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проект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Что знакомо из истории «изонити», а что нового?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Какие виды декоративно-прикладного творчества родственны «изонити»?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Какие материалы используются при работе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?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Практическое использование поделок в технике «изонить»</a:t>
            </a:r>
          </a:p>
        </p:txBody>
      </p:sp>
    </p:spTree>
    <p:extLst>
      <p:ext uri="{BB962C8B-B14F-4D97-AF65-F5344CB8AC3E}">
        <p14:creationId xmlns:p14="http://schemas.microsoft.com/office/powerpoint/2010/main" val="358696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875" y="404664"/>
            <a:ext cx="63722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Что такое ИЗОНИТЬ?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436" y="1358724"/>
            <a:ext cx="8461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AngsanaUPC" panose="02020603050405020304" pitchFamily="18" charset="-34"/>
              </a:rPr>
              <a:t>Изонить – это графический рисунок, выполненный нитями, натянутыми в определённом порядке на твёрдой основе. Привлекает внимание изонить потому, что выполняется она быстро и придумать можно много интересных узоров и композиций.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306" y="2633920"/>
            <a:ext cx="2163388" cy="34248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240" y="3105149"/>
            <a:ext cx="3231988" cy="233047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25" y="3116372"/>
            <a:ext cx="3220766" cy="231925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2919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37547" y="404664"/>
            <a:ext cx="58689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Из истории изонити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437" y="1175330"/>
            <a:ext cx="58507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Изонить, или нитяная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графика как вид искусства впервые появилась в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Англии в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 XVI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веке.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Английские ткачи придумали особый способ переплетения ниток. Они вбивали в дощечки гвозди и в определённой последовательности натягивали на них нити. В результате получались ажурные кружевные изделия, которые использовались для украшения жилища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212" y="1250766"/>
            <a:ext cx="2213115" cy="2700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724753" y="4555710"/>
            <a:ext cx="50778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Современные любители вышивания упростили данную технику.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Они отказались от гвоздей и деревянной основы, заменив их иглой и цветным картоном.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96" y="4189354"/>
            <a:ext cx="2741953" cy="205615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1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1882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47596" y="368592"/>
            <a:ext cx="62744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Родственные техники</a:t>
            </a:r>
            <a:endParaRPr lang="ru-RU" sz="4000" b="1" cap="none" spc="0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14575"/>
              </p:ext>
            </p:extLst>
          </p:nvPr>
        </p:nvGraphicFramePr>
        <p:xfrm>
          <a:off x="354269" y="1076478"/>
          <a:ext cx="8461128" cy="5331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376"/>
                <a:gridCol w="1577379"/>
                <a:gridCol w="1242997"/>
                <a:gridCol w="28203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Georgia" panose="02040502050405020303" pitchFamily="18" charset="0"/>
                        </a:rPr>
                        <a:t>Спирелли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Georgia" panose="02040502050405020303" pitchFamily="18" charset="0"/>
                        </a:rPr>
                        <a:t>Ганутель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Georgia" panose="02040502050405020303" pitchFamily="18" charset="0"/>
                        </a:rPr>
                        <a:t>Темари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Georgia" panose="02040502050405020303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630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endParaRPr lang="ru-RU" sz="1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Т</a:t>
                      </a: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Georgia" panose="02040502050405020303" pitchFamily="18" charset="0"/>
                        </a:rPr>
                        <a:t>енерифе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Georgia" panose="02040502050405020303" pitchFamily="18" charset="0"/>
                        </a:rPr>
                        <a:t>Хордовая вышивка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Picture 2" descr="030103Spi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85" y="1448736"/>
            <a:ext cx="2159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353" y="1448737"/>
            <a:ext cx="2015397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 (195x200, 6Kb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216" y="1448737"/>
            <a:ext cx="210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44" y="4225479"/>
            <a:ext cx="2988115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6" y="4244974"/>
            <a:ext cx="288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60157" y="5949336"/>
            <a:ext cx="2148344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А. Сашко «Чаепитие</a:t>
            </a:r>
            <a:r>
              <a:rPr lang="ru-RU" sz="1200" b="1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1200" b="1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140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432" y="1373175"/>
            <a:ext cx="2637285" cy="18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44" y="1373175"/>
            <a:ext cx="2647798" cy="1831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7511" y="4459170"/>
            <a:ext cx="2858400" cy="76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667" y="3428834"/>
            <a:ext cx="1783854" cy="285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01542" y="3902815"/>
            <a:ext cx="2858400" cy="190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568" y="3413278"/>
            <a:ext cx="12827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26192" y="458604"/>
            <a:ext cx="689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cap="none" spc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Материалы и инструменты:</a:t>
            </a:r>
            <a:endParaRPr lang="ru-RU" sz="4000" cap="none" spc="0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4" name="Picture 4" descr="http://lenagold.narod.ru/fon/clipart/n/nit/nitky0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11575">
            <a:off x="6272399" y="1455072"/>
            <a:ext cx="234000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41436" y="1458507"/>
            <a:ext cx="21602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Цветной картон, бархатная бумага,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CD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-диски;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Нитки (мулине, ирис, швейные и др.);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Игла;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Ножницы;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Шило;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Скотч (лучше молярный);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Линейка;</a:t>
            </a:r>
          </a:p>
          <a:p>
            <a:pPr marL="285750" indent="-28575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Циркуль.</a:t>
            </a:r>
          </a:p>
        </p:txBody>
      </p:sp>
    </p:spTree>
    <p:extLst>
      <p:ext uri="{BB962C8B-B14F-4D97-AF65-F5344CB8AC3E}">
        <p14:creationId xmlns:p14="http://schemas.microsoft.com/office/powerpoint/2010/main" val="36778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744913" y="2933700"/>
            <a:ext cx="1654175" cy="990600"/>
            <a:chOff x="0" y="0"/>
            <a:chExt cx="1042" cy="624"/>
          </a:xfrm>
        </p:grpSpPr>
        <p:sp>
          <p:nvSpPr>
            <p:cNvPr id="820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20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042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l" eaLnBrk="1" hangingPunct="1"/>
              <a:r>
                <a:rPr lang="ru-RU" altLang="ru-RU">
                  <a:solidFill>
                    <a:srgbClr val="663300"/>
                  </a:solidFill>
                  <a:latin typeface="Arial" charset="0"/>
                </a:rPr>
                <a:t>  </a:t>
              </a:r>
              <a:r>
                <a:rPr lang="ru-RU" altLang="ru-RU" sz="5900">
                  <a:solidFill>
                    <a:srgbClr val="663300"/>
                  </a:solidFill>
                  <a:latin typeface="Arial" charset="0"/>
                </a:rPr>
                <a:t> </a:t>
              </a:r>
              <a:r>
                <a:rPr lang="ru-RU" altLang="ru-RU">
                  <a:solidFill>
                    <a:srgbClr val="663300"/>
                  </a:solidFill>
                  <a:latin typeface="Arial" charset="0"/>
                </a:rPr>
                <a:t>             </a:t>
              </a:r>
            </a:p>
          </p:txBody>
        </p:sp>
      </p:grpSp>
      <p:pic>
        <p:nvPicPr>
          <p:cNvPr id="8196" name="Picture 51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29" y="1689015"/>
            <a:ext cx="3849687" cy="389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0" name="Text Box 52"/>
          <p:cNvSpPr txBox="1">
            <a:spLocks noChangeArrowheads="1"/>
          </p:cNvSpPr>
          <p:nvPr/>
        </p:nvSpPr>
        <p:spPr bwMode="auto">
          <a:xfrm>
            <a:off x="630464" y="1590466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altLang="ru-RU" sz="2000" b="1" dirty="0">
                <a:solidFill>
                  <a:srgbClr val="000099"/>
                </a:solidFill>
                <a:latin typeface="Georgia" panose="02040502050405020303" pitchFamily="18" charset="0"/>
              </a:rPr>
              <a:t>Дуга</a:t>
            </a:r>
          </a:p>
        </p:txBody>
      </p:sp>
      <p:sp>
        <p:nvSpPr>
          <p:cNvPr id="17462" name="Line 54"/>
          <p:cNvSpPr>
            <a:spLocks noChangeShapeType="1"/>
          </p:cNvSpPr>
          <p:nvPr/>
        </p:nvSpPr>
        <p:spPr bwMode="auto">
          <a:xfrm flipH="1">
            <a:off x="6102204" y="1938858"/>
            <a:ext cx="1350180" cy="1698813"/>
          </a:xfrm>
          <a:prstGeom prst="line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63" name="Text Box 55"/>
          <p:cNvSpPr txBox="1">
            <a:spLocks noChangeArrowheads="1"/>
          </p:cNvSpPr>
          <p:nvPr/>
        </p:nvSpPr>
        <p:spPr bwMode="auto">
          <a:xfrm>
            <a:off x="7362372" y="1538748"/>
            <a:ext cx="11509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altLang="ru-RU" sz="2000" b="1" dirty="0">
                <a:solidFill>
                  <a:srgbClr val="000099"/>
                </a:solidFill>
                <a:latin typeface="Georgia" panose="02040502050405020303" pitchFamily="18" charset="0"/>
              </a:rPr>
              <a:t>Круг</a:t>
            </a:r>
          </a:p>
        </p:txBody>
      </p:sp>
      <p:sp>
        <p:nvSpPr>
          <p:cNvPr id="17464" name="Line 56"/>
          <p:cNvSpPr>
            <a:spLocks noChangeShapeType="1"/>
          </p:cNvSpPr>
          <p:nvPr/>
        </p:nvSpPr>
        <p:spPr bwMode="auto">
          <a:xfrm flipV="1">
            <a:off x="2411713" y="5586326"/>
            <a:ext cx="2520336" cy="383041"/>
          </a:xfrm>
          <a:prstGeom prst="line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>
            <a:off x="1547813" y="5769312"/>
            <a:ext cx="11509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altLang="ru-RU" sz="2000" b="1" dirty="0">
                <a:solidFill>
                  <a:srgbClr val="000099"/>
                </a:solidFill>
                <a:latin typeface="Georgia" panose="02040502050405020303" pitchFamily="18" charset="0"/>
              </a:rPr>
              <a:t>Угол</a:t>
            </a:r>
          </a:p>
        </p:txBody>
      </p:sp>
      <p:sp>
        <p:nvSpPr>
          <p:cNvPr id="17466" name="Line 58"/>
          <p:cNvSpPr>
            <a:spLocks noChangeShapeType="1"/>
          </p:cNvSpPr>
          <p:nvPr/>
        </p:nvSpPr>
        <p:spPr bwMode="auto">
          <a:xfrm>
            <a:off x="1376359" y="1938858"/>
            <a:ext cx="1755449" cy="503178"/>
          </a:xfrm>
          <a:prstGeom prst="line">
            <a:avLst/>
          </a:prstGeom>
          <a:noFill/>
          <a:ln w="9525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76359" y="458604"/>
            <a:ext cx="65341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Основные э</a:t>
            </a:r>
            <a:r>
              <a:rPr lang="ru-RU" sz="40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лементы узора</a:t>
            </a:r>
            <a:endParaRPr lang="ru-RU" sz="40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14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http://doshkolnik.ru/images/stories/nitka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49" y="1358724"/>
            <a:ext cx="3172277" cy="32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436" y="368592"/>
            <a:ext cx="842705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</a:rPr>
              <a:t>Приёмы заполнения основных элементов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3401844" y="3609024"/>
            <a:ext cx="5366645" cy="2844000"/>
            <a:chOff x="3401844" y="3609024"/>
            <a:chExt cx="5366645" cy="2844000"/>
          </a:xfrm>
        </p:grpSpPr>
        <p:pic>
          <p:nvPicPr>
            <p:cNvPr id="5" name="Рисунок 4" descr="http://doshkolnik.ru/images/stories/nitka-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844" y="3609024"/>
              <a:ext cx="5210676" cy="28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8172480" y="4562724"/>
              <a:ext cx="596009" cy="667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20" y="1568921"/>
            <a:ext cx="3001817" cy="35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8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2013</TotalTime>
  <Words>746</Words>
  <Application>Microsoft Office PowerPoint</Application>
  <PresentationFormat>Экран (4:3)</PresentationFormat>
  <Paragraphs>133</Paragraphs>
  <Slides>18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86</cp:revision>
  <dcterms:created xsi:type="dcterms:W3CDTF">2014-09-20T04:52:32Z</dcterms:created>
  <dcterms:modified xsi:type="dcterms:W3CDTF">2015-03-14T08:07:22Z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750221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