
<file path=[Content_Types].xml><?xml version="1.0" encoding="utf-8"?>
<Types xmlns="http://schemas.openxmlformats.org/package/2006/content-types"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3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theme+xml" PartName="/ppt/theme/theme2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theme+xml" PartName="/ppt/theme/theme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Default ContentType="image/jpeg" Extension="jpeg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notesMaster+xml" PartName="/ppt/notesMasters/notesMaster1.xml"/>
  <Override ContentType="application/vnd.openxmlformats-officedocument.presentationml.slideLayout+xml" PartName="/ppt/slideLayouts/slideLayout1.xml"/>
  <Override ContentType="application/vnd.openxmlformats-officedocument.extended-properties+xml" PartName="/docProps/app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0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7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viewProps+xml" PartName="/ppt/viewProps.xml"/>
  <Override ContentType="application/vnd.openxmlformats-officedocument.presentationml.slideLayout+xml" PartName="/ppt/slideLayouts/slideLayout9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5.xml"/>
  <Override ContentType="application/vnd.openxmlformats-package.core-properties+xml" PartName="/docProps/core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4"/>
  </p:notesMasterIdLst>
  <p:sldIdLst>
    <p:sldId id="256" r:id="rId2"/>
    <p:sldId id="257" r:id="rId3"/>
    <p:sldId id="258" r:id="rId4"/>
    <p:sldId id="267" r:id="rId5"/>
    <p:sldId id="268" r:id="rId6"/>
    <p:sldId id="269" r:id="rId7"/>
    <p:sldId id="259" r:id="rId8"/>
    <p:sldId id="262" r:id="rId9"/>
    <p:sldId id="260" r:id="rId10"/>
    <p:sldId id="265" r:id="rId11"/>
    <p:sldId id="264" r:id="rId12"/>
    <p:sldId id="266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B09C7"/>
    <a:srgbClr val="6DE62A"/>
    <a:srgbClr val="E3785B"/>
    <a:srgbClr val="F62A3D"/>
    <a:srgbClr val="F63AC0"/>
    <a:srgbClr val="6AF937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591" autoAdjust="0"/>
    <p:restoredTop sz="99877" autoAdjust="0"/>
  </p:normalViewPr>
  <p:slideViewPr>
    <p:cSldViewPr snapToGrid="0">
      <p:cViewPr varScale="1">
        <p:scale>
          <a:sx n="106" d="100"/>
          <a:sy n="106" d="100"/>
        </p:scale>
        <p:origin x="-108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9AFEA4F-D9C1-488D-8680-0350621CF96B}" type="datetimeFigureOut">
              <a:rPr lang="ru-RU" smtClean="0"/>
              <a:pPr/>
              <a:t>22.04.2014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80692B0-EBCC-4DC1-A6BD-8A626A05A6A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7768804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80692B0-EBCC-4DC1-A6BD-8A626A05A6A0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17319908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80692B0-EBCC-4DC1-A6BD-8A626A05A6A0}" type="slidenum">
              <a:rPr lang="ru-RU" smtClean="0"/>
              <a:pPr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59004032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80692B0-EBCC-4DC1-A6BD-8A626A05A6A0}" type="slidenum">
              <a:rPr lang="ru-RU" smtClean="0"/>
              <a:pPr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80343294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80692B0-EBCC-4DC1-A6BD-8A626A05A6A0}" type="slidenum">
              <a:rPr lang="ru-RU" smtClean="0"/>
              <a:pPr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8862500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80692B0-EBCC-4DC1-A6BD-8A626A05A6A0}" type="slidenum">
              <a:rPr lang="ru-RU" smtClean="0"/>
              <a:pPr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8862500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80692B0-EBCC-4DC1-A6BD-8A626A05A6A0}" type="slidenum">
              <a:rPr lang="ru-RU" smtClean="0"/>
              <a:pPr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47655259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80692B0-EBCC-4DC1-A6BD-8A626A05A6A0}" type="slidenum">
              <a:rPr lang="ru-RU" smtClean="0"/>
              <a:pPr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47655259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80692B0-EBCC-4DC1-A6BD-8A626A05A6A0}" type="slidenum">
              <a:rPr lang="ru-RU" smtClean="0"/>
              <a:pPr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4765525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13492D-D463-4D79-BD38-D6CB477ED196}" type="datetime1">
              <a:rPr lang="ru-RU" smtClean="0"/>
              <a:pPr/>
              <a:t>22.04.2014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FEE960-00A4-4F46-937C-2FBDF55D61F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385341574"/>
      </p:ext>
    </p:extLst>
  </p:cSld>
  <p:clrMapOvr>
    <a:masterClrMapping/>
  </p:clrMapOvr>
  <p:transition advClick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9B37EF-B80E-40DB-83DB-7CD6F3917174}" type="datetime1">
              <a:rPr lang="ru-RU" smtClean="0"/>
              <a:pPr/>
              <a:t>22.04.2014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FEE960-00A4-4F46-937C-2FBDF55D61F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352595277"/>
      </p:ext>
    </p:extLst>
  </p:cSld>
  <p:clrMapOvr>
    <a:masterClrMapping/>
  </p:clrMapOvr>
  <p:transition advClick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FE5C2C-0F55-4CE8-91F2-BA3F9FA97B7D}" type="datetime1">
              <a:rPr lang="ru-RU" smtClean="0"/>
              <a:pPr/>
              <a:t>22.04.2014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FEE960-00A4-4F46-937C-2FBDF55D61F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671570664"/>
      </p:ext>
    </p:extLst>
  </p:cSld>
  <p:clrMapOvr>
    <a:masterClrMapping/>
  </p:clrMapOvr>
  <p:transition advClick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17CA12-FF52-40D1-B176-7198CD463A50}" type="datetime1">
              <a:rPr lang="ru-RU" smtClean="0"/>
              <a:pPr/>
              <a:t>22.04.2014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FEE960-00A4-4F46-937C-2FBDF55D61F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648922897"/>
      </p:ext>
    </p:extLst>
  </p:cSld>
  <p:clrMapOvr>
    <a:masterClrMapping/>
  </p:clrMapOvr>
  <p:transition advClick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DD32F0-59A6-43FE-99B2-D853001D2790}" type="datetime1">
              <a:rPr lang="ru-RU" smtClean="0"/>
              <a:pPr/>
              <a:t>22.04.2014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FEE960-00A4-4F46-937C-2FBDF55D61F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883093458"/>
      </p:ext>
    </p:extLst>
  </p:cSld>
  <p:clrMapOvr>
    <a:masterClrMapping/>
  </p:clrMapOvr>
  <p:transition advClick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CB166B-E543-4716-A260-C4B6631A662F}" type="datetime1">
              <a:rPr lang="ru-RU" smtClean="0"/>
              <a:pPr/>
              <a:t>22.04.2014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FEE960-00A4-4F46-937C-2FBDF55D61F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557026519"/>
      </p:ext>
    </p:extLst>
  </p:cSld>
  <p:clrMapOvr>
    <a:masterClrMapping/>
  </p:clrMapOvr>
  <p:transition advClick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9F2A3A-DF72-4DE7-A056-96FFD3039727}" type="datetime1">
              <a:rPr lang="ru-RU" smtClean="0"/>
              <a:pPr/>
              <a:t>22.04.2014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FEE960-00A4-4F46-937C-2FBDF55D61F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480660649"/>
      </p:ext>
    </p:extLst>
  </p:cSld>
  <p:clrMapOvr>
    <a:masterClrMapping/>
  </p:clrMapOvr>
  <p:transition advClick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14E6BE-47DC-4A2F-A6C6-CD70CA8C9EA7}" type="datetime1">
              <a:rPr lang="ru-RU" smtClean="0"/>
              <a:pPr/>
              <a:t>22.04.2014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FEE960-00A4-4F46-937C-2FBDF55D61F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888484806"/>
      </p:ext>
    </p:extLst>
  </p:cSld>
  <p:clrMapOvr>
    <a:masterClrMapping/>
  </p:clrMapOvr>
  <p:transition advClick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362931-AF4C-4213-A74C-BFCDAFDB858C}" type="datetime1">
              <a:rPr lang="ru-RU" smtClean="0"/>
              <a:pPr/>
              <a:t>22.04.2014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FEE960-00A4-4F46-937C-2FBDF55D61F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035764669"/>
      </p:ext>
    </p:extLst>
  </p:cSld>
  <p:clrMapOvr>
    <a:masterClrMapping/>
  </p:clrMapOvr>
  <p:transition advClick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62BE63-400C-4632-AC2F-7C51F1CACED4}" type="datetime1">
              <a:rPr lang="ru-RU" smtClean="0"/>
              <a:pPr/>
              <a:t>22.04.2014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FEE960-00A4-4F46-937C-2FBDF55D61F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339414855"/>
      </p:ext>
    </p:extLst>
  </p:cSld>
  <p:clrMapOvr>
    <a:masterClrMapping/>
  </p:clrMapOvr>
  <p:transition advClick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63017E-1411-430D-981A-D0AFB9F2139D}" type="datetime1">
              <a:rPr lang="ru-RU" smtClean="0"/>
              <a:pPr/>
              <a:t>22.04.2014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FEE960-00A4-4F46-937C-2FBDF55D61F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185710794"/>
      </p:ext>
    </p:extLst>
  </p:cSld>
  <p:clrMapOvr>
    <a:masterClrMapping/>
  </p:clrMapOvr>
  <p:transition advClick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D9810E-1D88-4684-9DD7-DEB70F48F65C}" type="datetime1">
              <a:rPr lang="ru-RU" smtClean="0"/>
              <a:pPr/>
              <a:t>22.04.2014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FEE960-00A4-4F46-937C-2FBDF55D61F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0609828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advClick="0"/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udec.ru/ovoshhi/vidy-redki.php" TargetMode="External"/><Relationship Id="rId3" Type="http://schemas.openxmlformats.org/officeDocument/2006/relationships/hyperlink" Target="http://www.hqoboi.com/food_015_fruit-vegetables_8.html" TargetMode="External"/><Relationship Id="rId7" Type="http://schemas.openxmlformats.org/officeDocument/2006/relationships/hyperlink" Target="http://www.ogorodnick.ru/klubni.php" TargetMode="External"/><Relationship Id="rId2" Type="http://schemas.openxmlformats.org/officeDocument/2006/relationships/slide" Target="slide1.xm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www.ja-zdorov.ru/blog/poleznye-svojstva-kornya-seldereya/" TargetMode="External"/><Relationship Id="rId5" Type="http://schemas.openxmlformats.org/officeDocument/2006/relationships/hyperlink" Target="http://go.mail.ru/search" TargetMode="External"/><Relationship Id="rId10" Type="http://schemas.openxmlformats.org/officeDocument/2006/relationships/hyperlink" Target="http://www.eda-server.ru/cook-book/starosvet/sss-000258.htm" TargetMode="External"/><Relationship Id="rId4" Type="http://schemas.openxmlformats.org/officeDocument/2006/relationships/hyperlink" Target="http://kartiny.ucoz.ru/photo/kartinki/ovoshhi/73" TargetMode="External"/><Relationship Id="rId9" Type="http://schemas.openxmlformats.org/officeDocument/2006/relationships/hyperlink" Target="http://www.udec.ru/ovoshhi/index.php" TargetMode="Externa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11.xml"/><Relationship Id="rId3" Type="http://schemas.openxmlformats.org/officeDocument/2006/relationships/slide" Target="slide3.xml"/><Relationship Id="rId7" Type="http://schemas.openxmlformats.org/officeDocument/2006/relationships/slide" Target="slide10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slide" Target="slide9.xml"/><Relationship Id="rId5" Type="http://schemas.openxmlformats.org/officeDocument/2006/relationships/slide" Target="slide8.xml"/><Relationship Id="rId4" Type="http://schemas.openxmlformats.org/officeDocument/2006/relationships/slide" Target="slide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slide" Target="slide6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slide" Target="slide5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slide" Target="slide2.xml"/><Relationship Id="rId7" Type="http://schemas.openxmlformats.org/officeDocument/2006/relationships/image" Target="../media/image8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Relationship Id="rId9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slide" Target="slide2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 descr="http://www.udec.ru/images/ovoss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5482" y="1093694"/>
            <a:ext cx="8471647" cy="49843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Скругленный прямоугольник 4"/>
          <p:cNvSpPr/>
          <p:nvPr/>
        </p:nvSpPr>
        <p:spPr>
          <a:xfrm>
            <a:off x="382827" y="188259"/>
            <a:ext cx="8469626" cy="878246"/>
          </a:xfrm>
          <a:prstGeom prst="roundRect">
            <a:avLst>
              <a:gd name="adj" fmla="val 8866"/>
            </a:avLst>
          </a:prstGeom>
          <a:gradFill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lin ang="5400000" scaled="0"/>
          </a:gradFill>
          <a:ln/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accent5">
                    <a:lumMod val="50000"/>
                  </a:schemeClr>
                </a:solidFill>
                <a:cs typeface="Times New Roman" pitchFamily="18" charset="0"/>
              </a:rPr>
              <a:t>ГБОУ НПО профессиональное училище № 68</a:t>
            </a:r>
            <a:endParaRPr lang="ru-RU" sz="2400" b="1" dirty="0">
              <a:solidFill>
                <a:schemeClr val="accent5">
                  <a:lumMod val="50000"/>
                </a:schemeClr>
              </a:solidFill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38935" y="1222594"/>
            <a:ext cx="8574175" cy="5786199"/>
          </a:xfrm>
          <a:prstGeom prst="rect">
            <a:avLst/>
          </a:prstGeom>
          <a:noFill/>
          <a:effectLst>
            <a:glow rad="228600">
              <a:schemeClr val="accent4">
                <a:satMod val="175000"/>
                <a:alpha val="40000"/>
              </a:schemeClr>
            </a:glow>
          </a:effectLst>
          <a:scene3d>
            <a:camera prst="obliqueBottomLeft"/>
            <a:lightRig rig="threePt" dir="t"/>
          </a:scene3d>
        </p:spPr>
        <p:txBody>
          <a:bodyPr wrap="square" rtlCol="0">
            <a:spAutoFit/>
          </a:bodyPr>
          <a:lstStyle/>
          <a:p>
            <a:pPr algn="ctr"/>
            <a:endParaRPr lang="ru-RU" sz="5400" b="1" i="1" dirty="0" smtClean="0">
              <a:solidFill>
                <a:schemeClr val="bg1"/>
              </a:solidFill>
              <a:cs typeface="Times New Roman" pitchFamily="18" charset="0"/>
            </a:endParaRPr>
          </a:p>
          <a:p>
            <a:pPr algn="ctr"/>
            <a:r>
              <a:rPr lang="ru-RU" sz="5400" b="1" i="1" dirty="0" smtClean="0">
                <a:solidFill>
                  <a:schemeClr val="bg1"/>
                </a:solidFill>
                <a:cs typeface="Times New Roman" pitchFamily="18" charset="0"/>
              </a:rPr>
              <a:t> Ассортимент и характеристика овощей</a:t>
            </a:r>
          </a:p>
          <a:p>
            <a:pPr algn="ctr"/>
            <a:endParaRPr lang="ru-RU" sz="5400" b="1" i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000" b="1" dirty="0" smtClean="0">
                <a:solidFill>
                  <a:schemeClr val="bg1"/>
                </a:solidFill>
                <a:cs typeface="Times New Roman" pitchFamily="18" charset="0"/>
              </a:rPr>
              <a:t>Учебная дисциплина «Физиология питания с основами товароведения», раздел «Товароведение пищевых продуктов»</a:t>
            </a:r>
          </a:p>
          <a:p>
            <a:pPr algn="ctr"/>
            <a:endParaRPr lang="ru-RU" sz="2000" b="1" dirty="0" smtClean="0">
              <a:solidFill>
                <a:schemeClr val="bg1"/>
              </a:solidFill>
              <a:cs typeface="Times New Roman" pitchFamily="18" charset="0"/>
            </a:endParaRPr>
          </a:p>
          <a:p>
            <a:pPr algn="ctr"/>
            <a:r>
              <a:rPr lang="ru-RU" sz="2000" b="1" dirty="0" smtClean="0">
                <a:solidFill>
                  <a:schemeClr val="bg1"/>
                </a:solidFill>
                <a:cs typeface="Times New Roman" pitchFamily="18" charset="0"/>
              </a:rPr>
              <a:t>Казакова Нина Николаевна, преподаватель учебных дисциплин</a:t>
            </a:r>
          </a:p>
          <a:p>
            <a:pPr algn="ctr"/>
            <a:r>
              <a:rPr lang="ru-RU" sz="2000" b="1" dirty="0" smtClean="0">
                <a:solidFill>
                  <a:schemeClr val="bg1"/>
                </a:solidFill>
                <a:cs typeface="Times New Roman" pitchFamily="18" charset="0"/>
              </a:rPr>
              <a:t>категория первая</a:t>
            </a:r>
          </a:p>
          <a:p>
            <a:pPr algn="ctr"/>
            <a:endParaRPr lang="ru-RU" sz="54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8643257" y="6411687"/>
            <a:ext cx="326574" cy="365125"/>
          </a:xfrm>
        </p:spPr>
        <p:txBody>
          <a:bodyPr/>
          <a:lstStyle/>
          <a:p>
            <a:fld id="{F8FEE960-00A4-4F46-937C-2FBDF55D61F9}" type="slidenum">
              <a:rPr lang="ru-RU" sz="1400" smtClean="0"/>
              <a:pPr/>
              <a:t>1</a:t>
            </a:fld>
            <a:endParaRPr lang="ru-RU" sz="1400" dirty="0"/>
          </a:p>
        </p:txBody>
      </p:sp>
      <p:sp>
        <p:nvSpPr>
          <p:cNvPr id="10" name="TextBox 9"/>
          <p:cNvSpPr txBox="1"/>
          <p:nvPr/>
        </p:nvSpPr>
        <p:spPr>
          <a:xfrm>
            <a:off x="3163661" y="6154512"/>
            <a:ext cx="216625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endParaRPr lang="ru-RU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7" name="Управляющая кнопка: далее 6">
            <a:hlinkClick r:id="" action="ppaction://hlinkshowjump?jump=nextslide" highlightClick="1"/>
          </p:cNvPr>
          <p:cNvSpPr/>
          <p:nvPr/>
        </p:nvSpPr>
        <p:spPr>
          <a:xfrm>
            <a:off x="7315200" y="6158754"/>
            <a:ext cx="900000" cy="576000"/>
          </a:xfrm>
          <a:prstGeom prst="actionButtonForwardNext">
            <a:avLst/>
          </a:prstGeom>
          <a:gradFill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370558405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кругленный прямоугольник 4"/>
          <p:cNvSpPr/>
          <p:nvPr/>
        </p:nvSpPr>
        <p:spPr>
          <a:xfrm>
            <a:off x="336918" y="203342"/>
            <a:ext cx="8469626" cy="829899"/>
          </a:xfrm>
          <a:prstGeom prst="roundRect">
            <a:avLst>
              <a:gd name="adj" fmla="val 8866"/>
            </a:avLst>
          </a:prstGeom>
          <a:solidFill>
            <a:schemeClr val="lt1"/>
          </a:solidFill>
          <a:ln w="38100">
            <a:noFill/>
          </a:ln>
          <a:effectLst>
            <a:reflection endPos="0" dir="5400000" sy="-100000" algn="bl" rotWithShape="0"/>
          </a:effectLst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ln w="12700">
                  <a:noFill/>
                  <a:prstDash val="solid"/>
                </a:ln>
                <a:solidFill>
                  <a:srgbClr val="00B050"/>
                </a:solidFill>
              </a:rPr>
              <a:t>луковые  овощи</a:t>
            </a:r>
            <a:endParaRPr lang="ru-RU" sz="4800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8643257" y="6411687"/>
            <a:ext cx="772886" cy="337456"/>
          </a:xfrm>
          <a:prstGeom prst="roundRect">
            <a:avLst/>
          </a:prstGeom>
          <a:solidFill>
            <a:schemeClr val="lt1">
              <a:alpha val="44000"/>
            </a:schemeClr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8643257" y="6411687"/>
            <a:ext cx="326574" cy="365125"/>
          </a:xfrm>
        </p:spPr>
        <p:txBody>
          <a:bodyPr/>
          <a:lstStyle/>
          <a:p>
            <a:fld id="{F8FEE960-00A4-4F46-937C-2FBDF55D61F9}" type="slidenum">
              <a:rPr lang="ru-RU" sz="1400" smtClean="0"/>
              <a:pPr/>
              <a:t>10</a:t>
            </a:fld>
            <a:endParaRPr lang="ru-RU" sz="1400" dirty="0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-174170" y="6411687"/>
            <a:ext cx="8631296" cy="337456"/>
          </a:xfrm>
          <a:prstGeom prst="roundRect">
            <a:avLst/>
          </a:prstGeom>
          <a:solidFill>
            <a:schemeClr val="lt1">
              <a:alpha val="44000"/>
            </a:schemeClr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175552" y="1111623"/>
            <a:ext cx="8469626" cy="4726321"/>
          </a:xfrm>
          <a:prstGeom prst="roundRect">
            <a:avLst>
              <a:gd name="adj" fmla="val 2064"/>
            </a:avLst>
          </a:prstGeom>
          <a:solidFill>
            <a:schemeClr val="accent2">
              <a:lumMod val="20000"/>
              <a:lumOff val="80000"/>
            </a:schemeClr>
          </a:solidFill>
          <a:ln w="38100">
            <a:noFill/>
          </a:ln>
          <a:effectLst>
            <a:reflection endPos="0" dir="5400000" sy="-100000" algn="bl" rotWithShape="0"/>
          </a:effectLst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Лук </a:t>
            </a:r>
            <a:r>
              <a:rPr lang="ru-RU" dirty="0" err="1" smtClean="0"/>
              <a:t>зленый</a:t>
            </a:r>
            <a:r>
              <a:rPr lang="ru-RU" dirty="0" smtClean="0"/>
              <a:t> ( перо)</a:t>
            </a:r>
            <a:endParaRPr lang="ru-RU" dirty="0"/>
          </a:p>
        </p:txBody>
      </p:sp>
      <p:sp>
        <p:nvSpPr>
          <p:cNvPr id="10" name="Управляющая кнопка: назад 9">
            <a:hlinkClick r:id="rId3" action="ppaction://hlinksldjump" highlightClick="1"/>
          </p:cNvPr>
          <p:cNvSpPr/>
          <p:nvPr/>
        </p:nvSpPr>
        <p:spPr>
          <a:xfrm>
            <a:off x="376517" y="6120384"/>
            <a:ext cx="923365" cy="576251"/>
          </a:xfrm>
          <a:prstGeom prst="actionButtonBackPrevious">
            <a:avLst/>
          </a:prstGeom>
          <a:gradFill>
            <a:gsLst>
              <a:gs pos="0">
                <a:srgbClr val="D6B19C"/>
              </a:gs>
              <a:gs pos="30000">
                <a:srgbClr val="D49E6C"/>
              </a:gs>
              <a:gs pos="70000">
                <a:srgbClr val="A65528"/>
              </a:gs>
              <a:gs pos="100000">
                <a:srgbClr val="663012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Управляющая кнопка: далее 11">
            <a:hlinkClick r:id="" action="ppaction://hlinkshowjump?jump=nextslide" highlightClick="1"/>
          </p:cNvPr>
          <p:cNvSpPr/>
          <p:nvPr/>
        </p:nvSpPr>
        <p:spPr>
          <a:xfrm>
            <a:off x="7763435" y="6122895"/>
            <a:ext cx="900000" cy="576000"/>
          </a:xfrm>
          <a:prstGeom prst="actionButtonForwardNext">
            <a:avLst/>
          </a:prstGeom>
          <a:gradFill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3" name="Рисунок 12"/>
          <p:cNvPicPr/>
          <p:nvPr/>
        </p:nvPicPr>
        <p:blipFill>
          <a:blip r:embed="rId4">
            <a:lum bright="-13000" contrast="46000"/>
          </a:blip>
          <a:stretch>
            <a:fillRect/>
          </a:stretch>
        </p:blipFill>
        <p:spPr>
          <a:xfrm>
            <a:off x="2474259" y="1165411"/>
            <a:ext cx="4132729" cy="5190565"/>
          </a:xfrm>
          <a:prstGeom prst="rect">
            <a:avLst/>
          </a:prstGeom>
        </p:spPr>
      </p:pic>
      <p:sp>
        <p:nvSpPr>
          <p:cNvPr id="14" name="Прямоугольник 13"/>
          <p:cNvSpPr/>
          <p:nvPr/>
        </p:nvSpPr>
        <p:spPr>
          <a:xfrm>
            <a:off x="1388758" y="2903675"/>
            <a:ext cx="2376549" cy="400110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pPr algn="ctr"/>
            <a:r>
              <a:rPr lang="ru-RU" sz="2000" dirty="0" smtClean="0"/>
              <a:t>Лук зеленый ( перо)</a:t>
            </a:r>
            <a:endParaRPr lang="ru-RU" sz="2000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3979557" y="1182451"/>
            <a:ext cx="1301959" cy="400110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pPr algn="ctr"/>
            <a:r>
              <a:rPr lang="ru-RU" sz="2000" dirty="0" smtClean="0"/>
              <a:t>Лук порей</a:t>
            </a:r>
            <a:endParaRPr lang="ru-RU" sz="2000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5144970" y="3253299"/>
            <a:ext cx="1323632" cy="400110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pPr algn="ctr"/>
            <a:r>
              <a:rPr lang="ru-RU" sz="2000" dirty="0" smtClean="0"/>
              <a:t>Лук -батун</a:t>
            </a:r>
            <a:endParaRPr lang="ru-RU" sz="2000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2554169" y="4589040"/>
            <a:ext cx="1295547" cy="400110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pPr algn="ctr"/>
            <a:r>
              <a:rPr lang="ru-RU" sz="2000" dirty="0" smtClean="0"/>
              <a:t>Лук шнитт</a:t>
            </a:r>
            <a:endParaRPr lang="ru-RU" sz="2000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4167818" y="5503440"/>
            <a:ext cx="1451359" cy="400110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pPr algn="ctr"/>
            <a:r>
              <a:rPr lang="ru-RU" sz="2000" dirty="0" smtClean="0"/>
              <a:t>Лук -слизун</a:t>
            </a:r>
            <a:endParaRPr lang="ru-RU" sz="2000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2545206" y="5897887"/>
            <a:ext cx="1386662" cy="400110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pPr algn="ctr"/>
            <a:r>
              <a:rPr lang="ru-RU" sz="2000" dirty="0" smtClean="0"/>
              <a:t>Лук -шалот</a:t>
            </a:r>
            <a:endParaRPr lang="ru-RU" sz="2000" dirty="0"/>
          </a:p>
        </p:txBody>
      </p:sp>
      <p:sp>
        <p:nvSpPr>
          <p:cNvPr id="20" name="Прямоугольник 19"/>
          <p:cNvSpPr/>
          <p:nvPr/>
        </p:nvSpPr>
        <p:spPr>
          <a:xfrm>
            <a:off x="5243582" y="5987535"/>
            <a:ext cx="2302875" cy="400110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pPr algn="ctr"/>
            <a:r>
              <a:rPr lang="ru-RU" sz="2000" dirty="0" smtClean="0"/>
              <a:t>Лук -многоярусный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xmlns="" val="3401384760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кругленный прямоугольник 4"/>
          <p:cNvSpPr/>
          <p:nvPr/>
        </p:nvSpPr>
        <p:spPr>
          <a:xfrm>
            <a:off x="336918" y="203342"/>
            <a:ext cx="8469626" cy="829899"/>
          </a:xfrm>
          <a:prstGeom prst="roundRect">
            <a:avLst>
              <a:gd name="adj" fmla="val 8866"/>
            </a:avLst>
          </a:prstGeom>
          <a:solidFill>
            <a:schemeClr val="lt1"/>
          </a:solidFill>
          <a:ln w="38100">
            <a:noFill/>
          </a:ln>
          <a:effectLst>
            <a:reflection endPos="0" dir="5400000" sy="-100000" algn="bl" rotWithShape="0"/>
          </a:effectLst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ln w="12700">
                  <a:noFill/>
                  <a:prstDash val="solid"/>
                </a:ln>
                <a:solidFill>
                  <a:srgbClr val="00B050"/>
                </a:solidFill>
              </a:rPr>
              <a:t>пряные  и десертные овощи</a:t>
            </a:r>
            <a:endParaRPr lang="ru-RU" sz="4800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8643257" y="6411687"/>
            <a:ext cx="772886" cy="337456"/>
          </a:xfrm>
          <a:prstGeom prst="roundRect">
            <a:avLst/>
          </a:prstGeom>
          <a:solidFill>
            <a:schemeClr val="lt1">
              <a:alpha val="44000"/>
            </a:schemeClr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8643257" y="6411687"/>
            <a:ext cx="326574" cy="365125"/>
          </a:xfrm>
        </p:spPr>
        <p:txBody>
          <a:bodyPr/>
          <a:lstStyle/>
          <a:p>
            <a:fld id="{F8FEE960-00A4-4F46-937C-2FBDF55D61F9}" type="slidenum">
              <a:rPr lang="ru-RU" sz="1400" smtClean="0"/>
              <a:pPr/>
              <a:t>11</a:t>
            </a:fld>
            <a:endParaRPr lang="ru-RU" sz="1400" dirty="0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-174170" y="6411687"/>
            <a:ext cx="8631296" cy="337456"/>
          </a:xfrm>
          <a:prstGeom prst="roundRect">
            <a:avLst/>
          </a:prstGeom>
          <a:solidFill>
            <a:schemeClr val="lt1">
              <a:alpha val="44000"/>
            </a:schemeClr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283130" y="1064095"/>
            <a:ext cx="8469626" cy="4738773"/>
          </a:xfrm>
          <a:prstGeom prst="roundRect">
            <a:avLst>
              <a:gd name="adj" fmla="val 2064"/>
            </a:avLst>
          </a:prstGeom>
          <a:solidFill>
            <a:schemeClr val="accent2">
              <a:lumMod val="20000"/>
              <a:lumOff val="80000"/>
            </a:schemeClr>
          </a:solidFill>
          <a:ln w="38100">
            <a:noFill/>
          </a:ln>
          <a:effectLst>
            <a:reflection endPos="0" dir="5400000" sy="-100000" algn="bl" rotWithShape="0"/>
          </a:effectLst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эстрагон</a:t>
            </a:r>
            <a:endParaRPr lang="ru-RU" dirty="0"/>
          </a:p>
        </p:txBody>
      </p:sp>
      <p:sp>
        <p:nvSpPr>
          <p:cNvPr id="10" name="Управляющая кнопка: назад 9">
            <a:hlinkClick r:id="rId3" action="ppaction://hlinksldjump" highlightClick="1"/>
          </p:cNvPr>
          <p:cNvSpPr/>
          <p:nvPr/>
        </p:nvSpPr>
        <p:spPr>
          <a:xfrm>
            <a:off x="376517" y="6120384"/>
            <a:ext cx="923365" cy="576251"/>
          </a:xfrm>
          <a:prstGeom prst="actionButtonBackPrevious">
            <a:avLst/>
          </a:prstGeom>
          <a:gradFill>
            <a:gsLst>
              <a:gs pos="0">
                <a:srgbClr val="D6B19C"/>
              </a:gs>
              <a:gs pos="30000">
                <a:srgbClr val="D49E6C"/>
              </a:gs>
              <a:gs pos="70000">
                <a:srgbClr val="A65528"/>
              </a:gs>
              <a:gs pos="100000">
                <a:srgbClr val="663012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Управляющая кнопка: далее 11">
            <a:hlinkClick r:id="" action="ppaction://hlinkshowjump?jump=nextslide" highlightClick="1"/>
          </p:cNvPr>
          <p:cNvSpPr/>
          <p:nvPr/>
        </p:nvSpPr>
        <p:spPr>
          <a:xfrm>
            <a:off x="7763435" y="6122895"/>
            <a:ext cx="900000" cy="576000"/>
          </a:xfrm>
          <a:prstGeom prst="actionButtonForwardNext">
            <a:avLst/>
          </a:prstGeom>
          <a:gradFill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3" name="Рисунок 12"/>
          <p:cNvPicPr/>
          <p:nvPr/>
        </p:nvPicPr>
        <p:blipFill>
          <a:blip r:embed="rId4">
            <a:lum bright="-6000" contrast="33000"/>
          </a:blip>
          <a:stretch>
            <a:fillRect/>
          </a:stretch>
        </p:blipFill>
        <p:spPr>
          <a:xfrm>
            <a:off x="2303929" y="1093696"/>
            <a:ext cx="4276165" cy="5020233"/>
          </a:xfrm>
          <a:prstGeom prst="rect">
            <a:avLst/>
          </a:prstGeom>
        </p:spPr>
      </p:pic>
      <p:sp>
        <p:nvSpPr>
          <p:cNvPr id="14" name="Прямоугольник 13"/>
          <p:cNvSpPr/>
          <p:nvPr/>
        </p:nvSpPr>
        <p:spPr>
          <a:xfrm>
            <a:off x="1950249" y="2392687"/>
            <a:ext cx="1122743" cy="400110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pPr algn="ctr"/>
            <a:r>
              <a:rPr lang="ru-RU" sz="2000" dirty="0" smtClean="0"/>
              <a:t>эстрагон</a:t>
            </a:r>
            <a:endParaRPr lang="ru-RU" sz="2000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3698367" y="1128663"/>
            <a:ext cx="1079142" cy="400110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pPr algn="ctr"/>
            <a:r>
              <a:rPr lang="ru-RU" sz="2000" dirty="0" smtClean="0"/>
              <a:t>базилик</a:t>
            </a:r>
            <a:endParaRPr lang="ru-RU" sz="2000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2497097" y="4176664"/>
            <a:ext cx="112082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dirty="0" smtClean="0"/>
              <a:t>артишок</a:t>
            </a:r>
            <a:endParaRPr lang="ru-RU" sz="2000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5329943" y="2473369"/>
            <a:ext cx="82747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dirty="0" smtClean="0"/>
              <a:t>чабер</a:t>
            </a:r>
            <a:endParaRPr lang="ru-RU" sz="2000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3895592" y="4849016"/>
            <a:ext cx="95731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dirty="0" smtClean="0"/>
              <a:t>ревень</a:t>
            </a:r>
            <a:endParaRPr lang="ru-RU" sz="2000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5061002" y="4203558"/>
            <a:ext cx="97943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dirty="0" smtClean="0"/>
              <a:t>спаржа</a:t>
            </a:r>
            <a:endParaRPr lang="ru-RU" sz="2000" dirty="0"/>
          </a:p>
        </p:txBody>
      </p:sp>
      <p:sp>
        <p:nvSpPr>
          <p:cNvPr id="20" name="Прямоугольник 19"/>
          <p:cNvSpPr/>
          <p:nvPr/>
        </p:nvSpPr>
        <p:spPr>
          <a:xfrm>
            <a:off x="3707332" y="6005463"/>
            <a:ext cx="1093313" cy="400110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pPr algn="ctr"/>
            <a:r>
              <a:rPr lang="ru-RU" sz="2000" dirty="0" smtClean="0"/>
              <a:t>фенхель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xmlns="" val="3401384760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FEE960-00A4-4F46-937C-2FBDF55D61F9}" type="slidenum">
              <a:rPr lang="ru-RU" smtClean="0"/>
              <a:pPr/>
              <a:t>12</a:t>
            </a:fld>
            <a:endParaRPr lang="ru-RU"/>
          </a:p>
        </p:txBody>
      </p:sp>
      <p:sp>
        <p:nvSpPr>
          <p:cNvPr id="5" name="Управляющая кнопка: назад 4">
            <a:hlinkClick r:id="rId2" action="ppaction://hlinksldjump" highlightClick="1"/>
          </p:cNvPr>
          <p:cNvSpPr/>
          <p:nvPr/>
        </p:nvSpPr>
        <p:spPr>
          <a:xfrm>
            <a:off x="417773" y="6143970"/>
            <a:ext cx="923365" cy="576251"/>
          </a:xfrm>
          <a:prstGeom prst="actionButtonBackPrevious">
            <a:avLst/>
          </a:prstGeom>
          <a:gradFill>
            <a:gsLst>
              <a:gs pos="0">
                <a:srgbClr val="D6B19C"/>
              </a:gs>
              <a:gs pos="30000">
                <a:srgbClr val="D49E6C"/>
              </a:gs>
              <a:gs pos="70000">
                <a:srgbClr val="A65528"/>
              </a:gs>
              <a:gs pos="100000">
                <a:srgbClr val="663012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Управляющая кнопка: далее 5">
            <a:hlinkClick r:id="" action="ppaction://hlinkshowjump?jump=endshow" highlightClick="1"/>
          </p:cNvPr>
          <p:cNvSpPr/>
          <p:nvPr/>
        </p:nvSpPr>
        <p:spPr>
          <a:xfrm>
            <a:off x="7763435" y="6122895"/>
            <a:ext cx="900000" cy="576000"/>
          </a:xfrm>
          <a:prstGeom prst="actionButtonForwardNext">
            <a:avLst/>
          </a:prstGeom>
          <a:gradFill>
            <a:gsLst>
              <a:gs pos="0">
                <a:srgbClr val="825600"/>
              </a:gs>
              <a:gs pos="13000">
                <a:srgbClr val="FFA800"/>
              </a:gs>
              <a:gs pos="28000">
                <a:srgbClr val="825600"/>
              </a:gs>
              <a:gs pos="42999">
                <a:srgbClr val="FFA800"/>
              </a:gs>
              <a:gs pos="58000">
                <a:srgbClr val="825600"/>
              </a:gs>
              <a:gs pos="72000">
                <a:srgbClr val="FFA800"/>
              </a:gs>
              <a:gs pos="87000">
                <a:srgbClr val="825600"/>
              </a:gs>
              <a:gs pos="100000">
                <a:srgbClr val="FFA800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475392" y="913355"/>
            <a:ext cx="8215848" cy="4093428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Список литературы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З.П Матюхина, Э.П. Королькова, «Товароведение пищевых продуктов» учебник, Москва, изд. Академия, 2005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Ссылки на интернет- источники</a:t>
            </a:r>
            <a:endParaRPr kumimoji="0" lang="ru-RU" sz="2000" b="0" i="0" u="sng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  <a:hlinkClick r:id="rId3"/>
              </a:rPr>
              <a:t>http://www.hqoboi.com/food_015_fruit-vegetables_8.html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  <a:hlinkClick r:id="rId4"/>
              </a:rPr>
              <a:t>http://kartiny.ucoz.ru/photo/kartinki/ovoshhi/73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  <a:hlinkClick r:id="rId5"/>
              </a:rPr>
              <a:t>http://go.mail.ru/search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  <a:hlinkClick r:id="rId6"/>
              </a:rPr>
              <a:t>http://www.ja-zdorov.ru/blog/poleznye-svojstva-kornya-seldereya/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  <a:hlinkClick r:id="rId7"/>
              </a:rPr>
              <a:t>http://www.ogorodnick.ru/klubni.php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  <a:hlinkClick r:id="rId8"/>
              </a:rPr>
              <a:t>http://www.udec.ru/ovoshhi/vidy-redki.php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  <a:hlinkClick r:id="rId9"/>
              </a:rPr>
              <a:t>http://www.udec.ru/ovoshhi/index.php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  <a:hlinkClick r:id="rId10"/>
              </a:rPr>
              <a:t>http://www.eda-server.ru/cook-book/starosvet/sss-000258.htm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кругленный прямоугольник 4"/>
          <p:cNvSpPr/>
          <p:nvPr/>
        </p:nvSpPr>
        <p:spPr>
          <a:xfrm>
            <a:off x="336918" y="203342"/>
            <a:ext cx="8469626" cy="829899"/>
          </a:xfrm>
          <a:prstGeom prst="roundRect">
            <a:avLst>
              <a:gd name="adj" fmla="val 8866"/>
            </a:avLst>
          </a:prstGeom>
          <a:solidFill>
            <a:schemeClr val="lt1"/>
          </a:solidFill>
          <a:ln w="38100">
            <a:noFill/>
          </a:ln>
          <a:effectLst>
            <a:reflection endPos="0" dir="5400000" sy="-100000" algn="bl" rotWithShape="0"/>
          </a:effectLst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338520" y="220173"/>
            <a:ext cx="8518610" cy="830997"/>
          </a:xfrm>
          <a:prstGeom prst="rect">
            <a:avLst/>
          </a:prstGeom>
          <a:gradFill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lin ang="5400000" scaled="0"/>
          </a:gra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ln w="12700">
                  <a:noFill/>
                  <a:prstDash val="solid"/>
                </a:ln>
                <a:solidFill>
                  <a:schemeClr val="accent6">
                    <a:lumMod val="75000"/>
                  </a:schemeClr>
                </a:solidFill>
              </a:rPr>
              <a:t>классификация </a:t>
            </a:r>
            <a:r>
              <a:rPr lang="ru-RU" sz="4800" b="1" dirty="0" smtClean="0">
                <a:ln w="12700">
                  <a:noFill/>
                  <a:prstDash val="solid"/>
                </a:ln>
                <a:solidFill>
                  <a:schemeClr val="accent6">
                    <a:lumMod val="75000"/>
                  </a:schemeClr>
                </a:solidFill>
                <a:cs typeface="Times New Roman" pitchFamily="18" charset="0"/>
              </a:rPr>
              <a:t>овощей</a:t>
            </a:r>
            <a:endParaRPr lang="ru-RU" sz="4800" b="1" dirty="0">
              <a:ln w="12700">
                <a:noFill/>
                <a:prstDash val="solid"/>
              </a:ln>
              <a:solidFill>
                <a:schemeClr val="accent6">
                  <a:lumMod val="75000"/>
                </a:schemeClr>
              </a:solidFill>
              <a:cs typeface="Times New Roman" pitchFamily="18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8643257" y="6411687"/>
            <a:ext cx="772886" cy="337456"/>
          </a:xfrm>
          <a:prstGeom prst="roundRect">
            <a:avLst/>
          </a:prstGeom>
          <a:solidFill>
            <a:schemeClr val="lt1">
              <a:alpha val="44000"/>
            </a:schemeClr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8643257" y="6411687"/>
            <a:ext cx="326574" cy="365125"/>
          </a:xfrm>
        </p:spPr>
        <p:txBody>
          <a:bodyPr/>
          <a:lstStyle/>
          <a:p>
            <a:fld id="{F8FEE960-00A4-4F46-937C-2FBDF55D61F9}" type="slidenum">
              <a:rPr lang="ru-RU" sz="1400" smtClean="0"/>
              <a:pPr/>
              <a:t>2</a:t>
            </a:fld>
            <a:endParaRPr lang="ru-RU" sz="1400" dirty="0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-174170" y="6411687"/>
            <a:ext cx="8631296" cy="337456"/>
          </a:xfrm>
          <a:prstGeom prst="roundRect">
            <a:avLst/>
          </a:prstGeom>
          <a:solidFill>
            <a:schemeClr val="lt1">
              <a:alpha val="44000"/>
            </a:schemeClr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кругленный прямоугольник 10"/>
          <p:cNvSpPr>
            <a:spLocks noChangeAspect="1"/>
          </p:cNvSpPr>
          <p:nvPr/>
        </p:nvSpPr>
        <p:spPr>
          <a:xfrm>
            <a:off x="313385" y="1138518"/>
            <a:ext cx="8469626" cy="4901693"/>
          </a:xfrm>
          <a:prstGeom prst="roundRect">
            <a:avLst>
              <a:gd name="adj" fmla="val 2064"/>
            </a:avLst>
          </a:prstGeom>
          <a:solidFill>
            <a:schemeClr val="lt1"/>
          </a:solidFill>
          <a:ln w="38100">
            <a:noFill/>
          </a:ln>
          <a:effectLst>
            <a:reflection endPos="0" dir="5400000" sy="-100000" algn="bl" rotWithShape="0"/>
          </a:effectLst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1" name="Блок-схема: альтернативный процесс 40">
            <a:hlinkClick r:id="rId3" action="ppaction://hlinksldjump"/>
          </p:cNvPr>
          <p:cNvSpPr/>
          <p:nvPr/>
        </p:nvSpPr>
        <p:spPr>
          <a:xfrm>
            <a:off x="2505635" y="1360955"/>
            <a:ext cx="5040000" cy="539563"/>
          </a:xfrm>
          <a:prstGeom prst="flowChartAlternateProcess">
            <a:avLst/>
          </a:prstGeom>
          <a:gradFill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5400000" scaled="0"/>
          </a:gradFill>
          <a:ln>
            <a:solidFill>
              <a:schemeClr val="accent6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800" b="1" i="1" dirty="0" smtClean="0">
                <a:solidFill>
                  <a:schemeClr val="tx1"/>
                </a:solidFill>
                <a:cs typeface="Times New Roman" pitchFamily="18" charset="0"/>
              </a:rPr>
              <a:t>клубнеплоды</a:t>
            </a:r>
            <a:endParaRPr lang="ru-RU" sz="2800" b="1" i="1" dirty="0">
              <a:solidFill>
                <a:schemeClr val="tx1"/>
              </a:solidFill>
              <a:cs typeface="Times New Roman" pitchFamily="18" charset="0"/>
            </a:endParaRPr>
          </a:p>
        </p:txBody>
      </p:sp>
      <p:sp>
        <p:nvSpPr>
          <p:cNvPr id="42" name="Овал 41"/>
          <p:cNvSpPr/>
          <p:nvPr/>
        </p:nvSpPr>
        <p:spPr>
          <a:xfrm>
            <a:off x="1620000" y="1368000"/>
            <a:ext cx="600075" cy="495300"/>
          </a:xfrm>
          <a:prstGeom prst="ellipse">
            <a:avLst/>
          </a:prstGeom>
          <a:gradFill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1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43" name="Блок-схема: альтернативный процесс 42">
            <a:hlinkClick r:id="rId4" action="ppaction://hlinksldjump"/>
          </p:cNvPr>
          <p:cNvSpPr/>
          <p:nvPr/>
        </p:nvSpPr>
        <p:spPr>
          <a:xfrm>
            <a:off x="2517962" y="2047875"/>
            <a:ext cx="5040000" cy="540000"/>
          </a:xfrm>
          <a:prstGeom prst="flowChartAlternateProcess">
            <a:avLst/>
          </a:prstGeom>
          <a:gradFill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5400000" scaled="0"/>
          </a:gradFill>
          <a:ln>
            <a:solidFill>
              <a:schemeClr val="accent6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800" b="1" i="1" dirty="0" smtClean="0">
                <a:solidFill>
                  <a:schemeClr val="tx1"/>
                </a:solidFill>
                <a:cs typeface="Times New Roman" pitchFamily="18" charset="0"/>
              </a:rPr>
              <a:t>корнеплоды 1</a:t>
            </a:r>
            <a:endParaRPr lang="ru-RU" sz="2800" b="1" i="1" dirty="0">
              <a:solidFill>
                <a:schemeClr val="tx1"/>
              </a:solidFill>
              <a:cs typeface="Times New Roman" pitchFamily="18" charset="0"/>
            </a:endParaRPr>
          </a:p>
        </p:txBody>
      </p:sp>
      <p:sp>
        <p:nvSpPr>
          <p:cNvPr id="44" name="Овал 43"/>
          <p:cNvSpPr/>
          <p:nvPr/>
        </p:nvSpPr>
        <p:spPr>
          <a:xfrm>
            <a:off x="1620000" y="2005852"/>
            <a:ext cx="600075" cy="495300"/>
          </a:xfrm>
          <a:prstGeom prst="ellipse">
            <a:avLst/>
          </a:prstGeom>
          <a:gradFill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2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45" name="Блок-схема: альтернативный процесс 44">
            <a:hlinkClick r:id="rId4" action="ppaction://hlinksldjump"/>
          </p:cNvPr>
          <p:cNvSpPr/>
          <p:nvPr/>
        </p:nvSpPr>
        <p:spPr>
          <a:xfrm>
            <a:off x="2535891" y="2765051"/>
            <a:ext cx="5040000" cy="540000"/>
          </a:xfrm>
          <a:prstGeom prst="flowChartAlternateProcess">
            <a:avLst/>
          </a:prstGeom>
          <a:gradFill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5400000" scaled="0"/>
          </a:gradFill>
          <a:ln>
            <a:solidFill>
              <a:schemeClr val="accent6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800" b="1" i="1" dirty="0" smtClean="0">
                <a:solidFill>
                  <a:schemeClr val="tx1"/>
                </a:solidFill>
                <a:cs typeface="Times New Roman" pitchFamily="18" charset="0"/>
                <a:hlinkClick r:id="rId5" action="ppaction://hlinksldjump"/>
              </a:rPr>
              <a:t>корнеплоды</a:t>
            </a:r>
            <a:r>
              <a:rPr lang="ru-RU" sz="2800" b="1" i="1" dirty="0" smtClean="0">
                <a:solidFill>
                  <a:schemeClr val="tx1"/>
                </a:solidFill>
                <a:cs typeface="Times New Roman" pitchFamily="18" charset="0"/>
              </a:rPr>
              <a:t> 2 -белые коренья</a:t>
            </a:r>
            <a:endParaRPr lang="ru-RU" sz="2800" b="1" i="1" dirty="0">
              <a:solidFill>
                <a:schemeClr val="tx1"/>
              </a:solidFill>
              <a:cs typeface="Times New Roman" pitchFamily="18" charset="0"/>
            </a:endParaRPr>
          </a:p>
        </p:txBody>
      </p:sp>
      <p:sp>
        <p:nvSpPr>
          <p:cNvPr id="46" name="Овал 45"/>
          <p:cNvSpPr/>
          <p:nvPr/>
        </p:nvSpPr>
        <p:spPr>
          <a:xfrm>
            <a:off x="1620000" y="2660279"/>
            <a:ext cx="600075" cy="495300"/>
          </a:xfrm>
          <a:prstGeom prst="ellipse">
            <a:avLst/>
          </a:prstGeom>
          <a:gradFill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3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47" name="Блок-схема: альтернативный процесс 46">
            <a:hlinkClick r:id="rId3" action="ppaction://hlinksldjump"/>
          </p:cNvPr>
          <p:cNvSpPr/>
          <p:nvPr/>
        </p:nvSpPr>
        <p:spPr>
          <a:xfrm>
            <a:off x="2541494" y="3378013"/>
            <a:ext cx="5040000" cy="540000"/>
          </a:xfrm>
          <a:prstGeom prst="flowChartAlternateProcess">
            <a:avLst/>
          </a:prstGeom>
          <a:gradFill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5400000" scaled="0"/>
          </a:gradFill>
          <a:ln>
            <a:solidFill>
              <a:schemeClr val="accent6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sz="2800" b="1" i="1" dirty="0" smtClean="0">
              <a:solidFill>
                <a:schemeClr val="tx1"/>
              </a:solidFill>
              <a:cs typeface="Times New Roman" pitchFamily="18" charset="0"/>
            </a:endParaRPr>
          </a:p>
          <a:p>
            <a:r>
              <a:rPr lang="ru-RU" sz="2800" b="1" i="1" dirty="0" smtClean="0">
                <a:solidFill>
                  <a:schemeClr val="tx1"/>
                </a:solidFill>
                <a:cs typeface="Times New Roman" pitchFamily="18" charset="0"/>
                <a:hlinkClick r:id="rId6" action="ppaction://hlinksldjump"/>
              </a:rPr>
              <a:t>капустные</a:t>
            </a:r>
            <a:r>
              <a:rPr lang="ru-RU" sz="2800" b="1" i="1" dirty="0" smtClean="0">
                <a:solidFill>
                  <a:schemeClr val="tx1"/>
                </a:solidFill>
                <a:cs typeface="Times New Roman" pitchFamily="18" charset="0"/>
              </a:rPr>
              <a:t> овощи  </a:t>
            </a:r>
          </a:p>
          <a:p>
            <a:r>
              <a:rPr lang="ru-RU" sz="2800" b="1" i="1" dirty="0" smtClean="0">
                <a:solidFill>
                  <a:schemeClr val="tx1"/>
                </a:solidFill>
                <a:cs typeface="Times New Roman" pitchFamily="18" charset="0"/>
              </a:rPr>
              <a:t>  </a:t>
            </a:r>
            <a:endParaRPr lang="ru-RU" sz="2800" b="1" i="1" dirty="0">
              <a:solidFill>
                <a:schemeClr val="tx1"/>
              </a:solidFill>
              <a:cs typeface="Times New Roman" pitchFamily="18" charset="0"/>
            </a:endParaRPr>
          </a:p>
        </p:txBody>
      </p:sp>
      <p:sp>
        <p:nvSpPr>
          <p:cNvPr id="48" name="Овал 47"/>
          <p:cNvSpPr/>
          <p:nvPr/>
        </p:nvSpPr>
        <p:spPr>
          <a:xfrm>
            <a:off x="1620000" y="3323664"/>
            <a:ext cx="600075" cy="495300"/>
          </a:xfrm>
          <a:prstGeom prst="ellipse">
            <a:avLst/>
          </a:prstGeom>
          <a:gradFill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4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6" name="Овал 15"/>
          <p:cNvSpPr/>
          <p:nvPr/>
        </p:nvSpPr>
        <p:spPr>
          <a:xfrm>
            <a:off x="1620000" y="4067734"/>
            <a:ext cx="600075" cy="495300"/>
          </a:xfrm>
          <a:prstGeom prst="ellipse">
            <a:avLst/>
          </a:prstGeom>
          <a:gradFill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5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7" name="Овал 16"/>
          <p:cNvSpPr/>
          <p:nvPr/>
        </p:nvSpPr>
        <p:spPr>
          <a:xfrm>
            <a:off x="1620000" y="4811804"/>
            <a:ext cx="600075" cy="495300"/>
          </a:xfrm>
          <a:prstGeom prst="ellipse">
            <a:avLst/>
          </a:prstGeom>
          <a:gradFill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6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8" name="Блок-схема: альтернативный процесс 17">
            <a:hlinkClick r:id="rId7" action="ppaction://hlinksldjump"/>
          </p:cNvPr>
          <p:cNvSpPr/>
          <p:nvPr/>
        </p:nvSpPr>
        <p:spPr>
          <a:xfrm>
            <a:off x="2523565" y="4068294"/>
            <a:ext cx="5040000" cy="540000"/>
          </a:xfrm>
          <a:prstGeom prst="flowChartAlternateProcess">
            <a:avLst/>
          </a:prstGeom>
          <a:gradFill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5400000" scaled="0"/>
          </a:gradFill>
          <a:ln>
            <a:solidFill>
              <a:schemeClr val="accent6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800" b="1" i="1" dirty="0" smtClean="0">
                <a:solidFill>
                  <a:schemeClr val="tx1"/>
                </a:solidFill>
                <a:cs typeface="Times New Roman" pitchFamily="18" charset="0"/>
                <a:hlinkClick r:id="rId7" action="ppaction://hlinksldjump"/>
              </a:rPr>
              <a:t>луковые</a:t>
            </a:r>
            <a:r>
              <a:rPr lang="ru-RU" sz="2800" b="1" i="1" dirty="0" smtClean="0">
                <a:solidFill>
                  <a:schemeClr val="tx1"/>
                </a:solidFill>
                <a:cs typeface="Times New Roman" pitchFamily="18" charset="0"/>
              </a:rPr>
              <a:t> овощи</a:t>
            </a:r>
            <a:endParaRPr lang="ru-RU" sz="2800" b="1" i="1" dirty="0">
              <a:solidFill>
                <a:schemeClr val="tx1"/>
              </a:solidFill>
              <a:cs typeface="Times New Roman" pitchFamily="18" charset="0"/>
            </a:endParaRPr>
          </a:p>
        </p:txBody>
      </p:sp>
      <p:sp>
        <p:nvSpPr>
          <p:cNvPr id="19" name="Блок-схема: альтернативный процесс 18">
            <a:hlinkClick r:id="rId3" action="ppaction://hlinksldjump"/>
          </p:cNvPr>
          <p:cNvSpPr/>
          <p:nvPr/>
        </p:nvSpPr>
        <p:spPr>
          <a:xfrm>
            <a:off x="2550459" y="4812366"/>
            <a:ext cx="5040000" cy="540000"/>
          </a:xfrm>
          <a:prstGeom prst="flowChartAlternateProcess">
            <a:avLst/>
          </a:prstGeom>
          <a:gradFill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5400000" scaled="0"/>
          </a:gradFill>
          <a:ln>
            <a:solidFill>
              <a:schemeClr val="accent6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800" b="1" i="1" dirty="0" smtClean="0">
                <a:solidFill>
                  <a:schemeClr val="tx1"/>
                </a:solidFill>
                <a:cs typeface="Times New Roman" pitchFamily="18" charset="0"/>
                <a:hlinkClick r:id="rId8" action="ppaction://hlinksldjump"/>
              </a:rPr>
              <a:t>пряные</a:t>
            </a:r>
            <a:r>
              <a:rPr lang="ru-RU" sz="2800" b="1" i="1" dirty="0" smtClean="0">
                <a:solidFill>
                  <a:schemeClr val="tx1"/>
                </a:solidFill>
                <a:cs typeface="Times New Roman" pitchFamily="18" charset="0"/>
              </a:rPr>
              <a:t> овощи</a:t>
            </a:r>
            <a:endParaRPr lang="ru-RU" sz="2800" b="1" i="1" dirty="0">
              <a:solidFill>
                <a:schemeClr val="tx1"/>
              </a:solidFill>
              <a:cs typeface="Times New Roman" pitchFamily="18" charset="0"/>
            </a:endParaRPr>
          </a:p>
        </p:txBody>
      </p:sp>
      <p:sp>
        <p:nvSpPr>
          <p:cNvPr id="20" name="Управляющая кнопка: далее 19">
            <a:hlinkClick r:id="" action="ppaction://hlinkshowjump?jump=nextslide" highlightClick="1"/>
          </p:cNvPr>
          <p:cNvSpPr/>
          <p:nvPr/>
        </p:nvSpPr>
        <p:spPr>
          <a:xfrm>
            <a:off x="7763435" y="6069106"/>
            <a:ext cx="900000" cy="576000"/>
          </a:xfrm>
          <a:prstGeom prst="actionButtonForwardNext">
            <a:avLst/>
          </a:prstGeom>
          <a:gradFill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874254750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4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4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4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4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8" dur="80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9" dur="80"/>
                                        <p:tgtEl>
                                          <p:spTgt spid="4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80"/>
                                        <p:tgtEl>
                                          <p:spTgt spid="4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5" dur="80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6" dur="80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80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2" dur="80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3" dur="80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80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7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9" dur="80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0" dur="80"/>
                                        <p:tgtEl>
                                          <p:spTgt spid="4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1" dur="80"/>
                                        <p:tgtEl>
                                          <p:spTgt spid="4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7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6" dur="80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7" dur="80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8" dur="80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7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3" dur="80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4" dur="80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5" dur="80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 animBg="1"/>
      <p:bldP spid="43" grpId="0" animBg="1"/>
      <p:bldP spid="45" grpId="0" animBg="1"/>
      <p:bldP spid="47" grpId="0" animBg="1"/>
      <p:bldP spid="47" grpId="1" animBg="1"/>
      <p:bldP spid="18" grpId="0" animBg="1"/>
      <p:bldP spid="18" grpId="1" animBg="1"/>
      <p:bldP spid="19" grpId="0" animBg="1"/>
      <p:bldP spid="19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кругленный прямоугольник 4"/>
          <p:cNvSpPr/>
          <p:nvPr/>
        </p:nvSpPr>
        <p:spPr>
          <a:xfrm>
            <a:off x="135265" y="212866"/>
            <a:ext cx="8469626" cy="829899"/>
          </a:xfrm>
          <a:prstGeom prst="roundRect">
            <a:avLst>
              <a:gd name="adj" fmla="val 8866"/>
            </a:avLst>
          </a:prstGeom>
          <a:gradFill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lin ang="5400000" scaled="0"/>
          </a:gradFill>
          <a:ln w="38100">
            <a:noFill/>
          </a:ln>
          <a:effectLst>
            <a:reflection endPos="0" dir="5400000" sy="-100000" algn="bl" rotWithShape="0"/>
          </a:effectLst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309704" y="203341"/>
            <a:ext cx="7467600" cy="83099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ln w="12700">
                  <a:noFill/>
                  <a:prstDash val="solid"/>
                </a:ln>
                <a:solidFill>
                  <a:srgbClr val="00B050"/>
                </a:solidFill>
              </a:rPr>
              <a:t>клубнеплоды</a:t>
            </a:r>
            <a:endParaRPr lang="ru-RU" sz="4800" b="1" dirty="0">
              <a:ln w="12700">
                <a:noFill/>
                <a:prstDash val="solid"/>
              </a:ln>
              <a:solidFill>
                <a:srgbClr val="00B050"/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8643257" y="6411687"/>
            <a:ext cx="772886" cy="337456"/>
          </a:xfrm>
          <a:prstGeom prst="roundRect">
            <a:avLst/>
          </a:prstGeom>
          <a:solidFill>
            <a:schemeClr val="lt1">
              <a:alpha val="44000"/>
            </a:schemeClr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8643257" y="6411687"/>
            <a:ext cx="326574" cy="365125"/>
          </a:xfrm>
        </p:spPr>
        <p:txBody>
          <a:bodyPr/>
          <a:lstStyle/>
          <a:p>
            <a:fld id="{F8FEE960-00A4-4F46-937C-2FBDF55D61F9}" type="slidenum">
              <a:rPr lang="ru-RU" sz="1400" smtClean="0"/>
              <a:pPr/>
              <a:t>3</a:t>
            </a:fld>
            <a:endParaRPr lang="ru-RU" sz="1400" dirty="0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-174170" y="6411687"/>
            <a:ext cx="8631296" cy="337456"/>
          </a:xfrm>
          <a:prstGeom prst="roundRect">
            <a:avLst/>
          </a:prstGeom>
          <a:solidFill>
            <a:schemeClr val="lt1">
              <a:alpha val="44000"/>
            </a:schemeClr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198904" y="1166499"/>
            <a:ext cx="8469626" cy="4857783"/>
          </a:xfrm>
          <a:prstGeom prst="roundRect">
            <a:avLst>
              <a:gd name="adj" fmla="val 2064"/>
            </a:avLst>
          </a:prstGeom>
          <a:gradFill>
            <a:gsLst>
              <a:gs pos="0">
                <a:srgbClr val="FBEAC7"/>
              </a:gs>
              <a:gs pos="17999">
                <a:srgbClr val="FEE7F2"/>
              </a:gs>
              <a:gs pos="36000">
                <a:srgbClr val="FAC77D"/>
              </a:gs>
              <a:gs pos="61000">
                <a:srgbClr val="FBA97D"/>
              </a:gs>
              <a:gs pos="82001">
                <a:srgbClr val="FBD49C"/>
              </a:gs>
              <a:gs pos="100000">
                <a:srgbClr val="FEE7F2"/>
              </a:gs>
            </a:gsLst>
            <a:lin ang="5400000" scaled="0"/>
          </a:gradFill>
          <a:ln w="38100">
            <a:noFill/>
          </a:ln>
          <a:effectLst>
            <a:reflection endPos="0" dir="5400000" sy="-100000" algn="bl" rotWithShape="0"/>
          </a:effectLst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endParaRPr lang="ru-RU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49650" y="1180193"/>
            <a:ext cx="7590304" cy="400110"/>
          </a:xfrm>
          <a:prstGeom prst="rect">
            <a:avLst/>
          </a:prstGeom>
          <a:solidFill>
            <a:schemeClr val="lt1"/>
          </a:solidFill>
        </p:spPr>
        <p:txBody>
          <a:bodyPr wrap="square" rtlCol="0">
            <a:spAutoFit/>
          </a:bodyPr>
          <a:lstStyle/>
          <a:p>
            <a:r>
              <a:rPr lang="ru-RU" sz="2000" b="1" i="1" u="sng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Times New Roman" pitchFamily="18" charset="0"/>
              </a:rPr>
              <a:t>Картофель </a:t>
            </a:r>
            <a:r>
              <a:rPr lang="ru-RU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Times New Roman" pitchFamily="18" charset="0"/>
              </a:rPr>
              <a:t>                             </a:t>
            </a:r>
            <a:r>
              <a:rPr lang="ru-RU" sz="2000" b="1" i="1" u="sng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Times New Roman" pitchFamily="18" charset="0"/>
              </a:rPr>
              <a:t>Батат</a:t>
            </a:r>
            <a:r>
              <a:rPr lang="ru-RU" sz="2000" u="sng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Times New Roman" pitchFamily="18" charset="0"/>
              </a:rPr>
              <a:t> </a:t>
            </a:r>
            <a:r>
              <a:rPr lang="ru-RU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Times New Roman" pitchFamily="18" charset="0"/>
              </a:rPr>
              <a:t>                                  </a:t>
            </a:r>
            <a:r>
              <a:rPr lang="ru-RU" sz="2000" b="1" i="1" u="sng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Times New Roman" pitchFamily="18" charset="0"/>
              </a:rPr>
              <a:t>Топинамбур</a:t>
            </a:r>
            <a:endParaRPr lang="ru-RU" sz="2000" u="sng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6146" name="Picture 2" descr="http://www.ogorodnick.ru/images/topinambur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844801" y="1569945"/>
            <a:ext cx="2305050" cy="2305050"/>
          </a:xfrm>
          <a:prstGeom prst="rect">
            <a:avLst/>
          </a:prstGeom>
          <a:noFill/>
        </p:spPr>
      </p:pic>
      <p:pic>
        <p:nvPicPr>
          <p:cNvPr id="6148" name="Picture 4" descr="http://www.ogorodnick.ru/images/batat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183965" y="1578909"/>
            <a:ext cx="2305050" cy="2305050"/>
          </a:xfrm>
          <a:prstGeom prst="rect">
            <a:avLst/>
          </a:prstGeom>
          <a:noFill/>
        </p:spPr>
      </p:pic>
      <p:pic>
        <p:nvPicPr>
          <p:cNvPr id="6150" name="Picture 6" descr="http://www.ogorodnick.ru/images/kartmavka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00983" y="1588995"/>
            <a:ext cx="2305050" cy="2305050"/>
          </a:xfrm>
          <a:prstGeom prst="rect">
            <a:avLst/>
          </a:prstGeom>
          <a:noFill/>
        </p:spPr>
      </p:pic>
      <p:sp>
        <p:nvSpPr>
          <p:cNvPr id="16" name="Управляющая кнопка: назад 15">
            <a:hlinkClick r:id="" action="ppaction://hlinkshowjump?jump=previousslide" highlightClick="1"/>
            <a:hlinkHover r:id="" action="ppaction://hlinkshowjump?jump=previousslide"/>
          </p:cNvPr>
          <p:cNvSpPr/>
          <p:nvPr/>
        </p:nvSpPr>
        <p:spPr>
          <a:xfrm>
            <a:off x="295836" y="6051176"/>
            <a:ext cx="900000" cy="576000"/>
          </a:xfrm>
          <a:prstGeom prst="actionButtonBackPrevious">
            <a:avLst/>
          </a:prstGeom>
          <a:gradFill>
            <a:gsLst>
              <a:gs pos="0">
                <a:srgbClr val="D6B19C"/>
              </a:gs>
              <a:gs pos="30000">
                <a:srgbClr val="D49E6C"/>
              </a:gs>
              <a:gs pos="70000">
                <a:srgbClr val="A65528"/>
              </a:gs>
              <a:gs pos="100000">
                <a:srgbClr val="663012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Управляющая кнопка: далее 16">
            <a:hlinkClick r:id="" action="ppaction://hlinkshowjump?jump=nextslide" highlightClick="1"/>
          </p:cNvPr>
          <p:cNvSpPr/>
          <p:nvPr/>
        </p:nvSpPr>
        <p:spPr>
          <a:xfrm>
            <a:off x="7879976" y="6087037"/>
            <a:ext cx="900000" cy="576000"/>
          </a:xfrm>
          <a:prstGeom prst="actionButtonForwardNext">
            <a:avLst/>
          </a:prstGeom>
          <a:gradFill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Управляющая кнопка: сведения 17">
            <a:hlinkClick r:id="" action="ppaction://hlinkshowjump?jump=nextslide" highlightClick="1"/>
          </p:cNvPr>
          <p:cNvSpPr/>
          <p:nvPr/>
        </p:nvSpPr>
        <p:spPr>
          <a:xfrm>
            <a:off x="1120589" y="3908611"/>
            <a:ext cx="1042416" cy="1042416"/>
          </a:xfrm>
          <a:prstGeom prst="actionButtonInformation">
            <a:avLst/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Управляющая кнопка: сведения 18">
            <a:hlinkClick r:id="rId6" action="ppaction://hlinksldjump" highlightClick="1"/>
          </p:cNvPr>
          <p:cNvSpPr/>
          <p:nvPr/>
        </p:nvSpPr>
        <p:spPr>
          <a:xfrm>
            <a:off x="3863789" y="3899647"/>
            <a:ext cx="1042416" cy="1042416"/>
          </a:xfrm>
          <a:prstGeom prst="actionButtonInformation">
            <a:avLst/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Управляющая кнопка: сведения 20">
            <a:hlinkClick r:id="rId7" action="ppaction://hlinksldjump" highlightClick="1"/>
          </p:cNvPr>
          <p:cNvSpPr/>
          <p:nvPr/>
        </p:nvSpPr>
        <p:spPr>
          <a:xfrm>
            <a:off x="6373906" y="3872753"/>
            <a:ext cx="1042416" cy="1042416"/>
          </a:xfrm>
          <a:prstGeom prst="actionButtonInformation">
            <a:avLst/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689535012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FEE960-00A4-4F46-937C-2FBDF55D61F9}" type="slidenum">
              <a:rPr lang="ru-RU" smtClean="0"/>
              <a:pPr/>
              <a:t>4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2902998" y="1020933"/>
            <a:ext cx="2494625" cy="2308324"/>
          </a:xfrm>
          <a:prstGeom prst="rect">
            <a:avLst/>
          </a:prstGeom>
          <a:solidFill>
            <a:schemeClr val="lt1"/>
          </a:solidFill>
        </p:spPr>
        <p:txBody>
          <a:bodyPr wrap="square">
            <a:spAutoFit/>
          </a:bodyPr>
          <a:lstStyle/>
          <a:p>
            <a:r>
              <a:rPr lang="ru-RU" b="1" u="sng" dirty="0" smtClean="0">
                <a:cs typeface="Times New Roman" pitchFamily="18" charset="0"/>
              </a:rPr>
              <a:t>Картофель</a:t>
            </a:r>
            <a:r>
              <a:rPr lang="ru-RU" b="1" i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Times New Roman" pitchFamily="18" charset="0"/>
              </a:rPr>
              <a:t> </a:t>
            </a:r>
            <a:r>
              <a:rPr lang="ru-RU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Times New Roman" pitchFamily="18" charset="0"/>
              </a:rPr>
              <a:t>содержит</a:t>
            </a:r>
            <a:r>
              <a:rPr lang="ru-RU" b="1" i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Times New Roman" pitchFamily="18" charset="0"/>
              </a:rPr>
              <a:t> </a:t>
            </a:r>
            <a:r>
              <a:rPr lang="ru-RU" dirty="0" smtClean="0">
                <a:cs typeface="Times New Roman" pitchFamily="18" charset="0"/>
              </a:rPr>
              <a:t> 11-25 % крахмала, около 2 - белка, 0,3 % жира, калий, фосфор, соли кальция, магния, железа, витамины С и группы В.</a:t>
            </a:r>
            <a:r>
              <a:rPr lang="ru-RU" b="1" i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Times New Roman" pitchFamily="18" charset="0"/>
              </a:rPr>
              <a:t> </a:t>
            </a:r>
            <a:endParaRPr lang="ru-RU" dirty="0">
              <a:cs typeface="Times New Roman" pitchFamily="18" charset="0"/>
            </a:endParaRPr>
          </a:p>
        </p:txBody>
      </p:sp>
      <p:pic>
        <p:nvPicPr>
          <p:cNvPr id="4" name="Picture 6" descr="http://www.ogorodnick.ru/images/kartmavk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923547" y="3586382"/>
            <a:ext cx="2305050" cy="2305050"/>
          </a:xfrm>
          <a:prstGeom prst="rect">
            <a:avLst/>
          </a:prstGeom>
          <a:noFill/>
        </p:spPr>
      </p:pic>
      <p:sp>
        <p:nvSpPr>
          <p:cNvPr id="6" name="Управляющая кнопка: далее 5">
            <a:hlinkClick r:id="" action="ppaction://hlinkshowjump?jump=nextslide" highlightClick="1"/>
          </p:cNvPr>
          <p:cNvSpPr/>
          <p:nvPr/>
        </p:nvSpPr>
        <p:spPr>
          <a:xfrm>
            <a:off x="7879976" y="6087037"/>
            <a:ext cx="900000" cy="576000"/>
          </a:xfrm>
          <a:prstGeom prst="actionButtonForwardNext">
            <a:avLst/>
          </a:prstGeom>
          <a:gradFill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Управляющая кнопка: настраиваемая 7">
            <a:hlinkClick r:id="rId3" action="ppaction://hlinksldjump" highlightClick="1"/>
          </p:cNvPr>
          <p:cNvSpPr/>
          <p:nvPr/>
        </p:nvSpPr>
        <p:spPr>
          <a:xfrm>
            <a:off x="887767" y="5690586"/>
            <a:ext cx="1042416" cy="1042416"/>
          </a:xfrm>
          <a:prstGeom prst="actionButtonBlank">
            <a:avLst/>
          </a:prstGeom>
          <a:gradFill>
            <a:gsLst>
              <a:gs pos="0">
                <a:srgbClr val="D6B19C"/>
              </a:gs>
              <a:gs pos="30000">
                <a:srgbClr val="D49E6C"/>
              </a:gs>
              <a:gs pos="70000">
                <a:srgbClr val="A65528"/>
              </a:gs>
              <a:gs pos="100000">
                <a:srgbClr val="663012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FEE960-00A4-4F46-937C-2FBDF55D61F9}" type="slidenum">
              <a:rPr lang="ru-RU" smtClean="0"/>
              <a:pPr/>
              <a:t>5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1740023" y="824842"/>
            <a:ext cx="5486400" cy="1077218"/>
          </a:xfrm>
          <a:prstGeom prst="rect">
            <a:avLst/>
          </a:prstGeom>
          <a:solidFill>
            <a:schemeClr val="lt1"/>
          </a:solidFill>
        </p:spPr>
        <p:txBody>
          <a:bodyPr wrap="square">
            <a:spAutoFit/>
          </a:bodyPr>
          <a:lstStyle/>
          <a:p>
            <a:r>
              <a:rPr lang="ru-RU" sz="2400" b="1" u="sng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Times New Roman" pitchFamily="18" charset="0"/>
              </a:rPr>
              <a:t>Батат </a:t>
            </a:r>
            <a:r>
              <a:rPr lang="ru-RU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Times New Roman" pitchFamily="18" charset="0"/>
              </a:rPr>
              <a:t>– сладкие, мясистые,  крупные клубни, содержат крахмал, сахара и другие питательные вещества</a:t>
            </a:r>
          </a:p>
        </p:txBody>
      </p:sp>
      <p:pic>
        <p:nvPicPr>
          <p:cNvPr id="4" name="Picture 4" descr="http://www.ogorodnick.ru/images/batat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77433" y="2750761"/>
            <a:ext cx="2305050" cy="2305050"/>
          </a:xfrm>
          <a:prstGeom prst="rect">
            <a:avLst/>
          </a:prstGeom>
          <a:noFill/>
        </p:spPr>
      </p:pic>
      <p:sp>
        <p:nvSpPr>
          <p:cNvPr id="6" name="Управляющая кнопка: далее 5">
            <a:hlinkClick r:id="" action="ppaction://hlinkshowjump?jump=nextslide" highlightClick="1"/>
          </p:cNvPr>
          <p:cNvSpPr/>
          <p:nvPr/>
        </p:nvSpPr>
        <p:spPr>
          <a:xfrm>
            <a:off x="7879976" y="6087037"/>
            <a:ext cx="900000" cy="576000"/>
          </a:xfrm>
          <a:prstGeom prst="actionButtonForwardNext">
            <a:avLst/>
          </a:prstGeom>
          <a:gradFill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Управляющая кнопка: настраиваемая 7">
            <a:hlinkClick r:id="rId3" action="ppaction://hlinksldjump" highlightClick="1"/>
          </p:cNvPr>
          <p:cNvSpPr/>
          <p:nvPr/>
        </p:nvSpPr>
        <p:spPr>
          <a:xfrm>
            <a:off x="470517" y="5632882"/>
            <a:ext cx="1042416" cy="1042416"/>
          </a:xfrm>
          <a:prstGeom prst="actionButtonBlank">
            <a:avLst/>
          </a:prstGeom>
          <a:gradFill>
            <a:gsLst>
              <a:gs pos="0">
                <a:srgbClr val="D6B19C"/>
              </a:gs>
              <a:gs pos="30000">
                <a:srgbClr val="D49E6C"/>
              </a:gs>
              <a:gs pos="70000">
                <a:srgbClr val="A65528"/>
              </a:gs>
              <a:gs pos="100000">
                <a:srgbClr val="663012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FEE960-00A4-4F46-937C-2FBDF55D61F9}" type="slidenum">
              <a:rPr lang="ru-RU" smtClean="0"/>
              <a:pPr/>
              <a:t>6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1695635" y="471803"/>
            <a:ext cx="5734974" cy="1354217"/>
          </a:xfrm>
          <a:prstGeom prst="rect">
            <a:avLst/>
          </a:prstGeom>
          <a:solidFill>
            <a:schemeClr val="lt1"/>
          </a:solidFill>
        </p:spPr>
        <p:txBody>
          <a:bodyPr wrap="square">
            <a:spAutoFit/>
          </a:bodyPr>
          <a:lstStyle/>
          <a:p>
            <a:r>
              <a:rPr lang="ru-RU" sz="2400" b="1" i="1" u="sng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Times New Roman" pitchFamily="18" charset="0"/>
              </a:rPr>
              <a:t>Топинамбур</a:t>
            </a:r>
            <a:r>
              <a:rPr lang="ru-RU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Times New Roman" pitchFamily="18" charset="0"/>
              </a:rPr>
              <a:t> (земляная груша), содержит 20,6% углеводов, в т.ч. Фруктозу и инулин. Используют в диетическом питании </a:t>
            </a:r>
          </a:p>
          <a:p>
            <a:endParaRPr lang="ru-RU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4" name="Picture 2" descr="http://www.ogorodnick.ru/images/topinambur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34766" y="2537611"/>
            <a:ext cx="2305050" cy="2305050"/>
          </a:xfrm>
          <a:prstGeom prst="rect">
            <a:avLst/>
          </a:prstGeom>
          <a:noFill/>
        </p:spPr>
      </p:pic>
      <p:sp>
        <p:nvSpPr>
          <p:cNvPr id="6" name="Управляющая кнопка: далее 5">
            <a:hlinkClick r:id="" action="ppaction://hlinkshowjump?jump=nextslide" highlightClick="1"/>
          </p:cNvPr>
          <p:cNvSpPr/>
          <p:nvPr/>
        </p:nvSpPr>
        <p:spPr>
          <a:xfrm>
            <a:off x="7879976" y="6087037"/>
            <a:ext cx="900000" cy="576000"/>
          </a:xfrm>
          <a:prstGeom prst="actionButtonForwardNext">
            <a:avLst/>
          </a:prstGeom>
          <a:gradFill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Управляющая кнопка: настраиваемая 6">
            <a:hlinkClick r:id="rId3" action="ppaction://hlinksldjump" highlightClick="1"/>
          </p:cNvPr>
          <p:cNvSpPr/>
          <p:nvPr/>
        </p:nvSpPr>
        <p:spPr>
          <a:xfrm>
            <a:off x="1376039" y="5681709"/>
            <a:ext cx="1042416" cy="1042416"/>
          </a:xfrm>
          <a:prstGeom prst="actionButtonBlank">
            <a:avLst/>
          </a:prstGeom>
          <a:gradFill>
            <a:gsLst>
              <a:gs pos="0">
                <a:srgbClr val="D6B19C"/>
              </a:gs>
              <a:gs pos="30000">
                <a:srgbClr val="D49E6C"/>
              </a:gs>
              <a:gs pos="70000">
                <a:srgbClr val="A65528"/>
              </a:gs>
              <a:gs pos="100000">
                <a:srgbClr val="663012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кругленный прямоугольник 4"/>
          <p:cNvSpPr/>
          <p:nvPr/>
        </p:nvSpPr>
        <p:spPr>
          <a:xfrm>
            <a:off x="139747" y="203341"/>
            <a:ext cx="8469626" cy="829899"/>
          </a:xfrm>
          <a:prstGeom prst="roundRect">
            <a:avLst>
              <a:gd name="adj" fmla="val 8866"/>
            </a:avLst>
          </a:prstGeom>
          <a:solidFill>
            <a:schemeClr val="lt1">
              <a:alpha val="74000"/>
            </a:schemeClr>
          </a:solidFill>
          <a:ln w="38100">
            <a:noFill/>
          </a:ln>
          <a:effectLst>
            <a:reflection endPos="0" dir="5400000" sy="-100000" algn="bl" rotWithShape="0"/>
          </a:effectLst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309704" y="203341"/>
            <a:ext cx="7467600" cy="830997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ln w="12700">
                  <a:noFill/>
                  <a:prstDash val="solid"/>
                </a:ln>
                <a:solidFill>
                  <a:srgbClr val="00B050"/>
                </a:solidFill>
              </a:rPr>
              <a:t>корнеплоды 1</a:t>
            </a:r>
            <a:endParaRPr lang="ru-RU" sz="4800" b="1" dirty="0">
              <a:ln w="12700">
                <a:noFill/>
                <a:prstDash val="solid"/>
              </a:ln>
              <a:solidFill>
                <a:srgbClr val="00B050"/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8643257" y="6411687"/>
            <a:ext cx="772886" cy="337456"/>
          </a:xfrm>
          <a:prstGeom prst="roundRect">
            <a:avLst/>
          </a:prstGeom>
          <a:solidFill>
            <a:schemeClr val="lt1">
              <a:alpha val="44000"/>
            </a:schemeClr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8643257" y="6411687"/>
            <a:ext cx="326574" cy="365125"/>
          </a:xfrm>
        </p:spPr>
        <p:txBody>
          <a:bodyPr/>
          <a:lstStyle/>
          <a:p>
            <a:fld id="{F8FEE960-00A4-4F46-937C-2FBDF55D61F9}" type="slidenum">
              <a:rPr lang="ru-RU" sz="1400" smtClean="0"/>
              <a:pPr/>
              <a:t>7</a:t>
            </a:fld>
            <a:endParaRPr lang="ru-RU" sz="1400" dirty="0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-174170" y="6411687"/>
            <a:ext cx="8631296" cy="337456"/>
          </a:xfrm>
          <a:prstGeom prst="roundRect">
            <a:avLst/>
          </a:prstGeom>
          <a:solidFill>
            <a:schemeClr val="lt1">
              <a:alpha val="44000"/>
            </a:schemeClr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кругленный прямоугольник 10">
            <a:hlinkClick r:id="rId3" action="ppaction://hlinksldjump"/>
          </p:cNvPr>
          <p:cNvSpPr/>
          <p:nvPr/>
        </p:nvSpPr>
        <p:spPr>
          <a:xfrm>
            <a:off x="210131" y="1093100"/>
            <a:ext cx="8469626" cy="4738773"/>
          </a:xfrm>
          <a:prstGeom prst="roundRect">
            <a:avLst>
              <a:gd name="adj" fmla="val 2064"/>
            </a:avLst>
          </a:prstGeom>
          <a:solidFill>
            <a:schemeClr val="bg1"/>
          </a:solidFill>
          <a:ln w="38100">
            <a:noFill/>
          </a:ln>
          <a:effectLst>
            <a:reflection endPos="0" dir="5400000" sy="-100000" algn="bl" rotWithShape="0"/>
          </a:effectLst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b="1" i="1" dirty="0" smtClean="0">
              <a:solidFill>
                <a:schemeClr val="tx1">
                  <a:lumMod val="75000"/>
                  <a:lumOff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b="1" i="1" dirty="0" smtClean="0">
              <a:solidFill>
                <a:schemeClr val="tx1">
                  <a:lumMod val="75000"/>
                  <a:lumOff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b="1" i="1" dirty="0" smtClean="0">
              <a:solidFill>
                <a:schemeClr val="tx1">
                  <a:lumMod val="75000"/>
                  <a:lumOff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b="1" i="1" dirty="0" smtClean="0">
              <a:solidFill>
                <a:schemeClr val="tx1">
                  <a:lumMod val="75000"/>
                  <a:lumOff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b="1" i="1" dirty="0" smtClean="0">
              <a:solidFill>
                <a:schemeClr val="tx1">
                  <a:lumMod val="75000"/>
                  <a:lumOff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b="1" i="1" dirty="0" smtClean="0">
              <a:solidFill>
                <a:schemeClr val="tx1">
                  <a:lumMod val="75000"/>
                  <a:lumOff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b="1" i="1" dirty="0" smtClean="0">
              <a:solidFill>
                <a:schemeClr val="tx1">
                  <a:lumMod val="75000"/>
                  <a:lumOff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b="1" i="1" dirty="0" smtClean="0">
              <a:solidFill>
                <a:schemeClr val="tx1">
                  <a:lumMod val="75000"/>
                  <a:lumOff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b="1" i="1" dirty="0" smtClean="0">
              <a:solidFill>
                <a:schemeClr val="tx1">
                  <a:lumMod val="75000"/>
                  <a:lumOff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b="1" i="1" dirty="0" smtClean="0">
              <a:solidFill>
                <a:schemeClr val="tx1">
                  <a:lumMod val="75000"/>
                  <a:lumOff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b="1" i="1" dirty="0" smtClean="0">
              <a:solidFill>
                <a:schemeClr val="tx1">
                  <a:lumMod val="75000"/>
                  <a:lumOff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000" b="1" dirty="0" smtClean="0">
              <a:solidFill>
                <a:schemeClr val="tx1">
                  <a:lumMod val="75000"/>
                  <a:lumOff val="25000"/>
                </a:schemeClr>
              </a:solidFill>
              <a:cs typeface="Times New Roman" pitchFamily="18" charset="0"/>
            </a:endParaRPr>
          </a:p>
          <a:p>
            <a:pPr algn="ctr"/>
            <a:r>
              <a:rPr lang="ru-RU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Times New Roman" pitchFamily="18" charset="0"/>
              </a:rPr>
              <a:t>Корнеплоды содержат сахар (в свекле и моркови), минеральные вещества и витамины </a:t>
            </a:r>
          </a:p>
          <a:p>
            <a:pPr algn="ctr"/>
            <a:endParaRPr lang="ru-RU" b="1" i="1" dirty="0" smtClean="0">
              <a:solidFill>
                <a:schemeClr val="tx1">
                  <a:lumMod val="75000"/>
                  <a:lumOff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59977" y="1132114"/>
            <a:ext cx="797858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32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endParaRPr lang="ru-RU" sz="32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ctr"/>
            <a:endParaRPr lang="ru-RU" sz="32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4098" name="Picture 2" descr="http://go2.imgsmail.ru/imgpreview?key=http%3A//img1.liveinternet.ru/images/attach/c/2/70/163/70163291_1296746943_1.jpg&amp;mb=imgdb_preview_701&amp;q=90&amp;w=100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624916" y="1312488"/>
            <a:ext cx="1171202" cy="1206594"/>
          </a:xfrm>
          <a:prstGeom prst="rect">
            <a:avLst/>
          </a:prstGeom>
          <a:noFill/>
        </p:spPr>
      </p:pic>
      <p:pic>
        <p:nvPicPr>
          <p:cNvPr id="4100" name="Picture 4" descr="http://go4.imgsmail.ru/imgpreview?key=http%3A//www.sadovoda.ru/uploads/posts/2010-05/1272782129_redis-4-2.jpeg&amp;mb=imgdb_preview_937&amp;q=90&amp;w=126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364069" y="1272988"/>
            <a:ext cx="1200150" cy="1138518"/>
          </a:xfrm>
          <a:prstGeom prst="rect">
            <a:avLst/>
          </a:prstGeom>
          <a:noFill/>
        </p:spPr>
      </p:pic>
      <p:pic>
        <p:nvPicPr>
          <p:cNvPr id="4106" name="Picture 10" descr="D:\рабочий материал\картинки овощей\imgpreview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623731" y="1285313"/>
            <a:ext cx="1424267" cy="1171015"/>
          </a:xfrm>
          <a:prstGeom prst="rect">
            <a:avLst/>
          </a:prstGeom>
          <a:noFill/>
        </p:spPr>
      </p:pic>
      <p:pic>
        <p:nvPicPr>
          <p:cNvPr id="4108" name="Picture 12" descr="http://go4.imgsmail.ru/imgpreview?key=http%3A//findfood.ru/attaches/product/ovoshi/repa.jpg&amp;mb=imgdb_preview_507&amp;q=90&amp;w=100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722659" y="3039034"/>
            <a:ext cx="952500" cy="977153"/>
          </a:xfrm>
          <a:prstGeom prst="rect">
            <a:avLst/>
          </a:prstGeom>
          <a:noFill/>
        </p:spPr>
      </p:pic>
      <p:pic>
        <p:nvPicPr>
          <p:cNvPr id="4112" name="Picture 16" descr="http://go3.imgsmail.ru/imgpreview?key=http%3A//www.botanichka.ru/wp-content/uploads/2011/07/Raphanus2-520x390.jpg&amp;mb=imgdb_preview_66&amp;q=90&amp;w=134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2405715" y="3030070"/>
            <a:ext cx="1395319" cy="1084729"/>
          </a:xfrm>
          <a:prstGeom prst="rect">
            <a:avLst/>
          </a:prstGeom>
          <a:noFill/>
        </p:spPr>
      </p:pic>
      <p:pic>
        <p:nvPicPr>
          <p:cNvPr id="4102" name="Picture 6" descr="http://go2.imgsmail.ru/imgpreview?key=http%3A//www.domklad.ru/uploads/posts/2013-01/1358507824_5f532a59c0d198689d10e0a26aa00f7454e42f55212447.jpg&amp;mb=imgdb_preview_940&amp;q=90&amp;w=123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4619998" y="3029043"/>
            <a:ext cx="1171575" cy="1005074"/>
          </a:xfrm>
          <a:prstGeom prst="rect">
            <a:avLst/>
          </a:prstGeom>
          <a:noFill/>
        </p:spPr>
      </p:pic>
      <p:sp>
        <p:nvSpPr>
          <p:cNvPr id="4118" name="AutoShape 22" descr="Сельдерей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120" name="AutoShape 24" descr="Сельдерей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5" name="Прямоугольник 24"/>
          <p:cNvSpPr/>
          <p:nvPr/>
        </p:nvSpPr>
        <p:spPr>
          <a:xfrm>
            <a:off x="1613647" y="2437510"/>
            <a:ext cx="1425388" cy="461665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ctr"/>
            <a:r>
              <a:rPr lang="ru-RU" sz="2400" b="1" u="sng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Times New Roman" pitchFamily="18" charset="0"/>
              </a:rPr>
              <a:t>морковь</a:t>
            </a:r>
            <a:endParaRPr lang="ru-RU" sz="2400" b="1" u="sng" dirty="0"/>
          </a:p>
        </p:txBody>
      </p:sp>
      <p:sp>
        <p:nvSpPr>
          <p:cNvPr id="26" name="Прямоугольник 25"/>
          <p:cNvSpPr/>
          <p:nvPr/>
        </p:nvSpPr>
        <p:spPr>
          <a:xfrm>
            <a:off x="3621742" y="2446474"/>
            <a:ext cx="1156447" cy="461665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ctr"/>
            <a:r>
              <a:rPr lang="ru-RU" sz="2400" b="1" u="sng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Times New Roman" pitchFamily="18" charset="0"/>
              </a:rPr>
              <a:t>свекла</a:t>
            </a:r>
            <a:endParaRPr lang="ru-RU" sz="2400" b="1" u="sng" dirty="0"/>
          </a:p>
        </p:txBody>
      </p:sp>
      <p:sp>
        <p:nvSpPr>
          <p:cNvPr id="27" name="Прямоугольник 26"/>
          <p:cNvSpPr/>
          <p:nvPr/>
        </p:nvSpPr>
        <p:spPr>
          <a:xfrm>
            <a:off x="5360894" y="2419579"/>
            <a:ext cx="1183341" cy="461665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ctr"/>
            <a:r>
              <a:rPr lang="ru-RU" sz="2400" b="1" i="1" u="sng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Times New Roman" pitchFamily="18" charset="0"/>
              </a:rPr>
              <a:t>редис</a:t>
            </a:r>
            <a:r>
              <a:rPr lang="ru-RU" sz="2400" b="1" i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2400" dirty="0"/>
          </a:p>
        </p:txBody>
      </p:sp>
      <p:sp>
        <p:nvSpPr>
          <p:cNvPr id="28" name="Прямоугольник 27"/>
          <p:cNvSpPr/>
          <p:nvPr/>
        </p:nvSpPr>
        <p:spPr>
          <a:xfrm>
            <a:off x="2420471" y="4122874"/>
            <a:ext cx="1389529" cy="461665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ctr"/>
            <a:r>
              <a:rPr lang="ru-RU" sz="2400" b="1" u="sng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Times New Roman" pitchFamily="18" charset="0"/>
              </a:rPr>
              <a:t>редька</a:t>
            </a:r>
            <a:r>
              <a:rPr lang="ru-RU" b="1" i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dirty="0"/>
          </a:p>
        </p:txBody>
      </p:sp>
      <p:sp>
        <p:nvSpPr>
          <p:cNvPr id="29" name="Прямоугольник 28"/>
          <p:cNvSpPr/>
          <p:nvPr/>
        </p:nvSpPr>
        <p:spPr>
          <a:xfrm>
            <a:off x="4634753" y="4051157"/>
            <a:ext cx="2026023" cy="461665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ctr"/>
            <a:r>
              <a:rPr lang="ru-RU" sz="2400" b="1" u="sng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Times New Roman" pitchFamily="18" charset="0"/>
              </a:rPr>
              <a:t>репа</a:t>
            </a:r>
          </a:p>
        </p:txBody>
      </p:sp>
      <p:sp>
        <p:nvSpPr>
          <p:cNvPr id="35" name="Управляющая кнопка: назад 34">
            <a:hlinkClick r:id="rId3" action="ppaction://hlinksldjump" highlightClick="1"/>
          </p:cNvPr>
          <p:cNvSpPr/>
          <p:nvPr/>
        </p:nvSpPr>
        <p:spPr>
          <a:xfrm>
            <a:off x="233082" y="5851443"/>
            <a:ext cx="923365" cy="576251"/>
          </a:xfrm>
          <a:prstGeom prst="actionButtonBackPrevious">
            <a:avLst/>
          </a:prstGeom>
          <a:gradFill>
            <a:gsLst>
              <a:gs pos="0">
                <a:srgbClr val="D6B19C"/>
              </a:gs>
              <a:gs pos="30000">
                <a:srgbClr val="D49E6C"/>
              </a:gs>
              <a:gs pos="70000">
                <a:srgbClr val="A65528"/>
              </a:gs>
              <a:gs pos="100000">
                <a:srgbClr val="663012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Управляющая кнопка: далее 22">
            <a:hlinkClick r:id="" action="ppaction://hlinkshowjump?jump=nextslide" highlightClick="1"/>
          </p:cNvPr>
          <p:cNvSpPr/>
          <p:nvPr/>
        </p:nvSpPr>
        <p:spPr>
          <a:xfrm>
            <a:off x="7700682" y="5871883"/>
            <a:ext cx="900000" cy="576000"/>
          </a:xfrm>
          <a:prstGeom prst="actionButtonForwardNext">
            <a:avLst/>
          </a:prstGeom>
          <a:gradFill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254638535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1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4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4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4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кругленный прямоугольник 4"/>
          <p:cNvSpPr/>
          <p:nvPr/>
        </p:nvSpPr>
        <p:spPr>
          <a:xfrm>
            <a:off x="139746" y="203341"/>
            <a:ext cx="8529125" cy="829899"/>
          </a:xfrm>
          <a:prstGeom prst="roundRect">
            <a:avLst>
              <a:gd name="adj" fmla="val 8866"/>
            </a:avLst>
          </a:prstGeom>
          <a:solidFill>
            <a:schemeClr val="lt1">
              <a:alpha val="74000"/>
            </a:schemeClr>
          </a:solidFill>
          <a:ln w="38100">
            <a:noFill/>
          </a:ln>
          <a:effectLst>
            <a:reflection endPos="0" dir="5400000" sy="-100000" algn="bl" rotWithShape="0"/>
          </a:effectLst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184198" y="203341"/>
            <a:ext cx="8637072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r>
              <a:rPr lang="ru-RU" sz="4800" b="1" dirty="0" smtClean="0">
                <a:ln w="12700">
                  <a:noFill/>
                  <a:prstDash val="solid"/>
                </a:ln>
                <a:solidFill>
                  <a:srgbClr val="00B050"/>
                </a:solidFill>
              </a:rPr>
              <a:t>корнеплоды 2 (белые коренья)</a:t>
            </a:r>
            <a:endParaRPr lang="ru-RU" sz="4800" b="1" dirty="0">
              <a:ln w="12700">
                <a:noFill/>
                <a:prstDash val="solid"/>
              </a:ln>
              <a:solidFill>
                <a:srgbClr val="00B050"/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8643257" y="6411687"/>
            <a:ext cx="772886" cy="337456"/>
          </a:xfrm>
          <a:prstGeom prst="roundRect">
            <a:avLst/>
          </a:prstGeom>
          <a:solidFill>
            <a:schemeClr val="lt1">
              <a:alpha val="44000"/>
            </a:schemeClr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8643257" y="6411687"/>
            <a:ext cx="326574" cy="365125"/>
          </a:xfrm>
        </p:spPr>
        <p:txBody>
          <a:bodyPr/>
          <a:lstStyle/>
          <a:p>
            <a:fld id="{F8FEE960-00A4-4F46-937C-2FBDF55D61F9}" type="slidenum">
              <a:rPr lang="ru-RU" sz="1400" smtClean="0"/>
              <a:pPr/>
              <a:t>8</a:t>
            </a:fld>
            <a:endParaRPr lang="ru-RU" sz="1400" dirty="0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-174170" y="6411687"/>
            <a:ext cx="8631296" cy="337456"/>
          </a:xfrm>
          <a:prstGeom prst="roundRect">
            <a:avLst/>
          </a:prstGeom>
          <a:solidFill>
            <a:schemeClr val="lt1">
              <a:alpha val="44000"/>
            </a:schemeClr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183237" y="1093100"/>
            <a:ext cx="8469626" cy="4738773"/>
          </a:xfrm>
          <a:prstGeom prst="roundRect">
            <a:avLst>
              <a:gd name="adj" fmla="val 2064"/>
            </a:avLst>
          </a:prstGeom>
          <a:solidFill>
            <a:schemeClr val="lt1"/>
          </a:solidFill>
          <a:ln w="38100">
            <a:noFill/>
          </a:ln>
          <a:effectLst>
            <a:reflection endPos="0" dir="5400000" sy="-100000" algn="bl" rotWithShape="0"/>
          </a:effectLst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b="1" i="1" dirty="0" smtClean="0">
              <a:solidFill>
                <a:schemeClr val="tx1">
                  <a:lumMod val="75000"/>
                  <a:lumOff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b="1" i="1" dirty="0" smtClean="0">
              <a:solidFill>
                <a:schemeClr val="tx1">
                  <a:lumMod val="75000"/>
                  <a:lumOff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b="1" i="1" dirty="0" smtClean="0">
              <a:solidFill>
                <a:schemeClr val="tx1">
                  <a:lumMod val="75000"/>
                  <a:lumOff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b="1" i="1" dirty="0" smtClean="0">
              <a:solidFill>
                <a:schemeClr val="tx1">
                  <a:lumMod val="75000"/>
                  <a:lumOff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b="1" i="1" dirty="0" smtClean="0">
              <a:solidFill>
                <a:schemeClr val="tx1">
                  <a:lumMod val="75000"/>
                  <a:lumOff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Times New Roman" pitchFamily="18" charset="0"/>
              </a:rPr>
              <a:t>Эти корнеплоды содержат эфирные масла, витамин С, В1, В1 , каротин 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59977" y="1132114"/>
            <a:ext cx="797858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32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endParaRPr lang="ru-RU" sz="32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ctr"/>
            <a:endParaRPr lang="ru-RU" sz="32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4116" name="Picture 20" descr="http://go1.imgsmail.ru/imgpreview?key=http%3A//cdn1.shopium.ua/d/liyasoap/c/s/37b35a92-e2c1-4825-bf2c-e71a7614b8dd.jpg&amp;mb=imgdb_preview_1912&amp;q=90&amp;w=13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65411" y="1622611"/>
            <a:ext cx="1613647" cy="1219201"/>
          </a:xfrm>
          <a:prstGeom prst="rect">
            <a:avLst/>
          </a:prstGeom>
          <a:noFill/>
        </p:spPr>
      </p:pic>
      <p:sp>
        <p:nvSpPr>
          <p:cNvPr id="4118" name="AutoShape 22" descr="Сельдерей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120" name="AutoShape 24" descr="Сельдерей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122" name="Picture 26" descr="Сельдерей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00400" y="1660713"/>
            <a:ext cx="1945341" cy="1279712"/>
          </a:xfrm>
          <a:prstGeom prst="rect">
            <a:avLst/>
          </a:prstGeom>
          <a:noFill/>
        </p:spPr>
      </p:pic>
      <p:pic>
        <p:nvPicPr>
          <p:cNvPr id="4124" name="Picture 28" descr="http://go2.imgsmail.ru/imgpreview?key=http%3A//umeha.3dn.ru/_pu/9/38322687.jpg&amp;mb=imgdb_preview_1343&amp;q=90&amp;w=100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827059" y="1694329"/>
            <a:ext cx="1299882" cy="1255059"/>
          </a:xfrm>
          <a:prstGeom prst="rect">
            <a:avLst/>
          </a:prstGeom>
          <a:noFill/>
        </p:spPr>
      </p:pic>
      <p:sp>
        <p:nvSpPr>
          <p:cNvPr id="30" name="Прямоугольник 29"/>
          <p:cNvSpPr/>
          <p:nvPr/>
        </p:nvSpPr>
        <p:spPr>
          <a:xfrm>
            <a:off x="1161991" y="3190546"/>
            <a:ext cx="146886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u="sng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Times New Roman" pitchFamily="18" charset="0"/>
              </a:rPr>
              <a:t>петрушка</a:t>
            </a:r>
            <a:endParaRPr lang="ru-RU" sz="2400" u="sng" dirty="0"/>
          </a:p>
        </p:txBody>
      </p:sp>
      <p:sp>
        <p:nvSpPr>
          <p:cNvPr id="31" name="Прямоугольник 30"/>
          <p:cNvSpPr/>
          <p:nvPr/>
        </p:nvSpPr>
        <p:spPr>
          <a:xfrm>
            <a:off x="3459014" y="3226405"/>
            <a:ext cx="160223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u="sng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Times New Roman" pitchFamily="18" charset="0"/>
              </a:rPr>
              <a:t>сельдерей</a:t>
            </a:r>
            <a:endParaRPr lang="ru-RU" sz="2400" u="sng" dirty="0"/>
          </a:p>
        </p:txBody>
      </p:sp>
      <p:sp>
        <p:nvSpPr>
          <p:cNvPr id="32" name="Прямоугольник 31"/>
          <p:cNvSpPr/>
          <p:nvPr/>
        </p:nvSpPr>
        <p:spPr>
          <a:xfrm>
            <a:off x="5712915" y="3208475"/>
            <a:ext cx="154208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u="sng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Times New Roman" pitchFamily="18" charset="0"/>
              </a:rPr>
              <a:t>пастернак</a:t>
            </a:r>
            <a:endParaRPr lang="ru-RU" sz="2400" b="1" u="sng" dirty="0">
              <a:solidFill>
                <a:schemeClr val="tx1">
                  <a:lumMod val="75000"/>
                  <a:lumOff val="25000"/>
                </a:schemeClr>
              </a:solidFill>
              <a:cs typeface="Times New Roman" pitchFamily="18" charset="0"/>
            </a:endParaRPr>
          </a:p>
        </p:txBody>
      </p:sp>
      <p:sp>
        <p:nvSpPr>
          <p:cNvPr id="33" name="Управляющая кнопка: назад 32">
            <a:hlinkClick r:id="rId6" action="ppaction://hlinksldjump" highlightClick="1"/>
          </p:cNvPr>
          <p:cNvSpPr/>
          <p:nvPr/>
        </p:nvSpPr>
        <p:spPr>
          <a:xfrm>
            <a:off x="251011" y="5824548"/>
            <a:ext cx="923365" cy="576251"/>
          </a:xfrm>
          <a:prstGeom prst="actionButtonBackPrevious">
            <a:avLst/>
          </a:prstGeom>
          <a:gradFill>
            <a:gsLst>
              <a:gs pos="0">
                <a:srgbClr val="D6B19C"/>
              </a:gs>
              <a:gs pos="30000">
                <a:srgbClr val="D49E6C"/>
              </a:gs>
              <a:gs pos="70000">
                <a:srgbClr val="A65528"/>
              </a:gs>
              <a:gs pos="100000">
                <a:srgbClr val="663012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Управляющая кнопка: далее 17">
            <a:hlinkClick r:id="" action="ppaction://hlinkshowjump?jump=nextslide" highlightClick="1"/>
          </p:cNvPr>
          <p:cNvSpPr/>
          <p:nvPr/>
        </p:nvSpPr>
        <p:spPr>
          <a:xfrm>
            <a:off x="7691718" y="5862919"/>
            <a:ext cx="900000" cy="576000"/>
          </a:xfrm>
          <a:prstGeom prst="actionButtonForwardNext">
            <a:avLst/>
          </a:prstGeom>
          <a:gradFill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254638535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41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41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4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4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800" decel="100000"/>
                                        <p:tgtEl>
                                          <p:spTgt spid="4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41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00" decel="100000" fill="hold"/>
                                        <p:tgtEl>
                                          <p:spTgt spid="4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800" decel="100000" fill="hold"/>
                                        <p:tgtEl>
                                          <p:spTgt spid="4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800" decel="100000"/>
                                        <p:tgtEl>
                                          <p:spTgt spid="41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800" decel="100000" fill="hold"/>
                                        <p:tgtEl>
                                          <p:spTgt spid="41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800" decel="100000" fill="hold"/>
                                        <p:tgtEl>
                                          <p:spTgt spid="4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800" decel="100000" fill="hold"/>
                                        <p:tgtEl>
                                          <p:spTgt spid="4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1" grpId="0"/>
      <p:bldP spid="3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кругленный прямоугольник 4"/>
          <p:cNvSpPr/>
          <p:nvPr/>
        </p:nvSpPr>
        <p:spPr>
          <a:xfrm>
            <a:off x="336918" y="203342"/>
            <a:ext cx="8469626" cy="829899"/>
          </a:xfrm>
          <a:prstGeom prst="roundRect">
            <a:avLst>
              <a:gd name="adj" fmla="val 8866"/>
            </a:avLst>
          </a:prstGeom>
          <a:solidFill>
            <a:schemeClr val="lt1"/>
          </a:solidFill>
          <a:ln w="38100">
            <a:noFill/>
          </a:ln>
          <a:effectLst>
            <a:reflection endPos="0" dir="5400000" sy="-100000" algn="bl" rotWithShape="0"/>
          </a:effectLst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ln w="12700">
                  <a:noFill/>
                  <a:prstDash val="solid"/>
                </a:ln>
                <a:solidFill>
                  <a:srgbClr val="00B050"/>
                </a:solidFill>
              </a:rPr>
              <a:t>капустные овощи</a:t>
            </a:r>
            <a:endParaRPr lang="ru-RU" sz="4800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8643257" y="6411687"/>
            <a:ext cx="772886" cy="337456"/>
          </a:xfrm>
          <a:prstGeom prst="roundRect">
            <a:avLst/>
          </a:prstGeom>
          <a:solidFill>
            <a:schemeClr val="lt1">
              <a:alpha val="44000"/>
            </a:schemeClr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8643257" y="6411687"/>
            <a:ext cx="326574" cy="365125"/>
          </a:xfrm>
        </p:spPr>
        <p:txBody>
          <a:bodyPr/>
          <a:lstStyle/>
          <a:p>
            <a:fld id="{F8FEE960-00A4-4F46-937C-2FBDF55D61F9}" type="slidenum">
              <a:rPr lang="ru-RU" sz="1400" smtClean="0"/>
              <a:pPr/>
              <a:t>9</a:t>
            </a:fld>
            <a:endParaRPr lang="ru-RU" sz="1400" dirty="0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-174170" y="6411687"/>
            <a:ext cx="8631296" cy="337456"/>
          </a:xfrm>
          <a:prstGeom prst="roundRect">
            <a:avLst/>
          </a:prstGeom>
          <a:solidFill>
            <a:schemeClr val="lt1">
              <a:alpha val="44000"/>
            </a:schemeClr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345883" y="1126066"/>
            <a:ext cx="8469626" cy="4738773"/>
          </a:xfrm>
          <a:prstGeom prst="roundRect">
            <a:avLst>
              <a:gd name="adj" fmla="val 2064"/>
            </a:avLst>
          </a:prstGeom>
          <a:solidFill>
            <a:schemeClr val="lt1"/>
          </a:solidFill>
          <a:ln w="38100">
            <a:noFill/>
          </a:ln>
          <a:effectLst>
            <a:reflection endPos="0" dir="5400000" sy="-100000" algn="bl" rotWithShape="0"/>
          </a:effectLst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                                                   </a:t>
            </a:r>
          </a:p>
        </p:txBody>
      </p:sp>
      <p:sp>
        <p:nvSpPr>
          <p:cNvPr id="14" name="Управляющая кнопка: назад 13">
            <a:hlinkClick r:id="rId3" action="ppaction://hlinksldjump" highlightClick="1"/>
          </p:cNvPr>
          <p:cNvSpPr/>
          <p:nvPr/>
        </p:nvSpPr>
        <p:spPr>
          <a:xfrm>
            <a:off x="376517" y="6120384"/>
            <a:ext cx="923365" cy="576251"/>
          </a:xfrm>
          <a:prstGeom prst="actionButtonBackPrevious">
            <a:avLst/>
          </a:prstGeom>
          <a:gradFill>
            <a:gsLst>
              <a:gs pos="0">
                <a:srgbClr val="D6B19C"/>
              </a:gs>
              <a:gs pos="30000">
                <a:srgbClr val="D49E6C"/>
              </a:gs>
              <a:gs pos="70000">
                <a:srgbClr val="A65528"/>
              </a:gs>
              <a:gs pos="100000">
                <a:srgbClr val="663012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Управляющая кнопка: далее 9">
            <a:hlinkClick r:id="" action="ppaction://hlinkshowjump?jump=nextslide" highlightClick="1"/>
          </p:cNvPr>
          <p:cNvSpPr/>
          <p:nvPr/>
        </p:nvSpPr>
        <p:spPr>
          <a:xfrm>
            <a:off x="7763435" y="6122895"/>
            <a:ext cx="900000" cy="576000"/>
          </a:xfrm>
          <a:prstGeom prst="actionButtonForwardNext">
            <a:avLst/>
          </a:prstGeom>
          <a:gradFill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5" name="Рисунок 14" descr="1- капуста белокочанная"/>
          <p:cNvPicPr/>
          <p:nvPr/>
        </p:nvPicPr>
        <p:blipFill>
          <a:blip r:embed="rId4">
            <a:lum bright="-19000" contrast="59000"/>
          </a:blip>
          <a:srcRect/>
          <a:stretch>
            <a:fillRect/>
          </a:stretch>
        </p:blipFill>
        <p:spPr bwMode="auto">
          <a:xfrm>
            <a:off x="1775013" y="1147483"/>
            <a:ext cx="5047128" cy="52174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Прямоугольник 16"/>
          <p:cNvSpPr/>
          <p:nvPr/>
        </p:nvSpPr>
        <p:spPr>
          <a:xfrm>
            <a:off x="1159912" y="1962383"/>
            <a:ext cx="178298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dirty="0" smtClean="0"/>
              <a:t>Капуста</a:t>
            </a:r>
          </a:p>
          <a:p>
            <a:r>
              <a:rPr lang="ru-RU" sz="2000" dirty="0" smtClean="0"/>
              <a:t> белокочанная</a:t>
            </a:r>
            <a:endParaRPr lang="ru-RU" sz="2000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6045677" y="1890664"/>
            <a:ext cx="195713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dirty="0" smtClean="0"/>
              <a:t>капуста </a:t>
            </a:r>
          </a:p>
          <a:p>
            <a:r>
              <a:rPr lang="ru-RU" sz="2000" dirty="0" smtClean="0"/>
              <a:t>краснокочанная</a:t>
            </a:r>
            <a:endParaRPr lang="ru-RU" sz="2000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505489" y="3450523"/>
            <a:ext cx="215738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dirty="0" smtClean="0"/>
              <a:t>капуста савойская</a:t>
            </a:r>
            <a:endParaRPr lang="ru-RU" sz="2000" dirty="0"/>
          </a:p>
        </p:txBody>
      </p:sp>
      <p:sp>
        <p:nvSpPr>
          <p:cNvPr id="20" name="Прямоугольник 19"/>
          <p:cNvSpPr/>
          <p:nvPr/>
        </p:nvSpPr>
        <p:spPr>
          <a:xfrm>
            <a:off x="5973959" y="2930569"/>
            <a:ext cx="215738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dirty="0" smtClean="0"/>
              <a:t>капуста савойская</a:t>
            </a:r>
            <a:endParaRPr lang="ru-RU" sz="2000" dirty="0"/>
          </a:p>
        </p:txBody>
      </p:sp>
      <p:sp>
        <p:nvSpPr>
          <p:cNvPr id="21" name="Прямоугольник 20"/>
          <p:cNvSpPr/>
          <p:nvPr/>
        </p:nvSpPr>
        <p:spPr>
          <a:xfrm>
            <a:off x="6198077" y="3961510"/>
            <a:ext cx="208864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dirty="0" smtClean="0"/>
              <a:t>капуста кольраби</a:t>
            </a:r>
            <a:endParaRPr lang="ru-RU" sz="2000" dirty="0"/>
          </a:p>
        </p:txBody>
      </p:sp>
      <p:sp>
        <p:nvSpPr>
          <p:cNvPr id="22" name="Прямоугольник 21"/>
          <p:cNvSpPr/>
          <p:nvPr/>
        </p:nvSpPr>
        <p:spPr>
          <a:xfrm>
            <a:off x="577206" y="4580075"/>
            <a:ext cx="218463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dirty="0" smtClean="0"/>
              <a:t>капуста пекинская</a:t>
            </a:r>
            <a:endParaRPr lang="ru-RU" sz="2000" dirty="0"/>
          </a:p>
        </p:txBody>
      </p:sp>
      <p:sp>
        <p:nvSpPr>
          <p:cNvPr id="23" name="Прямоугольник 22"/>
          <p:cNvSpPr/>
          <p:nvPr/>
        </p:nvSpPr>
        <p:spPr>
          <a:xfrm>
            <a:off x="5973960" y="5162782"/>
            <a:ext cx="193251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dirty="0" smtClean="0"/>
              <a:t>капуста цветная</a:t>
            </a:r>
            <a:endParaRPr lang="ru-RU" sz="2000" dirty="0"/>
          </a:p>
        </p:txBody>
      </p:sp>
      <p:sp>
        <p:nvSpPr>
          <p:cNvPr id="24" name="Прямоугольник 23"/>
          <p:cNvSpPr/>
          <p:nvPr/>
        </p:nvSpPr>
        <p:spPr>
          <a:xfrm>
            <a:off x="3876218" y="5458617"/>
            <a:ext cx="215597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dirty="0" smtClean="0"/>
              <a:t>капуста брокколи 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xmlns="" val="3401384760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669</TotalTime>
  <Words>277</Words>
  <Application>Microsoft Office PowerPoint</Application>
  <PresentationFormat>Экран (4:3)</PresentationFormat>
  <Paragraphs>121</Paragraphs>
  <Slides>12</Slides>
  <Notes>8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</vt:vector>
  </TitlesOfParts>
  <Company>DNS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Олег Грибан</dc:creator>
  <cp:lastModifiedBy>Qwerty</cp:lastModifiedBy>
  <cp:revision>70</cp:revision>
  <dcterms:created xsi:type="dcterms:W3CDTF">2013-01-15T13:20:43Z</dcterms:created>
  <dcterms:modified xsi:type="dcterms:W3CDTF">2014-04-22T12:06:25Z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316581</vt:lpwstr>
  </property>
  <property fmtid="{D5CDD505-2E9C-101B-9397-08002B2CF9AE}" name="NXPowerLiteSettings" pid="3">
    <vt:lpwstr>F7000400038000</vt:lpwstr>
  </property>
  <property fmtid="{D5CDD505-2E9C-101B-9397-08002B2CF9AE}" name="NXPowerLiteVersion" pid="4">
    <vt:lpwstr>D5.0.3</vt:lpwstr>
  </property>
</Properties>
</file>