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8.xml"/>
  <Override ContentType="application/vnd.openxmlformats-officedocument.theme+xml" PartName="/ppt/theme/theme5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55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53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5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7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00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9/24/2011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8%D1%81%D0%BB%D0%BE%D1%82%D0%BD%D1%8B%D0%B9_%D0%BE%D0%BA%D1%81%D0%B8%D0%B4" TargetMode="External"/><Relationship Id="rId2" Type="http://schemas.openxmlformats.org/officeDocument/2006/relationships/hyperlink" Target="http://ru.wikipedia.org/wiki/%D0%A9%D1%91%D0%BB%D0%BE%D1%87%D1%8C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ru.wikipedia.org/wiki/%D0%90%D0%BC%D1%84%D0%BE%D1%82%D0%B5%D1%80%D0%BD%D0%BE%D1%81%D1%82%D1%8C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1%83%D0%BB%D1%8C%D1%84%D0%B0%D1%82_%D0%BD%D0%B0%D1%82%D1%80%D0%B8%D1%8F" TargetMode="External"/><Relationship Id="rId2" Type="http://schemas.openxmlformats.org/officeDocument/2006/relationships/hyperlink" Target="http://ru.wikipedia.org/wiki/%D0%93%D0%B8%D0%B4%D1%80%D0%BE%D0%BA%D1%81%D0%B8%D0%B4_%D0%B1%D0%B0%D1%80%D0%B8%D1%8F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ru.wikipedia.org/wiki/%D0%93%D0%B8%D0%B4%D1%80%D0%BE%D0%BA%D1%81%D0%B8%D0%B4_%D0%BD%D0%B0%D1%82%D1%80%D0%B8%D1%8F" TargetMode="External"/><Relationship Id="rId4" Type="http://schemas.openxmlformats.org/officeDocument/2006/relationships/hyperlink" Target="http://ru.wikipedia.org/wiki/%D0%A1%D1%83%D0%BB%D1%8C%D1%84%D0%B0%D1%82_%D0%B1%D0%B0%D1%80%D0%B8%D1%8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28600"/>
            <a:ext cx="7772400" cy="228600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ОСНОВАНИЯ, ИХ КЛАССИФИКАЦИЯ И СВОЙСТВА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7772400" cy="2590800"/>
          </a:xfrm>
        </p:spPr>
        <p:txBody>
          <a:bodyPr>
            <a:noAutofit/>
          </a:bodyPr>
          <a:lstStyle/>
          <a:p>
            <a:pPr algn="r" eaLnBrk="1" hangingPunct="1"/>
            <a:r>
              <a:rPr lang="ru-RU" sz="2800" b="1" dirty="0" smtClean="0">
                <a:solidFill>
                  <a:srgbClr val="FFFF00"/>
                </a:solidFill>
              </a:rPr>
              <a:t>Составил:</a:t>
            </a:r>
          </a:p>
          <a:p>
            <a:pPr algn="r" eaLnBrk="1" hangingPunct="1"/>
            <a:r>
              <a:rPr lang="ru-RU" sz="2800" b="1" dirty="0" smtClean="0">
                <a:solidFill>
                  <a:srgbClr val="FFFF00"/>
                </a:solidFill>
              </a:rPr>
              <a:t>учитель химии МОУ «Средняя общеобразовательная школа №92 с углубленным изучением отдельных предметов» </a:t>
            </a:r>
          </a:p>
          <a:p>
            <a:pPr algn="r" eaLnBrk="1" hangingPunct="1"/>
            <a:r>
              <a:rPr lang="ru-RU" sz="2800" b="1" dirty="0" smtClean="0">
                <a:solidFill>
                  <a:srgbClr val="FFFF00"/>
                </a:solidFill>
              </a:rPr>
              <a:t>Барсуков Д. Б.</a:t>
            </a:r>
          </a:p>
          <a:p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000">
              <a:srgbClr val="92D050"/>
            </a:gs>
            <a:gs pos="16000">
              <a:srgbClr val="9CB86E">
                <a:alpha val="50000"/>
              </a:srgbClr>
            </a:gs>
            <a:gs pos="100000">
              <a:srgbClr val="156B13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bg1"/>
                </a:solidFill>
              </a:rPr>
              <a:t>ХИМИЧЕСКИЕ СВОЙСТВА ОСНОВАНИЙ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Слабые основания при </a:t>
            </a:r>
            <a:r>
              <a:rPr lang="ru-RU" sz="3600" dirty="0" smtClean="0">
                <a:solidFill>
                  <a:schemeClr val="bg1"/>
                </a:solidFill>
              </a:rPr>
              <a:t>нагревании </a:t>
            </a:r>
            <a:r>
              <a:rPr lang="ru-RU" sz="3600" dirty="0" smtClean="0">
                <a:solidFill>
                  <a:schemeClr val="bg1"/>
                </a:solidFill>
              </a:rPr>
              <a:t>разлагаются</a:t>
            </a:r>
            <a:r>
              <a:rPr lang="ru-RU" sz="3600" dirty="0" smtClean="0">
                <a:solidFill>
                  <a:schemeClr val="bg1"/>
                </a:solidFill>
              </a:rPr>
              <a:t>:</a:t>
            </a:r>
            <a:endParaRPr lang="en-US" sz="3600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pPr>
              <a:lnSpc>
                <a:spcPct val="50000"/>
              </a:lnSpc>
              <a:spcBef>
                <a:spcPts val="0"/>
              </a:spcBef>
            </a:pPr>
            <a:r>
              <a:rPr lang="en-US" dirty="0" smtClean="0"/>
              <a:t>                            </a:t>
            </a:r>
            <a:r>
              <a:rPr lang="en-US" dirty="0" smtClean="0">
                <a:solidFill>
                  <a:schemeClr val="bg1"/>
                </a:solidFill>
              </a:rPr>
              <a:t>t</a:t>
            </a:r>
          </a:p>
          <a:p>
            <a:pPr>
              <a:lnSpc>
                <a:spcPct val="50000"/>
              </a:lnSpc>
              <a:spcBef>
                <a:spcPts val="0"/>
              </a:spcBef>
            </a:pPr>
            <a:r>
              <a:rPr lang="en-US" sz="4000" dirty="0" smtClean="0">
                <a:solidFill>
                  <a:schemeClr val="bg1"/>
                </a:solidFill>
              </a:rPr>
              <a:t>Cu(OH)</a:t>
            </a:r>
            <a:r>
              <a:rPr lang="en-US" sz="4000" baseline="-25000" dirty="0" smtClean="0">
                <a:solidFill>
                  <a:schemeClr val="bg1"/>
                </a:solidFill>
              </a:rPr>
              <a:t>2</a:t>
            </a:r>
            <a:r>
              <a:rPr lang="en-US" sz="4000" dirty="0" smtClean="0">
                <a:solidFill>
                  <a:schemeClr val="bg1"/>
                </a:solidFill>
              </a:rPr>
              <a:t>        CuO + H</a:t>
            </a:r>
            <a:r>
              <a:rPr lang="en-US" sz="4000" baseline="-25000" dirty="0" smtClean="0">
                <a:solidFill>
                  <a:schemeClr val="bg1"/>
                </a:solidFill>
              </a:rPr>
              <a:t>2</a:t>
            </a:r>
            <a:r>
              <a:rPr lang="en-US" sz="4000" dirty="0" smtClean="0">
                <a:solidFill>
                  <a:schemeClr val="bg1"/>
                </a:solidFill>
              </a:rPr>
              <a:t>O</a:t>
            </a:r>
            <a:endParaRPr lang="ru-RU" sz="40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52800" y="3581400"/>
            <a:ext cx="533400" cy="1588"/>
          </a:xfrm>
          <a:prstGeom prst="straightConnector1">
            <a:avLst/>
          </a:prstGeom>
          <a:ln w="2222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experiment.edu.ru/attach.asp?a_no=4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3243" y="1"/>
            <a:ext cx="9187243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839200" cy="495300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    ЛАКМУС              МЕТИЛОВЫЙ         ФЕНОЛФТА-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dirty="0" smtClean="0"/>
              <a:t>                                    ОРАНЖЕВЫЙ              ЛЕИН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ОКРАСКА ИНДИКАТОРОВ В ЩЕЛОЧНОЙ СРЕДЕ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а 10 из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1" y="0"/>
            <a:ext cx="7467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ОКРАСКА ФЕНОЛФТАЛЕИНА ГИДРОКСИДОМ НАТРИЯ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18 из 235" id="50178" name="Picture 2"/>
          <p:cNvPicPr>
            <a:picLocks noChangeArrowheads="1" noChangeAspect="1"/>
          </p:cNvPicPr>
          <p:nvPr/>
        </p:nvPicPr>
        <p:blipFill>
          <a:blip r:embed="rId2"/>
          <a:srcRect r="128"/>
          <a:stretch>
            <a:fillRect/>
          </a:stretch>
        </p:blipFill>
        <p:spPr bwMode="auto">
          <a:xfrm>
            <a:off x="6553201" y="2604154"/>
            <a:ext cx="2590800" cy="4253846"/>
          </a:xfrm>
          <a:prstGeom prst="rect">
            <a:avLst/>
          </a:prstGeom>
          <a:noFill/>
        </p:spPr>
      </p:pic>
      <p:pic>
        <p:nvPicPr>
          <p:cNvPr descr="Картинка 92 из 235" id="50180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0"/>
            <a:ext cx="3486150" cy="3810000"/>
          </a:xfrm>
          <a:prstGeom prst="rect">
            <a:avLst/>
          </a:prstGeom>
          <a:noFill/>
        </p:spPr>
      </p:pic>
      <p:pic>
        <p:nvPicPr>
          <p:cNvPr descr="Картинка 1 из 36513" id="50182" name="Picture 6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124201" y="3721416"/>
            <a:ext cx="3581400" cy="3136584"/>
          </a:xfrm>
          <a:prstGeom prst="rect">
            <a:avLst/>
          </a:prstGeom>
          <a:noFill/>
        </p:spPr>
      </p:pic>
      <p:pic>
        <p:nvPicPr>
          <p:cNvPr descr="Картинка 19 из 6531" id="50184" name="Picture 8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0"/>
            <a:ext cx="3276600" cy="3276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85800"/>
            <a:ext cx="7239000" cy="1143000"/>
          </a:xfrm>
        </p:spPr>
        <p:txBody>
          <a:bodyPr/>
          <a:lstStyle/>
          <a:p>
            <a:r>
              <a:rPr dirty="0" lang="ru-RU" smtClean="0"/>
              <a:t>ПРИМЕНЕНИЕ ЩЕЛОЧЕЙ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14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15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8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31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6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8488C4"/>
            </a:gs>
            <a:gs pos="53000">
              <a:srgbClr val="D4DEFF"/>
            </a:gs>
            <a:gs pos="67000">
              <a:schemeClr val="accent4">
                <a:lumMod val="60000"/>
                <a:lumOff val="40000"/>
              </a:schemeClr>
            </a:gs>
            <a:gs pos="100000">
              <a:srgbClr val="96AB94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ДОМАШНЕЕ ЗАДАНИЕ 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8000" dirty="0" smtClean="0">
                <a:solidFill>
                  <a:srgbClr val="002060"/>
                </a:solidFill>
              </a:rPr>
              <a:t>Параграф 39,    упр. 3, 4 (письменно)</a:t>
            </a:r>
            <a:endParaRPr lang="ru-RU" sz="8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17 из 10694" id="102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05200" cy="3505200"/>
          </a:xfrm>
          <a:prstGeom prst="rect">
            <a:avLst/>
          </a:prstGeom>
          <a:noFill/>
        </p:spPr>
      </p:pic>
      <p:pic>
        <p:nvPicPr>
          <p:cNvPr descr="Картинка 15 из 10692" id="1028" name="Picture 4"/>
          <p:cNvPicPr>
            <a:picLocks noChangeArrowheads="1" noChangeAspect="1"/>
          </p:cNvPicPr>
          <p:nvPr/>
        </p:nvPicPr>
        <p:blipFill>
          <a:blip r:embed="rId3"/>
          <a:srcRect r="60"/>
          <a:stretch>
            <a:fillRect/>
          </a:stretch>
        </p:blipFill>
        <p:spPr bwMode="auto">
          <a:xfrm>
            <a:off x="3505200" y="0"/>
            <a:ext cx="5638800" cy="3505200"/>
          </a:xfrm>
          <a:prstGeom prst="rect">
            <a:avLst/>
          </a:prstGeom>
          <a:noFill/>
        </p:spPr>
      </p:pic>
      <p:pic>
        <p:nvPicPr>
          <p:cNvPr descr="Картинка 26 из 10694" id="1030" name="Picture 6"/>
          <p:cNvPicPr>
            <a:picLocks noChangeArrowheads="1" noChangeAspect="1"/>
          </p:cNvPicPr>
          <p:nvPr/>
        </p:nvPicPr>
        <p:blipFill>
          <a:blip r:embed="rId4"/>
          <a:srcRect b="8661" l="32314" r="17888" t="3150"/>
          <a:stretch>
            <a:fillRect/>
          </a:stretch>
        </p:blipFill>
        <p:spPr bwMode="auto">
          <a:xfrm>
            <a:off x="6037273" y="3505200"/>
            <a:ext cx="3106727" cy="3352800"/>
          </a:xfrm>
          <a:prstGeom prst="rect">
            <a:avLst/>
          </a:prstGeom>
          <a:noFill/>
        </p:spPr>
      </p:pic>
      <p:pic>
        <p:nvPicPr>
          <p:cNvPr descr="Картинка 57 из 10694" id="1032" name="Picture 8"/>
          <p:cNvPicPr>
            <a:picLocks noChangeArrowheads="1" noChangeAspect="1"/>
          </p:cNvPicPr>
          <p:nvPr/>
        </p:nvPicPr>
        <p:blipFill>
          <a:blip r:embed="rId5"/>
          <a:srcRect r="85"/>
          <a:stretch>
            <a:fillRect/>
          </a:stretch>
        </p:blipFill>
        <p:spPr bwMode="auto">
          <a:xfrm>
            <a:off x="0" y="3505200"/>
            <a:ext cx="3486464" cy="3352800"/>
          </a:xfrm>
          <a:prstGeom prst="rect">
            <a:avLst/>
          </a:prstGeom>
          <a:noFill/>
        </p:spPr>
      </p:pic>
      <p:pic>
        <p:nvPicPr>
          <p:cNvPr descr="Картинка 3 из 322" id="1034" name="Picture 10"/>
          <p:cNvPicPr>
            <a:picLocks noChangeArrowheads="1" noChangeAspect="1"/>
          </p:cNvPicPr>
          <p:nvPr/>
        </p:nvPicPr>
        <p:blipFill>
          <a:blip r:embed="rId6"/>
          <a:srcRect r="155"/>
          <a:stretch>
            <a:fillRect/>
          </a:stretch>
        </p:blipFill>
        <p:spPr bwMode="auto">
          <a:xfrm>
            <a:off x="3505200" y="3505200"/>
            <a:ext cx="2558325" cy="3352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1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1000" id="12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15" nodeType="click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>
                                        <p:cTn dur="2000" id="24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29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080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 ОСНОВАНИЙ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143000"/>
          <a:ext cx="8534400" cy="5148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800"/>
                <a:gridCol w="2844800"/>
                <a:gridCol w="2844800"/>
              </a:tblGrid>
              <a:tr h="990600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ПРИЗНАК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ГРУППЫ ОСНОВАНИЙ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ПРИМЕРЫ</a:t>
                      </a:r>
                      <a:endParaRPr lang="ru-RU" sz="2200" b="1" dirty="0"/>
                    </a:p>
                  </a:txBody>
                  <a:tcPr/>
                </a:tc>
              </a:tr>
              <a:tr h="566058">
                <a:tc rowSpan="2">
                  <a:txBody>
                    <a:bodyPr/>
                    <a:lstStyle/>
                    <a:p>
                      <a:r>
                        <a:rPr lang="ru-RU" sz="2200" b="1" dirty="0" smtClean="0"/>
                        <a:t>Растворимость в воде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Растворимые</a:t>
                      </a:r>
                      <a:r>
                        <a:rPr lang="en-US" sz="2200" b="1" dirty="0" smtClean="0"/>
                        <a:t> </a:t>
                      </a:r>
                      <a:r>
                        <a:rPr lang="ru-RU" sz="2200" b="1" dirty="0" smtClean="0"/>
                        <a:t>(щелочи)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NaOH</a:t>
                      </a:r>
                      <a:r>
                        <a:rPr lang="en-US" sz="2200" b="1" dirty="0" smtClean="0"/>
                        <a:t>,</a:t>
                      </a:r>
                      <a:r>
                        <a:rPr lang="en-US" sz="2200" b="1" baseline="0" dirty="0" smtClean="0"/>
                        <a:t> Ca(OH)2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0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Нерастворимые</a:t>
                      </a:r>
                      <a:endParaRPr lang="ru-RU" sz="2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С</a:t>
                      </a:r>
                      <a:r>
                        <a:rPr lang="en-US" sz="2200" b="1" dirty="0" smtClean="0"/>
                        <a:t>u(OH)2, Fe(OH)3</a:t>
                      </a:r>
                      <a:endParaRPr lang="ru-RU" sz="2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07571">
                <a:tc rowSpan="2">
                  <a:txBody>
                    <a:bodyPr/>
                    <a:lstStyle/>
                    <a:p>
                      <a:r>
                        <a:rPr lang="ru-RU" sz="2200" b="1" dirty="0" smtClean="0"/>
                        <a:t>Степень</a:t>
                      </a:r>
                      <a:r>
                        <a:rPr lang="ru-RU" sz="2200" b="1" baseline="0" dirty="0" smtClean="0"/>
                        <a:t> электролитической диссоциации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Сильные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Щелочи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Слабые</a:t>
                      </a:r>
                      <a:endParaRPr lang="ru-RU" sz="2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Водный раствор аммиака </a:t>
                      </a:r>
                      <a:r>
                        <a:rPr lang="en-US" sz="2200" b="1" dirty="0" smtClean="0"/>
                        <a:t>NH3· H2O</a:t>
                      </a:r>
                      <a:endParaRPr lang="ru-RU" sz="2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6058">
                <a:tc rowSpan="2">
                  <a:txBody>
                    <a:bodyPr/>
                    <a:lstStyle/>
                    <a:p>
                      <a:r>
                        <a:rPr lang="ru-RU" sz="2200" b="1" dirty="0" smtClean="0"/>
                        <a:t>Кислотность</a:t>
                      </a:r>
                      <a:r>
                        <a:rPr lang="ru-RU" sz="2200" b="1" baseline="0" dirty="0" smtClean="0"/>
                        <a:t> (число </a:t>
                      </a:r>
                      <a:r>
                        <a:rPr lang="ru-RU" sz="2200" b="1" baseline="0" dirty="0" err="1" smtClean="0"/>
                        <a:t>гидроксогрупп</a:t>
                      </a:r>
                      <a:r>
                        <a:rPr lang="ru-RU" sz="2200" b="1" baseline="0" dirty="0" smtClean="0"/>
                        <a:t>)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err="1" smtClean="0"/>
                        <a:t>Однокислотные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 err="1" smtClean="0"/>
                        <a:t>NaOH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0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 err="1" smtClean="0"/>
                        <a:t>Двухкислотные</a:t>
                      </a:r>
                      <a:endParaRPr lang="ru-RU" sz="2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Cu(OH)2</a:t>
                      </a:r>
                      <a:endParaRPr lang="ru-RU" sz="2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Autofit/>
          </a:bodyPr>
          <a:lstStyle/>
          <a:p>
            <a:r>
              <a:rPr lang="ru-RU" sz="5400" dirty="0" err="1" smtClean="0"/>
              <a:t>Гидроксид</a:t>
            </a:r>
            <a:r>
              <a:rPr lang="ru-RU" sz="5400" dirty="0" smtClean="0"/>
              <a:t> аммония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62000"/>
            <a:ext cx="8839200" cy="59436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ru-RU" sz="2200" b="1" dirty="0" err="1" smtClean="0">
                <a:solidFill>
                  <a:srgbClr val="FFFF00"/>
                </a:solidFill>
              </a:rPr>
              <a:t>Гидра́т</a:t>
            </a:r>
            <a:r>
              <a:rPr lang="ru-RU" sz="2200" b="1" dirty="0" smtClean="0">
                <a:solidFill>
                  <a:srgbClr val="FFFF00"/>
                </a:solidFill>
              </a:rPr>
              <a:t> </a:t>
            </a:r>
            <a:r>
              <a:rPr lang="ru-RU" sz="2200" b="1" dirty="0" err="1" smtClean="0">
                <a:solidFill>
                  <a:srgbClr val="FFFF00"/>
                </a:solidFill>
              </a:rPr>
              <a:t>аммиа́ка</a:t>
            </a:r>
            <a:r>
              <a:rPr lang="ru-RU" sz="2200" b="1" dirty="0" smtClean="0">
                <a:solidFill>
                  <a:srgbClr val="FFFF00"/>
                </a:solidFill>
              </a:rPr>
              <a:t> </a:t>
            </a:r>
            <a:r>
              <a:rPr lang="ru-RU" sz="2200" b="1" i="1" dirty="0" smtClean="0">
                <a:solidFill>
                  <a:srgbClr val="FFFF00"/>
                </a:solidFill>
              </a:rPr>
              <a:t>(</a:t>
            </a:r>
            <a:r>
              <a:rPr lang="ru-RU" sz="2200" b="1" i="1" dirty="0" err="1" smtClean="0">
                <a:solidFill>
                  <a:srgbClr val="FFFF00"/>
                </a:solidFill>
              </a:rPr>
              <a:t>гидрокси́д</a:t>
            </a:r>
            <a:r>
              <a:rPr lang="ru-RU" sz="2200" b="1" i="1" dirty="0" smtClean="0">
                <a:solidFill>
                  <a:srgbClr val="FFFF00"/>
                </a:solidFill>
              </a:rPr>
              <a:t> </a:t>
            </a:r>
            <a:r>
              <a:rPr lang="ru-RU" sz="2200" b="1" i="1" dirty="0" err="1" smtClean="0">
                <a:solidFill>
                  <a:srgbClr val="FFFF00"/>
                </a:solidFill>
              </a:rPr>
              <a:t>аммо́ния</a:t>
            </a:r>
            <a:r>
              <a:rPr lang="ru-RU" sz="2200" b="1" i="1" dirty="0" smtClean="0">
                <a:solidFill>
                  <a:srgbClr val="FFFF00"/>
                </a:solidFill>
              </a:rPr>
              <a:t>, </a:t>
            </a:r>
            <a:r>
              <a:rPr lang="ru-RU" sz="2200" b="1" i="1" dirty="0" err="1" smtClean="0">
                <a:solidFill>
                  <a:srgbClr val="FFFF00"/>
                </a:solidFill>
              </a:rPr>
              <a:t>аммиа́чная</a:t>
            </a:r>
            <a:r>
              <a:rPr lang="ru-RU" sz="2200" b="1" i="1" dirty="0" smtClean="0">
                <a:solidFill>
                  <a:srgbClr val="FFFF00"/>
                </a:solidFill>
              </a:rPr>
              <a:t> вода́)</a:t>
            </a:r>
            <a:r>
              <a:rPr lang="ru-RU" sz="2200" b="1" dirty="0" smtClean="0">
                <a:solidFill>
                  <a:srgbClr val="FFFF00"/>
                </a:solidFill>
              </a:rPr>
              <a:t> — </a:t>
            </a:r>
            <a:r>
              <a:rPr lang="ru-RU" sz="2300" b="1" dirty="0" smtClean="0">
                <a:solidFill>
                  <a:srgbClr val="FFFF00"/>
                </a:solidFill>
              </a:rPr>
              <a:t>соединение, образующееся при взаимодействии  </a:t>
            </a:r>
            <a:r>
              <a:rPr lang="ru-RU" sz="2300" b="1" dirty="0" smtClean="0">
                <a:solidFill>
                  <a:srgbClr val="FFFF00"/>
                </a:solidFill>
              </a:rPr>
              <a:t>аммиака</a:t>
            </a:r>
            <a:r>
              <a:rPr lang="ru-RU" sz="2300" b="1" dirty="0" smtClean="0">
                <a:solidFill>
                  <a:srgbClr val="FFFF00"/>
                </a:solidFill>
              </a:rPr>
              <a:t> с </a:t>
            </a:r>
            <a:r>
              <a:rPr lang="ru-RU" sz="2300" b="1" dirty="0" smtClean="0">
                <a:solidFill>
                  <a:srgbClr val="FFFF00"/>
                </a:solidFill>
              </a:rPr>
              <a:t>водой</a:t>
            </a:r>
            <a:r>
              <a:rPr lang="ru-RU" sz="2300" b="1" dirty="0" smtClean="0">
                <a:solidFill>
                  <a:srgbClr val="FFFF00"/>
                </a:solidFill>
              </a:rPr>
              <a:t> и </a:t>
            </a:r>
            <a:r>
              <a:rPr lang="ru-RU" sz="2300" b="1" dirty="0" err="1" smtClean="0">
                <a:solidFill>
                  <a:srgbClr val="FFFF00"/>
                </a:solidFill>
              </a:rPr>
              <a:t>диссоциирующее</a:t>
            </a:r>
            <a:r>
              <a:rPr lang="ru-RU" sz="2300" b="1" dirty="0" smtClean="0">
                <a:solidFill>
                  <a:srgbClr val="FFFF00"/>
                </a:solidFill>
              </a:rPr>
              <a:t> в воде с образованием катионов аммония и </a:t>
            </a:r>
            <a:r>
              <a:rPr lang="ru-RU" sz="2300" b="1" dirty="0" err="1" smtClean="0">
                <a:solidFill>
                  <a:srgbClr val="FFFF00"/>
                </a:solidFill>
              </a:rPr>
              <a:t>гидроксил-анионов</a:t>
            </a:r>
            <a:r>
              <a:rPr lang="ru-RU" sz="2300" b="1" dirty="0" smtClean="0">
                <a:solidFill>
                  <a:srgbClr val="FFFF00"/>
                </a:solidFill>
              </a:rPr>
              <a:t> </a:t>
            </a:r>
            <a:r>
              <a:rPr lang="ru-RU" sz="2300" b="1" dirty="0" smtClean="0">
                <a:solidFill>
                  <a:srgbClr val="FFFF00"/>
                </a:solidFill>
              </a:rPr>
              <a:t>(слабое основание):</a:t>
            </a:r>
            <a:endParaRPr lang="ru-RU" sz="2300" b="1" dirty="0" smtClean="0">
              <a:solidFill>
                <a:srgbClr val="FFFF00"/>
              </a:solidFill>
            </a:endParaRPr>
          </a:p>
          <a:p>
            <a:pPr marL="0" indent="0" algn="ctr"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</a:rPr>
              <a:t>NH</a:t>
            </a:r>
            <a:r>
              <a:rPr lang="ru-RU" b="1" baseline="-25000" dirty="0" smtClean="0">
                <a:solidFill>
                  <a:srgbClr val="FF0000"/>
                </a:solidFill>
              </a:rPr>
              <a:t>3</a:t>
            </a:r>
            <a:r>
              <a:rPr lang="ru-RU" b="1" dirty="0" smtClean="0">
                <a:solidFill>
                  <a:srgbClr val="FF0000"/>
                </a:solidFill>
              </a:rPr>
              <a:t> + H</a:t>
            </a:r>
            <a:r>
              <a:rPr lang="ru-RU" b="1" baseline="-25000" dirty="0" smtClean="0">
                <a:solidFill>
                  <a:srgbClr val="FF0000"/>
                </a:solidFill>
              </a:rPr>
              <a:t>2</a:t>
            </a:r>
            <a:r>
              <a:rPr lang="ru-RU" b="1" dirty="0" smtClean="0">
                <a:solidFill>
                  <a:srgbClr val="FF0000"/>
                </a:solidFill>
              </a:rPr>
              <a:t>O = NH</a:t>
            </a:r>
            <a:r>
              <a:rPr lang="ru-RU" b="1" baseline="-25000" dirty="0" smtClean="0">
                <a:solidFill>
                  <a:srgbClr val="FF0000"/>
                </a:solidFill>
              </a:rPr>
              <a:t>3</a:t>
            </a:r>
            <a:r>
              <a:rPr lang="ru-RU" b="1" dirty="0" smtClean="0">
                <a:solidFill>
                  <a:srgbClr val="FF0000"/>
                </a:solidFill>
              </a:rPr>
              <a:t>·H</a:t>
            </a:r>
            <a:r>
              <a:rPr lang="ru-RU" b="1" baseline="-25000" dirty="0" smtClean="0">
                <a:solidFill>
                  <a:srgbClr val="FF0000"/>
                </a:solidFill>
              </a:rPr>
              <a:t>2</a:t>
            </a:r>
            <a:r>
              <a:rPr lang="ru-RU" b="1" dirty="0" smtClean="0">
                <a:solidFill>
                  <a:srgbClr val="FF0000"/>
                </a:solidFill>
              </a:rPr>
              <a:t>O = NH</a:t>
            </a:r>
            <a:r>
              <a:rPr lang="ru-RU" b="1" baseline="-25000" dirty="0" smtClean="0">
                <a:solidFill>
                  <a:srgbClr val="FF0000"/>
                </a:solidFill>
              </a:rPr>
              <a:t>4</a:t>
            </a:r>
            <a:r>
              <a:rPr lang="ru-RU" b="1" baseline="30000" dirty="0" smtClean="0">
                <a:solidFill>
                  <a:srgbClr val="FF0000"/>
                </a:solidFill>
              </a:rPr>
              <a:t>+</a:t>
            </a:r>
            <a:r>
              <a:rPr lang="ru-RU" b="1" dirty="0" smtClean="0">
                <a:solidFill>
                  <a:srgbClr val="FF0000"/>
                </a:solidFill>
              </a:rPr>
              <a:t> + OH</a:t>
            </a:r>
            <a:r>
              <a:rPr lang="ru-RU" b="1" baseline="30000" dirty="0" smtClean="0">
                <a:solidFill>
                  <a:srgbClr val="FF0000"/>
                </a:solidFill>
              </a:rPr>
              <a:t>−</a:t>
            </a:r>
            <a:endParaRPr lang="en-US" b="1" baseline="300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2300" b="1" dirty="0" smtClean="0">
                <a:solidFill>
                  <a:srgbClr val="FFFF00"/>
                </a:solidFill>
              </a:rPr>
              <a:t>Водные растворы аммиака, в которых он существует преимущественно в форме гидроксида аммония, носят название </a:t>
            </a:r>
            <a:r>
              <a:rPr lang="ru-RU" sz="2300" b="1" i="1" dirty="0" smtClean="0">
                <a:solidFill>
                  <a:srgbClr val="FFFF00"/>
                </a:solidFill>
              </a:rPr>
              <a:t>аммиачная вода</a:t>
            </a:r>
            <a:r>
              <a:rPr lang="ru-RU" sz="2300" b="1" dirty="0" smtClean="0">
                <a:solidFill>
                  <a:srgbClr val="FFFF00"/>
                </a:solidFill>
              </a:rPr>
              <a:t> (промышленно выпускается 25%-й </a:t>
            </a:r>
            <a:r>
              <a:rPr lang="ru-RU" sz="2300" b="1" dirty="0" smtClean="0">
                <a:solidFill>
                  <a:srgbClr val="FFFF00"/>
                </a:solidFill>
              </a:rPr>
              <a:t>раствор аммиака, </a:t>
            </a:r>
            <a:r>
              <a:rPr lang="ru-RU" sz="2300" b="1" dirty="0" smtClean="0">
                <a:solidFill>
                  <a:srgbClr val="FFFF00"/>
                </a:solidFill>
              </a:rPr>
              <a:t>получают насыщением синтетическим газообразным аммиаком воды или аммиаком, образующимся при </a:t>
            </a:r>
            <a:r>
              <a:rPr lang="ru-RU" sz="2300" b="1" dirty="0" smtClean="0">
                <a:solidFill>
                  <a:srgbClr val="FFFF00"/>
                </a:solidFill>
              </a:rPr>
              <a:t> коксовании каменных углей</a:t>
            </a:r>
            <a:r>
              <a:rPr lang="ru-RU" sz="2300" b="1" dirty="0" smtClean="0">
                <a:solidFill>
                  <a:srgbClr val="FFFF00"/>
                </a:solidFill>
              </a:rPr>
              <a:t> в </a:t>
            </a:r>
            <a:r>
              <a:rPr lang="ru-RU" sz="2300" b="1" dirty="0" smtClean="0">
                <a:solidFill>
                  <a:srgbClr val="FFFF00"/>
                </a:solidFill>
              </a:rPr>
              <a:t> коксовых печах). </a:t>
            </a:r>
            <a:r>
              <a:rPr lang="ru-RU" sz="2300" b="1" dirty="0" smtClean="0">
                <a:solidFill>
                  <a:srgbClr val="FFFF00"/>
                </a:solidFill>
              </a:rPr>
              <a:t>Аммиачная вода применяется для получения </a:t>
            </a:r>
            <a:r>
              <a:rPr lang="ru-RU" sz="2300" b="1" dirty="0" smtClean="0">
                <a:solidFill>
                  <a:srgbClr val="FFFF00"/>
                </a:solidFill>
              </a:rPr>
              <a:t>солей </a:t>
            </a:r>
            <a:r>
              <a:rPr lang="ru-RU" sz="2300" b="1" dirty="0" smtClean="0">
                <a:solidFill>
                  <a:srgbClr val="FFFF00"/>
                </a:solidFill>
              </a:rPr>
              <a:t>аммония </a:t>
            </a:r>
            <a:r>
              <a:rPr lang="ru-RU" sz="2300" b="1" dirty="0" smtClean="0">
                <a:solidFill>
                  <a:srgbClr val="FFFF00"/>
                </a:solidFill>
              </a:rPr>
              <a:t>(азотные удобрения), </a:t>
            </a:r>
            <a:r>
              <a:rPr lang="ru-RU" sz="2300" b="1" dirty="0" smtClean="0">
                <a:solidFill>
                  <a:srgbClr val="FFFF00"/>
                </a:solidFill>
              </a:rPr>
              <a:t>в производстве </a:t>
            </a:r>
            <a:r>
              <a:rPr lang="ru-RU" sz="2300" b="1" dirty="0" smtClean="0">
                <a:solidFill>
                  <a:srgbClr val="FFFF00"/>
                </a:solidFill>
              </a:rPr>
              <a:t>соды, </a:t>
            </a:r>
            <a:r>
              <a:rPr lang="ru-RU" sz="2300" b="1" dirty="0" smtClean="0">
                <a:solidFill>
                  <a:srgbClr val="FFFF00"/>
                </a:solidFill>
              </a:rPr>
              <a:t>красителей и др., слабый (обычно 10%-й) раствор — </a:t>
            </a:r>
            <a:r>
              <a:rPr lang="ru-RU" sz="2300" b="1" i="1" dirty="0" smtClean="0">
                <a:solidFill>
                  <a:srgbClr val="FFFF00"/>
                </a:solidFill>
              </a:rPr>
              <a:t>нашатырный спирт</a:t>
            </a:r>
            <a:r>
              <a:rPr lang="ru-RU" sz="2300" b="1" dirty="0" smtClean="0">
                <a:solidFill>
                  <a:srgbClr val="FFFF00"/>
                </a:solidFill>
              </a:rPr>
              <a:t>.</a:t>
            </a:r>
            <a:endParaRPr lang="en-US" sz="2300" b="1" dirty="0" smtClean="0">
              <a:solidFill>
                <a:srgbClr val="FFFF00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ru-RU" sz="2300" b="1" dirty="0" smtClean="0">
                <a:solidFill>
                  <a:srgbClr val="FFFF00"/>
                </a:solidFill>
              </a:rPr>
              <a:t>В </a:t>
            </a:r>
            <a:r>
              <a:rPr lang="ru-RU" sz="2300" b="1" dirty="0" smtClean="0">
                <a:solidFill>
                  <a:srgbClr val="FFFF00"/>
                </a:solidFill>
              </a:rPr>
              <a:t> пищевой промышленности зарегистрирован </a:t>
            </a:r>
            <a:r>
              <a:rPr lang="ru-RU" sz="2300" b="1" dirty="0" smtClean="0">
                <a:solidFill>
                  <a:srgbClr val="FFFF00"/>
                </a:solidFill>
              </a:rPr>
              <a:t>в качестве </a:t>
            </a:r>
            <a:r>
              <a:rPr lang="ru-RU" sz="2300" b="1" dirty="0" smtClean="0">
                <a:solidFill>
                  <a:srgbClr val="FFFF00"/>
                </a:solidFill>
              </a:rPr>
              <a:t> пищевой добавки</a:t>
            </a:r>
            <a:r>
              <a:rPr lang="ru-RU" sz="2300" b="1" dirty="0" smtClean="0">
                <a:solidFill>
                  <a:srgbClr val="FFFF00"/>
                </a:solidFill>
              </a:rPr>
              <a:t> E527.</a:t>
            </a:r>
            <a:endParaRPr lang="ru-RU" sz="23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tint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>
                <a:solidFill>
                  <a:srgbClr val="002060"/>
                </a:solidFill>
              </a:rPr>
              <a:t>ОСНОВАНИЯ</a:t>
            </a:r>
            <a:endParaRPr lang="ru-RU" sz="7200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</p:spPr>
        <p:txBody>
          <a:bodyPr anchor="b">
            <a:norm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ru-RU" sz="3200" b="1" dirty="0" smtClean="0"/>
              <a:t>сложные вещества, которые состоят из атомов </a:t>
            </a:r>
            <a:r>
              <a:rPr lang="ru-RU" sz="3200" b="1" dirty="0" smtClean="0"/>
              <a:t>металла</a:t>
            </a:r>
            <a:r>
              <a:rPr lang="ru-RU" sz="3200" b="1" dirty="0" smtClean="0"/>
              <a:t> или иона </a:t>
            </a:r>
            <a:r>
              <a:rPr lang="ru-RU" sz="3200" b="1" dirty="0" smtClean="0"/>
              <a:t>аммония</a:t>
            </a:r>
            <a:r>
              <a:rPr lang="ru-RU" sz="3200" b="1" dirty="0" smtClean="0"/>
              <a:t> </a:t>
            </a:r>
            <a:r>
              <a:rPr lang="ru-RU" sz="3200" b="1" dirty="0" smtClean="0"/>
              <a:t>и </a:t>
            </a:r>
            <a:r>
              <a:rPr lang="ru-RU" sz="3200" b="1" dirty="0" err="1" smtClean="0"/>
              <a:t>гидроксогруппы</a:t>
            </a:r>
            <a:r>
              <a:rPr lang="ru-RU" sz="3200" b="1" dirty="0" smtClean="0"/>
              <a:t> (-OH). В водном растворе </a:t>
            </a:r>
            <a:r>
              <a:rPr lang="ru-RU" sz="3200" b="1" dirty="0" err="1" smtClean="0"/>
              <a:t>диссоциируют</a:t>
            </a:r>
            <a:r>
              <a:rPr lang="ru-RU" sz="3200" b="1" dirty="0" smtClean="0"/>
              <a:t> с образованием </a:t>
            </a:r>
            <a:r>
              <a:rPr lang="ru-RU" sz="3200" b="1" dirty="0" smtClean="0"/>
              <a:t>катионов металла (аммония)</a:t>
            </a:r>
            <a:r>
              <a:rPr lang="ru-RU" sz="3200" b="1" dirty="0" smtClean="0"/>
              <a:t> и </a:t>
            </a:r>
            <a:r>
              <a:rPr lang="ru-RU" sz="3200" b="1" dirty="0" smtClean="0"/>
              <a:t>анионов</a:t>
            </a:r>
            <a:r>
              <a:rPr lang="ru-RU" sz="3200" b="1" dirty="0" smtClean="0"/>
              <a:t> ОН</a:t>
            </a:r>
            <a:r>
              <a:rPr lang="ru-RU" sz="3200" b="1" baseline="30000" dirty="0" smtClean="0"/>
              <a:t>−</a:t>
            </a:r>
            <a:r>
              <a:rPr lang="ru-RU" sz="3200" b="1" dirty="0" smtClean="0"/>
              <a:t>. Название основания обычно состоит из двух слов: «</a:t>
            </a:r>
            <a:r>
              <a:rPr lang="ru-RU" sz="3200" b="1" dirty="0" err="1" smtClean="0"/>
              <a:t>гидроксид</a:t>
            </a:r>
            <a:r>
              <a:rPr lang="ru-RU" sz="3200" b="1" dirty="0" smtClean="0"/>
              <a:t> металла/аммония». Хорошо растворимые в воде основания </a:t>
            </a:r>
            <a:r>
              <a:rPr lang="ru-RU" sz="3200" b="1" dirty="0" smtClean="0"/>
              <a:t>называются щелочами.</a:t>
            </a:r>
          </a:p>
          <a:p>
            <a:pPr algn="ctr"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FF0000"/>
                </a:solidFill>
              </a:rPr>
              <a:t>      </a:t>
            </a:r>
            <a:r>
              <a:rPr lang="ru-RU" sz="3200" b="1" dirty="0" err="1" smtClean="0">
                <a:solidFill>
                  <a:srgbClr val="FF0000"/>
                </a:solidFill>
              </a:rPr>
              <a:t>Ме</a:t>
            </a:r>
            <a:r>
              <a:rPr lang="ru-RU" sz="3200" b="1" dirty="0" smtClean="0">
                <a:solidFill>
                  <a:srgbClr val="FF0000"/>
                </a:solidFill>
              </a:rPr>
              <a:t>(ОН)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n</a:t>
            </a:r>
            <a:r>
              <a:rPr lang="ru-RU" sz="3200" b="1" dirty="0" smtClean="0">
                <a:solidFill>
                  <a:srgbClr val="FF0000"/>
                </a:solidFill>
              </a:rPr>
              <a:t>      </a:t>
            </a:r>
            <a:r>
              <a:rPr lang="en-US" sz="3200" b="1" dirty="0" smtClean="0">
                <a:solidFill>
                  <a:srgbClr val="FF0000"/>
                </a:solidFill>
              </a:rPr>
              <a:t>  Me</a:t>
            </a:r>
            <a:r>
              <a:rPr lang="en-US" sz="4000" b="1" baseline="30000" dirty="0" smtClean="0">
                <a:solidFill>
                  <a:srgbClr val="FF0000"/>
                </a:solidFill>
              </a:rPr>
              <a:t>n+</a:t>
            </a:r>
            <a:r>
              <a:rPr lang="en-US" sz="3200" b="1" dirty="0" smtClean="0">
                <a:solidFill>
                  <a:srgbClr val="FF0000"/>
                </a:solidFill>
              </a:rPr>
              <a:t> + </a:t>
            </a:r>
            <a:r>
              <a:rPr lang="en-US" sz="3200" b="1" dirty="0" err="1" smtClean="0">
                <a:solidFill>
                  <a:srgbClr val="FF0000"/>
                </a:solidFill>
              </a:rPr>
              <a:t>nOH</a:t>
            </a:r>
            <a:r>
              <a:rPr lang="en-US" sz="4400" b="1" baseline="30000" dirty="0" smtClean="0">
                <a:solidFill>
                  <a:srgbClr val="FF0000"/>
                </a:solidFill>
              </a:rPr>
              <a:t>-</a:t>
            </a:r>
            <a:endParaRPr lang="ru-RU" sz="3200" b="1" baseline="30000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114800" y="6324600"/>
            <a:ext cx="685800" cy="1588"/>
          </a:xfrm>
          <a:prstGeom prst="straightConnector1">
            <a:avLst/>
          </a:prstGeom>
          <a:ln w="22225" cap="rnd">
            <a:solidFill>
              <a:srgbClr val="FF0000"/>
            </a:solidFill>
            <a:headEnd w="lg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13000">
              <a:schemeClr val="accent4">
                <a:lumMod val="75000"/>
              </a:schemeClr>
            </a:gs>
            <a:gs pos="28000">
              <a:schemeClr val="accent5">
                <a:lumMod val="75000"/>
              </a:schemeClr>
            </a:gs>
            <a:gs pos="63000">
              <a:schemeClr val="accent4">
                <a:lumMod val="20000"/>
                <a:lumOff val="80000"/>
              </a:schemeClr>
            </a:gs>
            <a:gs pos="67000">
              <a:schemeClr val="tx2">
                <a:lumMod val="60000"/>
                <a:lumOff val="40000"/>
              </a:schemeClr>
            </a:gs>
            <a:gs pos="69000">
              <a:schemeClr val="accent1">
                <a:lumMod val="60000"/>
                <a:lumOff val="40000"/>
              </a:schemeClr>
            </a:gs>
            <a:gs pos="82001">
              <a:schemeClr val="bg2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ХИМИЧЕСКИЕ СВОЙСТВА ОСНОВАНИЙ</a:t>
            </a: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При взаимодействии с кислотой образуется соль и вода:</a:t>
            </a:r>
          </a:p>
          <a:p>
            <a:r>
              <a:rPr lang="en-US" sz="4400" b="1" dirty="0" err="1" smtClean="0"/>
              <a:t>NaOH</a:t>
            </a:r>
            <a:r>
              <a:rPr lang="ru-RU" sz="4400" b="1" dirty="0" smtClean="0"/>
              <a:t> + </a:t>
            </a:r>
            <a:r>
              <a:rPr lang="en-US" sz="4400" b="1" dirty="0" err="1" smtClean="0"/>
              <a:t>HCl</a:t>
            </a:r>
            <a:r>
              <a:rPr lang="ru-RU" sz="4400" b="1" dirty="0" smtClean="0"/>
              <a:t> → </a:t>
            </a:r>
            <a:r>
              <a:rPr lang="en-US" sz="4400" b="1" dirty="0" err="1" smtClean="0"/>
              <a:t>NaCl</a:t>
            </a:r>
            <a:r>
              <a:rPr lang="ru-RU" sz="4400" b="1" dirty="0" smtClean="0"/>
              <a:t> + </a:t>
            </a:r>
            <a:r>
              <a:rPr lang="en-US" sz="4400" b="1" dirty="0" smtClean="0"/>
              <a:t>H</a:t>
            </a:r>
            <a:r>
              <a:rPr lang="en-US" sz="4400" b="1" baseline="-25000" dirty="0" smtClean="0"/>
              <a:t>2</a:t>
            </a:r>
            <a:r>
              <a:rPr lang="en-US" sz="4400" b="1" dirty="0" smtClean="0"/>
              <a:t>O</a:t>
            </a:r>
            <a:endParaRPr lang="ru-RU" sz="4400" b="1" dirty="0" smtClean="0"/>
          </a:p>
          <a:p>
            <a:r>
              <a:rPr lang="en-US" sz="3200" i="1" dirty="0" smtClean="0"/>
              <a:t>(</a:t>
            </a:r>
            <a:r>
              <a:rPr lang="ru-RU" sz="3200" i="1" dirty="0" smtClean="0"/>
              <a:t>составьте уравнение этой реакции в ионной форме)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13000">
              <a:schemeClr val="accent4">
                <a:lumMod val="75000"/>
              </a:schemeClr>
            </a:gs>
            <a:gs pos="28000">
              <a:schemeClr val="accent5">
                <a:lumMod val="75000"/>
              </a:schemeClr>
            </a:gs>
            <a:gs pos="63000">
              <a:schemeClr val="accent4">
                <a:lumMod val="20000"/>
                <a:lumOff val="80000"/>
              </a:schemeClr>
            </a:gs>
            <a:gs pos="49000">
              <a:schemeClr val="tx2">
                <a:lumMod val="60000"/>
                <a:lumOff val="40000"/>
                <a:alpha val="27000"/>
              </a:schemeClr>
            </a:gs>
            <a:gs pos="69000">
              <a:schemeClr val="accent1">
                <a:lumMod val="60000"/>
                <a:lumOff val="40000"/>
              </a:schemeClr>
            </a:gs>
            <a:gs pos="82001">
              <a:schemeClr val="bg2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bg1"/>
                </a:solidFill>
              </a:rPr>
              <a:t>ХИМИЧЕСКИЕ СВОЙСТВА ОСНОВАНИЙ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53000"/>
          </a:xfrm>
        </p:spPr>
        <p:txBody>
          <a:bodyPr/>
          <a:lstStyle/>
          <a:p>
            <a:pPr>
              <a:buNone/>
            </a:pPr>
            <a:endParaRPr lang="ru-RU" sz="4000" b="1" dirty="0" smtClean="0">
              <a:solidFill>
                <a:srgbClr val="7030A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sz="4000" b="1" dirty="0" smtClean="0">
                <a:solidFill>
                  <a:schemeClr val="bg1"/>
                </a:solidFill>
              </a:rPr>
              <a:t>2 </a:t>
            </a:r>
            <a:r>
              <a:rPr lang="en-US" sz="4000" b="1" dirty="0" err="1" smtClean="0">
                <a:solidFill>
                  <a:schemeClr val="bg1"/>
                </a:solidFill>
              </a:rPr>
              <a:t>NaOH</a:t>
            </a:r>
            <a:r>
              <a:rPr lang="en-US" sz="4000" b="1" dirty="0" smtClean="0">
                <a:solidFill>
                  <a:schemeClr val="bg1"/>
                </a:solidFill>
              </a:rPr>
              <a:t> + SiO</a:t>
            </a:r>
            <a:r>
              <a:rPr lang="en-US" sz="4000" b="1" baseline="-25000" dirty="0" smtClean="0">
                <a:solidFill>
                  <a:schemeClr val="bg1"/>
                </a:solidFill>
              </a:rPr>
              <a:t>2</a:t>
            </a:r>
            <a:r>
              <a:rPr lang="en-US" sz="4000" b="1" dirty="0" smtClean="0">
                <a:solidFill>
                  <a:schemeClr val="bg1"/>
                </a:solidFill>
              </a:rPr>
              <a:t> → Na</a:t>
            </a:r>
            <a:r>
              <a:rPr lang="en-US" sz="4000" b="1" baseline="-25000" dirty="0" smtClean="0">
                <a:solidFill>
                  <a:schemeClr val="bg1"/>
                </a:solidFill>
              </a:rPr>
              <a:t>2</a:t>
            </a:r>
            <a:r>
              <a:rPr lang="en-US" sz="4000" b="1" dirty="0" smtClean="0">
                <a:solidFill>
                  <a:schemeClr val="bg1"/>
                </a:solidFill>
              </a:rPr>
              <a:t>SiO</a:t>
            </a:r>
            <a:r>
              <a:rPr lang="en-US" sz="4000" b="1" baseline="-25000" dirty="0" smtClean="0">
                <a:solidFill>
                  <a:schemeClr val="bg1"/>
                </a:solidFill>
              </a:rPr>
              <a:t>3</a:t>
            </a:r>
            <a:r>
              <a:rPr lang="en-US" sz="4000" b="1" dirty="0" smtClean="0">
                <a:solidFill>
                  <a:schemeClr val="bg1"/>
                </a:solidFill>
              </a:rPr>
              <a:t> + H</a:t>
            </a:r>
            <a:r>
              <a:rPr lang="en-US" sz="4000" b="1" baseline="-25000" dirty="0" smtClean="0">
                <a:solidFill>
                  <a:schemeClr val="bg1"/>
                </a:solidFill>
              </a:rPr>
              <a:t>2</a:t>
            </a:r>
            <a:r>
              <a:rPr lang="en-US" sz="4000" b="1" dirty="0" smtClean="0">
                <a:solidFill>
                  <a:schemeClr val="bg1"/>
                </a:solidFill>
              </a:rPr>
              <a:t>O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209800"/>
            <a:ext cx="2057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hlinkClick r:id="rId2" tooltip="Щёлочь"/>
              </a:rPr>
              <a:t>Щёлочь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2286000"/>
            <a:ext cx="533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+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90800" y="1981200"/>
            <a:ext cx="27432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hlinkClick r:id="rId3" tooltip="Кислотный оксид"/>
              </a:rPr>
              <a:t>Кислотный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или </a:t>
            </a:r>
            <a:r>
              <a:rPr lang="ru-RU" sz="3200" b="1" dirty="0" err="1" smtClean="0">
                <a:solidFill>
                  <a:srgbClr val="7030A0"/>
                </a:solidFill>
                <a:hlinkClick r:id="rId4" tooltip="Амфотерность"/>
              </a:rPr>
              <a:t>амфотер-ный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4" tooltip="Амфотерность"/>
              </a:rPr>
              <a:t>оксид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34000" y="2362200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→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19800" y="2286000"/>
            <a:ext cx="1371600" cy="7620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соль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72400" y="2286000"/>
            <a:ext cx="12192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вода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91400" y="2438400"/>
            <a:ext cx="457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+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FFF200"/>
            </a:gs>
            <a:gs pos="54000">
              <a:srgbClr val="FF7A00">
                <a:alpha val="50000"/>
              </a:srgbClr>
            </a:gs>
            <a:gs pos="70000">
              <a:srgbClr val="FF0300"/>
            </a:gs>
            <a:gs pos="100000">
              <a:srgbClr val="4D0808">
                <a:alpha val="60000"/>
              </a:srgbClr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bg1"/>
                </a:solidFill>
              </a:rPr>
              <a:t>ХИМИЧЕСКИЕ СВОЙСТВА ОСНОВАНИЙ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   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                                                                                                         </a:t>
            </a:r>
          </a:p>
          <a:p>
            <a:pPr algn="r">
              <a:buFont typeface="Wingdings" pitchFamily="2" charset="2"/>
              <a:buChar char="§"/>
            </a:pPr>
            <a:r>
              <a:rPr lang="ru-RU" b="1" i="1" dirty="0" smtClean="0">
                <a:solidFill>
                  <a:srgbClr val="7030A0"/>
                </a:solidFill>
              </a:rPr>
              <a:t>                     исходные </a:t>
            </a:r>
            <a:r>
              <a:rPr lang="ru-RU" b="1" i="1" dirty="0" smtClean="0">
                <a:solidFill>
                  <a:srgbClr val="7030A0"/>
                </a:solidFill>
              </a:rPr>
              <a:t>вещества должны быть в растворе, а хотя бы один из продуктов реакции выпасть в </a:t>
            </a:r>
            <a:r>
              <a:rPr lang="ru-RU" b="1" i="1" dirty="0" smtClean="0">
                <a:solidFill>
                  <a:srgbClr val="7030A0"/>
                </a:solidFill>
              </a:rPr>
              <a:t>осадок </a:t>
            </a:r>
            <a:r>
              <a:rPr lang="ru-RU" b="1" i="1" dirty="0" smtClean="0">
                <a:solidFill>
                  <a:srgbClr val="7030A0"/>
                </a:solidFill>
              </a:rPr>
              <a:t>или мало </a:t>
            </a:r>
            <a:r>
              <a:rPr lang="ru-RU" b="1" i="1" dirty="0" smtClean="0">
                <a:solidFill>
                  <a:srgbClr val="7030A0"/>
                </a:solidFill>
              </a:rPr>
              <a:t>растворяться</a:t>
            </a:r>
            <a:endParaRPr lang="ru-RU" b="1" i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3600" b="1" u="sng" dirty="0" err="1" smtClean="0">
                <a:hlinkClick r:id="rId2" tooltip="Гидроксид бария"/>
              </a:rPr>
              <a:t>Ba</a:t>
            </a:r>
            <a:r>
              <a:rPr lang="en-US" sz="3600" b="1" u="sng" dirty="0" smtClean="0">
                <a:hlinkClick r:id="rId2" tooltip="Гидроксид бария"/>
              </a:rPr>
              <a:t>(OH)</a:t>
            </a:r>
            <a:r>
              <a:rPr lang="en-US" sz="3600" b="1" u="sng" baseline="-25000" dirty="0" smtClean="0">
                <a:hlinkClick r:id="rId2" tooltip="Гидроксид бария"/>
              </a:rPr>
              <a:t>2</a:t>
            </a:r>
            <a:r>
              <a:rPr lang="en-US" sz="3600" b="1" dirty="0" smtClean="0"/>
              <a:t> </a:t>
            </a:r>
            <a:r>
              <a:rPr lang="en-US" sz="3600" b="1" dirty="0" smtClean="0">
                <a:solidFill>
                  <a:srgbClr val="7030A0"/>
                </a:solidFill>
              </a:rPr>
              <a:t>+</a:t>
            </a:r>
            <a:r>
              <a:rPr lang="en-US" sz="3600" b="1" dirty="0" smtClean="0"/>
              <a:t> </a:t>
            </a:r>
            <a:r>
              <a:rPr lang="en-US" sz="3600" b="1" dirty="0" smtClean="0">
                <a:hlinkClick r:id="rId3" tooltip="Сульфат натрия"/>
              </a:rPr>
              <a:t>Na</a:t>
            </a:r>
            <a:r>
              <a:rPr lang="en-US" sz="3600" b="1" baseline="-25000" dirty="0" smtClean="0">
                <a:hlinkClick r:id="rId3" tooltip="Сульфат натрия"/>
              </a:rPr>
              <a:t>2</a:t>
            </a:r>
            <a:r>
              <a:rPr lang="en-US" sz="3600" b="1" dirty="0" smtClean="0">
                <a:hlinkClick r:id="rId3" tooltip="Сульфат натрия"/>
              </a:rPr>
              <a:t>SO</a:t>
            </a:r>
            <a:r>
              <a:rPr lang="en-US" sz="3600" b="1" baseline="-25000" dirty="0" smtClean="0">
                <a:hlinkClick r:id="rId3" tooltip="Сульфат натрия"/>
              </a:rPr>
              <a:t>4</a:t>
            </a:r>
            <a:r>
              <a:rPr lang="en-US" sz="3600" b="1" dirty="0" smtClean="0"/>
              <a:t> </a:t>
            </a:r>
            <a:r>
              <a:rPr lang="en-US" sz="3600" b="1" dirty="0" smtClean="0">
                <a:solidFill>
                  <a:srgbClr val="7030A0"/>
                </a:solidFill>
              </a:rPr>
              <a:t>→</a:t>
            </a:r>
            <a:r>
              <a:rPr lang="en-US" sz="3600" b="1" dirty="0" smtClean="0"/>
              <a:t> </a:t>
            </a:r>
            <a:r>
              <a:rPr lang="en-US" sz="3600" b="1" dirty="0" smtClean="0">
                <a:hlinkClick r:id="rId4" tooltip="Сульфат бария"/>
              </a:rPr>
              <a:t>BaSO</a:t>
            </a:r>
            <a:r>
              <a:rPr lang="en-US" sz="3600" b="1" baseline="-25000" dirty="0" smtClean="0">
                <a:hlinkClick r:id="rId4" tooltip="Сульфат бария"/>
              </a:rPr>
              <a:t>4</a:t>
            </a:r>
            <a:r>
              <a:rPr lang="en-US" sz="3600" b="1" dirty="0" smtClean="0"/>
              <a:t> </a:t>
            </a:r>
            <a:r>
              <a:rPr lang="en-US" sz="3600" b="1" dirty="0" smtClean="0">
                <a:solidFill>
                  <a:srgbClr val="7030A0"/>
                </a:solidFill>
              </a:rPr>
              <a:t>+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2</a:t>
            </a:r>
            <a:r>
              <a:rPr lang="en-US" sz="3600" b="1" dirty="0" smtClean="0">
                <a:hlinkClick r:id="rId5" tooltip="Гидроксид натрия"/>
              </a:rPr>
              <a:t>NaOH</a:t>
            </a:r>
            <a:endParaRPr lang="ru-RU" sz="3600" b="1" i="1" dirty="0" smtClean="0"/>
          </a:p>
          <a:p>
            <a:pPr>
              <a:spcBef>
                <a:spcPts val="0"/>
              </a:spcBef>
              <a:buNone/>
            </a:pPr>
            <a:endParaRPr lang="ru-RU" sz="3200" b="1" dirty="0" smtClean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ru-RU" sz="3200" b="1" dirty="0" smtClean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0" y="2362200"/>
            <a:ext cx="1905000" cy="6858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Щёлочь</a:t>
            </a:r>
            <a:endParaRPr lang="ru-RU" sz="3200" b="1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724400" y="1828800"/>
            <a:ext cx="2057400" cy="1600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</a:t>
            </a:r>
            <a:r>
              <a:rPr lang="ru-RU" sz="2800" b="1" dirty="0" smtClean="0"/>
              <a:t>(</a:t>
            </a:r>
            <a:r>
              <a:rPr lang="ru-RU" sz="3600" b="1" dirty="0" smtClean="0"/>
              <a:t>новое) </a:t>
            </a:r>
            <a:endParaRPr lang="ru-RU" sz="3600" b="1" dirty="0" smtClean="0"/>
          </a:p>
          <a:p>
            <a:pPr algn="ctr"/>
            <a:r>
              <a:rPr lang="ru-RU" sz="3600" b="1" dirty="0" err="1" smtClean="0"/>
              <a:t>основа-ние</a:t>
            </a:r>
            <a:r>
              <a:rPr lang="ru-RU" sz="3600" b="1" dirty="0" smtClean="0"/>
              <a:t> </a:t>
            </a:r>
            <a:endParaRPr lang="ru-RU" sz="2000" b="1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315200" y="2133600"/>
            <a:ext cx="1828800" cy="1143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/>
              <a:t>(новая) </a:t>
            </a:r>
            <a:r>
              <a:rPr lang="ru-RU" sz="4000" b="1" dirty="0" smtClean="0"/>
              <a:t>соль</a:t>
            </a:r>
            <a:endParaRPr lang="ru-RU" sz="3600" b="1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810000" y="2362200"/>
            <a:ext cx="990600" cy="6858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i="1" dirty="0" smtClean="0"/>
              <a:t>→</a:t>
            </a:r>
            <a:endParaRPr lang="ru-RU" sz="6600" i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514600" y="2362200"/>
            <a:ext cx="1371600" cy="6858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соль</a:t>
            </a:r>
            <a:endParaRPr lang="ru-RU" sz="4000" b="1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752600" y="2514600"/>
            <a:ext cx="8382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+</a:t>
            </a:r>
            <a:endParaRPr lang="ru-RU" sz="4400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553200" y="2438400"/>
            <a:ext cx="8382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+</a:t>
            </a:r>
            <a:endParaRPr lang="ru-RU" sz="4400" dirty="0"/>
          </a:p>
        </p:txBody>
      </p:sp>
      <p:sp>
        <p:nvSpPr>
          <p:cNvPr id="14" name="Знак запрета 13"/>
          <p:cNvSpPr/>
          <p:nvPr/>
        </p:nvSpPr>
        <p:spPr>
          <a:xfrm>
            <a:off x="0" y="3124200"/>
            <a:ext cx="1295400" cy="1371600"/>
          </a:xfrm>
          <a:prstGeom prst="noSmoking">
            <a:avLst/>
          </a:prstGeom>
          <a:ln>
            <a:solidFill>
              <a:srgbClr val="FF0000"/>
            </a:solidFill>
          </a:ln>
          <a:effectLst>
            <a:outerShdw blurRad="130000" dist="101600" dir="2700000" algn="tl" rotWithShape="0">
              <a:srgbClr val="FF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</a:rPr>
              <a:t>  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c.rkc-74.ru/dlrstore/4/4ccdd94e-5ed4-cc69-e828-a72121f87762/04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1109254">
            <a:off x="397258" y="2666804"/>
            <a:ext cx="86792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Получение г</a:t>
            </a:r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идроксида 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меди </a:t>
            </a:r>
            <a:r>
              <a:rPr lang="en-US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(II)</a:t>
            </a:r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34290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С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u</a:t>
            </a:r>
            <a:r>
              <a:rPr lang="en-US" sz="3200" b="1" baseline="30000" dirty="0" smtClean="0">
                <a:solidFill>
                  <a:schemeClr val="accent3">
                    <a:lumMod val="75000"/>
                  </a:schemeClr>
                </a:solidFill>
              </a:rPr>
              <a:t>2+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 + 2OH</a:t>
            </a:r>
            <a:r>
              <a:rPr lang="en-US" sz="3200" b="1" baseline="30000" dirty="0" smtClean="0">
                <a:solidFill>
                  <a:schemeClr val="accent3">
                    <a:lumMod val="75000"/>
                  </a:schemeClr>
                </a:solidFill>
              </a:rPr>
              <a:t>-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 =Cu(OH)</a:t>
            </a:r>
            <a:r>
              <a:rPr lang="en-US" sz="3200" b="1" baseline="-25000" dirty="0" smtClean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</a:rPr>
              <a:t>↓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183</Words>
  <PresentationFormat>Экран (4:3)</PresentationFormat>
  <Paragraphs>88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Office Theme</vt:lpstr>
      <vt:lpstr>Апекс</vt:lpstr>
      <vt:lpstr>Поток</vt:lpstr>
      <vt:lpstr>Изящная</vt:lpstr>
      <vt:lpstr>Метро</vt:lpstr>
      <vt:lpstr>ОСНОВАНИЯ, ИХ КЛАССИФИКАЦИЯ И СВОЙСТВА</vt:lpstr>
      <vt:lpstr>Слайд 2</vt:lpstr>
      <vt:lpstr>КЛАССИФИКАЦИЯ ОСНОВАНИЙ</vt:lpstr>
      <vt:lpstr>Гидроксид аммония</vt:lpstr>
      <vt:lpstr>ОСНОВАНИЯ</vt:lpstr>
      <vt:lpstr>ХИМИЧЕСКИЕ СВОЙСТВА ОСНОВАНИЙ</vt:lpstr>
      <vt:lpstr>ХИМИЧЕСКИЕ СВОЙСТВА ОСНОВАНИЙ</vt:lpstr>
      <vt:lpstr>ХИМИЧЕСКИЕ СВОЙСТВА ОСНОВАНИЙ</vt:lpstr>
      <vt:lpstr>Слайд 9</vt:lpstr>
      <vt:lpstr>ХИМИЧЕСКИЕ СВОЙСТВА ОСНОВАНИЙ</vt:lpstr>
      <vt:lpstr>ОКРАСКА ИНДИКАТОРОВ В ЩЕЛОЧНОЙ СРЕДЕ</vt:lpstr>
      <vt:lpstr>ОКРАСКА ФЕНОЛФТАЛЕИНА ГИДРОКСИДОМ НАТРИЯ</vt:lpstr>
      <vt:lpstr>ПРИМЕНЕНИЕ ЩЕЛОЧЕЙ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ОСНОВАНИЯ, ИХ КЛАССИФИКАЦИЯ И СВОЙСТВА</dc:title>
  <cp:lastModifiedBy>Злой Барсук</cp:lastModifiedBy>
  <cp:revision>20</cp:revision>
  <dcterms:modified xsi:type="dcterms:W3CDTF">2011-09-24T13:25:41Z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996749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