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8" r:id="rId6"/>
    <p:sldId id="262" r:id="rId7"/>
    <p:sldId id="263" r:id="rId8"/>
    <p:sldId id="266" r:id="rId9"/>
    <p:sldId id="264" r:id="rId10"/>
    <p:sldId id="267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5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C21F0-36FA-4BB0-ADF0-D77AD4EEC5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0672D-6A86-47C0-B528-C023873A26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67288-AA43-4CC1-BDFC-D742832CAA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2DE5365-7144-414D-8E36-2FCB3896CF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F7A8150-97C2-4D1C-8B71-5CC6EA46E0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F919B-A12E-45C4-A853-A9EE83907E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D7D7E-F7B4-4D29-BADE-5143761964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13A11-309C-4558-86AB-2797210022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62D14-27E8-4B88-85CF-4C7B0C2568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B2BF73-4C96-4C2A-9517-50459F6559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2A46-6036-4D22-ACB2-E1B95F9938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ABF82-D8EB-4030-A657-BDF9EB08D4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9889-050E-4935-B49D-D45A2E88FD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0FD906-04F1-4323-92B9-9D1188B3683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png" Type="http://schemas.openxmlformats.org/officeDocument/2006/relationships/image"/><Relationship Id="rId1" Target="../slideLayouts/slideLayout12.xml" Type="http://schemas.openxmlformats.org/officeDocument/2006/relationships/slideLayout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14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http://linda-line.ru/files/p04b.gif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file:///D:\Program%20Files\Physicon\Open%20Biology%202.5\content\javagifs\08010201.gi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Общая характеристика углеводов: глюкоза.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химии 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Неклюдовская</a:t>
            </a:r>
            <a:r>
              <a:rPr lang="ru-RU" dirty="0" smtClean="0"/>
              <a:t> СОШ </a:t>
            </a:r>
          </a:p>
          <a:p>
            <a:r>
              <a:rPr lang="ru-RU" dirty="0" err="1" smtClean="0"/>
              <a:t>Отряскина</a:t>
            </a:r>
            <a:r>
              <a:rPr lang="ru-RU" dirty="0" smtClean="0"/>
              <a:t> Т.А.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3124200" y="1447800"/>
            <a:ext cx="5562600" cy="2867025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Реакции гидроксильных групп</a:t>
            </a:r>
          </a:p>
          <a:p>
            <a:pPr>
              <a:spcBef>
                <a:spcPct val="20000"/>
              </a:spcBef>
            </a:pP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  <a:p>
            <a:pPr>
              <a:spcBef>
                <a:spcPct val="20000"/>
              </a:spcBef>
            </a:pP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  <a:p>
            <a:pPr>
              <a:spcBef>
                <a:spcPct val="20000"/>
              </a:spcBef>
            </a:pP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  <a:p>
            <a:pPr algn="ctr"/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Взаимодействия глюкозы </a:t>
            </a:r>
          </a:p>
          <a:p>
            <a:pPr algn="ctr"/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с гидроксидом меди (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II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) (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Cu(OH)</a:t>
            </a:r>
            <a:r>
              <a:rPr b="1" baseline="-25000" lang="en-US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)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 </a:t>
            </a: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  <a:p>
            <a:pPr algn="ctr"/>
            <a:r>
              <a:rPr b="1" lang="ru-RU" sz="2400">
                <a:solidFill>
                  <a:srgbClr val="CC0000"/>
                </a:solidFill>
                <a:latin charset="0" pitchFamily="34" typeface="Arial Narrow"/>
              </a:rPr>
              <a:t>без нагревания:</a:t>
            </a: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5562600" y="6172200"/>
            <a:ext cx="2406650" cy="366713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ярко-синий комплекс</a:t>
            </a: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76200" y="152400"/>
            <a:ext cx="8991600" cy="609600"/>
          </a:xfrm>
          <a:prstGeom prst="rect">
            <a:avLst/>
          </a:prstGeom>
          <a:solidFill>
            <a:schemeClr val="bg1"/>
          </a:solidFill>
          <a:ln algn="ctr"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lang="ru-RU" sz="4000">
                <a:solidFill>
                  <a:schemeClr val="accent2"/>
                </a:solidFill>
                <a:latin charset="0" pitchFamily="34" typeface="Arial Narrow"/>
              </a:rPr>
              <a:t>Химические свойства глюкозы</a:t>
            </a:r>
          </a:p>
        </p:txBody>
      </p:sp>
      <p:pic>
        <p:nvPicPr>
          <p:cNvPr id="101386" name="Picture 10"/>
          <p:cNvPicPr>
            <a:picLocks noChangeArrowheads="1" noChangeAspect="1"/>
          </p:cNvPicPr>
          <p:nvPr/>
        </p:nvPicPr>
        <p:blipFill>
          <a:blip r:embed="rId2">
            <a:grayscl/>
            <a:biLevel thresh="50000"/>
          </a:blip>
          <a:srcRect r="39"/>
          <a:stretch>
            <a:fillRect/>
          </a:stretch>
        </p:blipFill>
        <p:spPr bwMode="auto">
          <a:xfrm>
            <a:off x="152400" y="1143000"/>
            <a:ext cx="2703513" cy="43434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01390" name="Rectangle 14"/>
          <p:cNvSpPr>
            <a:spLocks noChangeArrowheads="1"/>
          </p:cNvSpPr>
          <p:nvPr/>
        </p:nvSpPr>
        <p:spPr bwMode="auto">
          <a:xfrm>
            <a:off x="1905000" y="20574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246063" y="5765800"/>
            <a:ext cx="8709025" cy="488950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HOCH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(CHOH)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4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CH=O + Cu(OH)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ru-RU" sz="2600">
                <a:solidFill>
                  <a:srgbClr val="003366"/>
                </a:solidFill>
                <a:latin charset="0" pitchFamily="34" typeface="Arial Narrow"/>
              </a:rPr>
              <a:t>               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 </a:t>
            </a:r>
            <a:r>
              <a:rPr b="1" lang="ru-RU" sz="2600">
                <a:solidFill>
                  <a:srgbClr val="003366"/>
                </a:solidFill>
                <a:latin charset="0" pitchFamily="34" typeface="Arial Narrow"/>
              </a:rPr>
              <a:t>глюконат меди (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II</a:t>
            </a:r>
            <a:r>
              <a:rPr b="1" lang="ru-RU" sz="2600">
                <a:solidFill>
                  <a:srgbClr val="003366"/>
                </a:solidFill>
                <a:latin charset="0" pitchFamily="34" typeface="Arial Narrow"/>
              </a:rPr>
              <a:t>) 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+ H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O</a:t>
            </a:r>
            <a:endParaRPr b="1" lang="ru-RU" sz="2600">
              <a:solidFill>
                <a:srgbClr val="003366"/>
              </a:solidFill>
              <a:latin charset="0" pitchFamily="34" typeface="Arial Narrow"/>
            </a:endParaRPr>
          </a:p>
        </p:txBody>
      </p:sp>
      <p:sp>
        <p:nvSpPr>
          <p:cNvPr id="101393" name="Rectangle 17"/>
          <p:cNvSpPr>
            <a:spLocks noChangeArrowheads="1"/>
          </p:cNvSpPr>
          <p:nvPr/>
        </p:nvSpPr>
        <p:spPr bwMode="auto">
          <a:xfrm>
            <a:off x="1905000" y="32766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1394" name="Rectangle 18"/>
          <p:cNvSpPr>
            <a:spLocks noChangeArrowheads="1"/>
          </p:cNvSpPr>
          <p:nvPr/>
        </p:nvSpPr>
        <p:spPr bwMode="auto">
          <a:xfrm>
            <a:off x="1905000" y="38862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1395" name="Rectangle 19"/>
          <p:cNvSpPr>
            <a:spLocks noChangeArrowheads="1"/>
          </p:cNvSpPr>
          <p:nvPr/>
        </p:nvSpPr>
        <p:spPr bwMode="auto">
          <a:xfrm>
            <a:off x="1905000" y="44958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1396" name="Rectangle 20"/>
          <p:cNvSpPr>
            <a:spLocks noChangeArrowheads="1"/>
          </p:cNvSpPr>
          <p:nvPr/>
        </p:nvSpPr>
        <p:spPr bwMode="auto">
          <a:xfrm>
            <a:off x="457200" y="26670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1397" name="Line 21"/>
          <p:cNvSpPr>
            <a:spLocks noChangeShapeType="1"/>
          </p:cNvSpPr>
          <p:nvPr/>
        </p:nvSpPr>
        <p:spPr bwMode="auto">
          <a:xfrm>
            <a:off x="4572000" y="6019800"/>
            <a:ext cx="7620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 len="lg" type="stealth" w="lg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0"/>
                                        <p:tgtEl>
                                          <p:spTgt spid="10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3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6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9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24"/>
                                        <p:tgtEl>
                                          <p:spTgt spid="1013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27"/>
                                        <p:tgtEl>
                                          <p:spTgt spid="1013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8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30"/>
                                        <p:tgtEl>
                                          <p:spTgt spid="1013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5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6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8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9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41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01382"/>
      <p:bldP animBg="1" grpId="0" spid="101390"/>
      <p:bldP grpId="0" spid="101392"/>
      <p:bldP animBg="1" grpId="0" spid="101393"/>
      <p:bldP animBg="1" grpId="0" spid="101394"/>
      <p:bldP animBg="1" grpId="0" spid="101395"/>
      <p:bldP animBg="1" grpId="0" spid="101396"/>
      <p:bldP animBg="1" grpId="0" spid="10139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Group 2"/>
          <p:cNvGraphicFramePr>
            <a:graphicFrameLocks noGrp="1"/>
          </p:cNvGraphicFramePr>
          <p:nvPr/>
        </p:nvGraphicFramePr>
        <p:xfrm>
          <a:off x="0" y="404813"/>
          <a:ext cx="9144000" cy="6119813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611981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arenR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Реакция «серебряного зеркала»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NH</a:t>
                      </a:r>
                      <a:r>
                        <a:rPr kumimoji="0" lang="en-US" sz="16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-CHO+Ag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2Ag + 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 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COOH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 startAt="2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Реакция с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гидроксидом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меди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-CHO+2Cu(OH)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2CuOH+H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O+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 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COOH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2CuOH=Cu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O+ 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 startAt="3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Реакция с водородом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-CHO+H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OH-(CHOH)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CH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                            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сорбит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4286248" y="1571612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857752" y="2786058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4071934" y="450057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3022" name="Picture 14" descr="L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487045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3" name="Picture 15" descr="L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79742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i="1" smtClean="0"/>
              <a:t>Специфические свойства глюкозы</a:t>
            </a:r>
          </a:p>
        </p:txBody>
      </p:sp>
      <p:graphicFrame>
        <p:nvGraphicFramePr>
          <p:cNvPr id="44060" name="Group 28"/>
          <p:cNvGraphicFramePr>
            <a:graphicFrameLocks noGrp="1"/>
          </p:cNvGraphicFramePr>
          <p:nvPr>
            <p:ph idx="1"/>
          </p:nvPr>
        </p:nvGraphicFramePr>
        <p:xfrm>
          <a:off x="468313" y="1484313"/>
          <a:ext cx="7848600" cy="5224272"/>
        </p:xfrm>
        <a:graphic>
          <a:graphicData uri="http://schemas.openxmlformats.org/drawingml/2006/table">
            <a:tbl>
              <a:tblPr/>
              <a:tblGrid>
                <a:gridCol w="7848600"/>
              </a:tblGrid>
              <a:tr h="47529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charset="0"/>
                        </a:rPr>
                        <a:t>Спиртовое брожение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2CO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+2C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OH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 startAt="2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charset="0"/>
                        </a:rPr>
                        <a:t>Молочно-кислое брожение: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2CH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CH(OH)- COOH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 startAt="3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charset="0"/>
                        </a:rPr>
                        <a:t>Масляно- кислое брожение: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COOH+2H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+2CO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arenR" startAt="4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Arial" charset="0"/>
                        </a:rPr>
                        <a:t>Лимонно- кислое брожение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        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+3,,O”   HOOC- CH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C –CH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-COOH+H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COOH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572000" y="6858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4716463" y="486886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4716463" y="56610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2268538" y="2060575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2339975" y="29241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2339975" y="371633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2555875" y="530066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Rectangle 20"/>
          <p:cNvSpPr>
            <a:spLocks noChangeArrowheads="1"/>
          </p:cNvSpPr>
          <p:nvPr/>
        </p:nvSpPr>
        <p:spPr bwMode="auto">
          <a:xfrm>
            <a:off x="6337300" y="1360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5377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1557338"/>
            <a:ext cx="1000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8" name="Rectangle 22"/>
          <p:cNvSpPr>
            <a:spLocks noChangeArrowheads="1"/>
          </p:cNvSpPr>
          <p:nvPr/>
        </p:nvSpPr>
        <p:spPr bwMode="auto">
          <a:xfrm>
            <a:off x="753745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537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2924175"/>
            <a:ext cx="72072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0" name="Rectangle 24"/>
          <p:cNvSpPr>
            <a:spLocks noChangeArrowheads="1"/>
          </p:cNvSpPr>
          <p:nvPr/>
        </p:nvSpPr>
        <p:spPr bwMode="auto">
          <a:xfrm>
            <a:off x="7226300" y="561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81" name="Rectangle 26"/>
          <p:cNvSpPr>
            <a:spLocks noChangeArrowheads="1"/>
          </p:cNvSpPr>
          <p:nvPr/>
        </p:nvSpPr>
        <p:spPr bwMode="auto">
          <a:xfrm>
            <a:off x="6289675" y="4749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5382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4724400"/>
            <a:ext cx="7493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3644900"/>
            <a:ext cx="5540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60" name="Picture 28" descr="i?id=17708273&amp;to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143000"/>
            <a:ext cx="2133600" cy="2133600"/>
          </a:xfrm>
          <a:prstGeom prst="rect">
            <a:avLst/>
          </a:prstGeom>
          <a:noFill/>
        </p:spPr>
      </p:pic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76200" y="152400"/>
            <a:ext cx="8991600" cy="609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2"/>
                </a:solidFill>
                <a:latin typeface="Arial Narrow" pitchFamily="34" charset="0"/>
              </a:rPr>
              <a:t>Биологическая роль глюкозы</a:t>
            </a:r>
          </a:p>
        </p:txBody>
      </p:sp>
      <p:pic>
        <p:nvPicPr>
          <p:cNvPr id="69650" name="Picture 18" descr="фотосинте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914400"/>
            <a:ext cx="3576638" cy="5791200"/>
          </a:xfrm>
          <a:prstGeom prst="rect">
            <a:avLst/>
          </a:prstGeom>
          <a:noFill/>
        </p:spPr>
      </p:pic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4038600" y="1066800"/>
            <a:ext cx="47545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Arial Narrow" pitchFamily="34" charset="0"/>
              </a:rPr>
              <a:t>Какой процесс по Вашему мнению изображен?</a:t>
            </a:r>
          </a:p>
        </p:txBody>
      </p:sp>
      <p:pic>
        <p:nvPicPr>
          <p:cNvPr id="69658" name="Picture 26" descr="biol299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1524000"/>
            <a:ext cx="1362075" cy="1524000"/>
          </a:xfrm>
          <a:prstGeom prst="rect">
            <a:avLst/>
          </a:prstGeom>
          <a:noFill/>
        </p:spPr>
      </p:pic>
      <p:sp>
        <p:nvSpPr>
          <p:cNvPr id="69661" name="Line 29"/>
          <p:cNvSpPr>
            <a:spLocks noChangeShapeType="1"/>
          </p:cNvSpPr>
          <p:nvPr/>
        </p:nvSpPr>
        <p:spPr bwMode="auto">
          <a:xfrm flipV="1">
            <a:off x="2667000" y="2362200"/>
            <a:ext cx="1905000" cy="838200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62" name="Line 30"/>
          <p:cNvSpPr>
            <a:spLocks noChangeShapeType="1"/>
          </p:cNvSpPr>
          <p:nvPr/>
        </p:nvSpPr>
        <p:spPr bwMode="auto">
          <a:xfrm>
            <a:off x="5638800" y="2057400"/>
            <a:ext cx="2133600" cy="76200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4953000" y="3124200"/>
            <a:ext cx="3968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8000"/>
                </a:solidFill>
                <a:latin typeface="Arial Narrow" pitchFamily="34" charset="0"/>
              </a:rPr>
              <a:t>6СО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2</a:t>
            </a:r>
            <a:r>
              <a:rPr lang="ru-RU" sz="2400" b="1">
                <a:solidFill>
                  <a:srgbClr val="008000"/>
                </a:solidFill>
                <a:latin typeface="Arial Narrow" pitchFamily="34" charset="0"/>
              </a:rPr>
              <a:t> + 6Н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2</a:t>
            </a:r>
            <a:r>
              <a:rPr lang="ru-RU" sz="2400" b="1">
                <a:solidFill>
                  <a:srgbClr val="008000"/>
                </a:solidFill>
                <a:latin typeface="Arial Narrow" pitchFamily="34" charset="0"/>
              </a:rPr>
              <a:t>О </a:t>
            </a:r>
            <a:r>
              <a:rPr lang="en-US" sz="2400" b="1">
                <a:solidFill>
                  <a:srgbClr val="008000"/>
                </a:solidFill>
                <a:latin typeface="Arial Narrow" pitchFamily="34" charset="0"/>
                <a:sym typeface="Wingdings" pitchFamily="2" charset="2"/>
              </a:rPr>
              <a:t></a:t>
            </a:r>
            <a:r>
              <a:rPr lang="ru-RU" sz="2400" b="1">
                <a:solidFill>
                  <a:srgbClr val="00800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>
                <a:solidFill>
                  <a:srgbClr val="008000"/>
                </a:solidFill>
                <a:latin typeface="Arial Narrow" pitchFamily="34" charset="0"/>
              </a:rPr>
              <a:t>C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6</a:t>
            </a:r>
            <a:r>
              <a:rPr lang="en-US" sz="2400" b="1">
                <a:solidFill>
                  <a:srgbClr val="008000"/>
                </a:solidFill>
                <a:latin typeface="Arial Narrow" pitchFamily="34" charset="0"/>
              </a:rPr>
              <a:t>H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12</a:t>
            </a:r>
            <a:r>
              <a:rPr lang="ru-RU" sz="2400" b="1">
                <a:solidFill>
                  <a:srgbClr val="008000"/>
                </a:solidFill>
                <a:latin typeface="Arial Narrow" pitchFamily="34" charset="0"/>
              </a:rPr>
              <a:t>0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6</a:t>
            </a:r>
            <a:r>
              <a:rPr lang="ru-RU" sz="2400" b="1">
                <a:solidFill>
                  <a:srgbClr val="008000"/>
                </a:solidFill>
                <a:latin typeface="Arial Narrow" pitchFamily="34" charset="0"/>
              </a:rPr>
              <a:t> + 6О</a:t>
            </a:r>
            <a:r>
              <a:rPr lang="ru-RU" sz="2400" b="1" baseline="-25000">
                <a:solidFill>
                  <a:srgbClr val="008000"/>
                </a:solidFill>
                <a:latin typeface="Arial Narrow" pitchFamily="34" charset="0"/>
              </a:rPr>
              <a:t>2</a:t>
            </a:r>
            <a:endParaRPr lang="ru-RU" sz="2400" b="1">
              <a:solidFill>
                <a:srgbClr val="008000"/>
              </a:solidFill>
              <a:latin typeface="Arial Narrow" pitchFamily="34" charset="0"/>
            </a:endParaRPr>
          </a:p>
        </p:txBody>
      </p:sp>
      <p:sp>
        <p:nvSpPr>
          <p:cNvPr id="69664" name="Line 32"/>
          <p:cNvSpPr>
            <a:spLocks noChangeShapeType="1"/>
          </p:cNvSpPr>
          <p:nvPr/>
        </p:nvSpPr>
        <p:spPr bwMode="auto">
          <a:xfrm flipH="1">
            <a:off x="7467600" y="2743200"/>
            <a:ext cx="304800" cy="381000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65" name="Oval 33"/>
          <p:cNvSpPr>
            <a:spLocks noChangeArrowheads="1"/>
          </p:cNvSpPr>
          <p:nvPr/>
        </p:nvSpPr>
        <p:spPr bwMode="auto">
          <a:xfrm>
            <a:off x="6934200" y="3124200"/>
            <a:ext cx="990600" cy="533400"/>
          </a:xfrm>
          <a:prstGeom prst="ellipse">
            <a:avLst/>
          </a:prstGeom>
          <a:noFill/>
          <a:ln w="9525" algn="ctr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67" name="Text Box 35"/>
          <p:cNvSpPr txBox="1">
            <a:spLocks noChangeArrowheads="1"/>
          </p:cNvSpPr>
          <p:nvPr/>
        </p:nvSpPr>
        <p:spPr bwMode="auto">
          <a:xfrm>
            <a:off x="3276600" y="3810000"/>
            <a:ext cx="1143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C0000"/>
                </a:solidFill>
                <a:latin typeface="Arial Narrow" pitchFamily="34" charset="0"/>
              </a:rPr>
              <a:t>C</a:t>
            </a:r>
            <a:r>
              <a:rPr lang="ru-RU" sz="2400" b="1" baseline="-25000">
                <a:solidFill>
                  <a:srgbClr val="CC0000"/>
                </a:solidFill>
                <a:latin typeface="Arial Narrow" pitchFamily="34" charset="0"/>
              </a:rPr>
              <a:t>6</a:t>
            </a:r>
            <a:r>
              <a:rPr lang="en-US" sz="2400" b="1">
                <a:solidFill>
                  <a:srgbClr val="CC0000"/>
                </a:solidFill>
                <a:latin typeface="Arial Narrow" pitchFamily="34" charset="0"/>
              </a:rPr>
              <a:t>H</a:t>
            </a:r>
            <a:r>
              <a:rPr lang="ru-RU" sz="2400" b="1" baseline="-25000">
                <a:solidFill>
                  <a:srgbClr val="CC0000"/>
                </a:solidFill>
                <a:latin typeface="Arial Narrow" pitchFamily="34" charset="0"/>
              </a:rPr>
              <a:t>12</a:t>
            </a:r>
            <a:r>
              <a:rPr lang="ru-RU" sz="2400" b="1">
                <a:solidFill>
                  <a:srgbClr val="CC0000"/>
                </a:solidFill>
                <a:latin typeface="Arial Narrow" pitchFamily="34" charset="0"/>
              </a:rPr>
              <a:t>0</a:t>
            </a:r>
            <a:r>
              <a:rPr lang="ru-RU" sz="2400" b="1" baseline="-25000">
                <a:solidFill>
                  <a:srgbClr val="CC0000"/>
                </a:solidFill>
                <a:latin typeface="Arial Narrow" pitchFamily="34" charset="0"/>
              </a:rPr>
              <a:t>6</a:t>
            </a:r>
            <a:endParaRPr lang="ru-RU" sz="2400" b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69668" name="AutoShape 36"/>
          <p:cNvSpPr>
            <a:spLocks/>
          </p:cNvSpPr>
          <p:nvPr/>
        </p:nvSpPr>
        <p:spPr bwMode="auto">
          <a:xfrm>
            <a:off x="2895600" y="1752600"/>
            <a:ext cx="457200" cy="457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38100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69" name="Text Box 37"/>
          <p:cNvSpPr txBox="1">
            <a:spLocks noChangeArrowheads="1"/>
          </p:cNvSpPr>
          <p:nvPr/>
        </p:nvSpPr>
        <p:spPr bwMode="auto">
          <a:xfrm>
            <a:off x="4343400" y="4191000"/>
            <a:ext cx="42195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Arial Narrow" pitchFamily="34" charset="0"/>
              </a:rPr>
              <a:t>Как вы думаете каково значение глюкозы</a:t>
            </a:r>
          </a:p>
          <a:p>
            <a:pPr algn="ctr"/>
            <a:r>
              <a:rPr lang="ru-RU" sz="2000">
                <a:latin typeface="Arial Narrow" pitchFamily="34" charset="0"/>
              </a:rPr>
              <a:t> для одного дерева?</a:t>
            </a:r>
          </a:p>
        </p:txBody>
      </p:sp>
      <p:sp>
        <p:nvSpPr>
          <p:cNvPr id="69670" name="Text Box 38"/>
          <p:cNvSpPr txBox="1">
            <a:spLocks noChangeArrowheads="1"/>
          </p:cNvSpPr>
          <p:nvPr/>
        </p:nvSpPr>
        <p:spPr bwMode="auto">
          <a:xfrm>
            <a:off x="4191000" y="5029200"/>
            <a:ext cx="47228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Arial Narrow" pitchFamily="34" charset="0"/>
              </a:rPr>
              <a:t>Как вы думаете каково значение фотосинтеза </a:t>
            </a:r>
          </a:p>
          <a:p>
            <a:pPr algn="ctr"/>
            <a:r>
              <a:rPr lang="ru-RU" sz="2000">
                <a:latin typeface="Arial Narrow" pitchFamily="34" charset="0"/>
              </a:rPr>
              <a:t>для одного города?</a:t>
            </a:r>
          </a:p>
        </p:txBody>
      </p:sp>
      <p:sp>
        <p:nvSpPr>
          <p:cNvPr id="69671" name="Text Box 39"/>
          <p:cNvSpPr txBox="1">
            <a:spLocks noChangeArrowheads="1"/>
          </p:cNvSpPr>
          <p:nvPr/>
        </p:nvSpPr>
        <p:spPr bwMode="auto">
          <a:xfrm>
            <a:off x="4191000" y="5867400"/>
            <a:ext cx="47228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Arial Narrow" pitchFamily="34" charset="0"/>
              </a:rPr>
              <a:t>Как вы думаете каково значение фотосинтеза </a:t>
            </a:r>
          </a:p>
          <a:p>
            <a:pPr algn="ctr"/>
            <a:r>
              <a:rPr lang="ru-RU" sz="2000">
                <a:latin typeface="Arial Narrow" pitchFamily="34" charset="0"/>
              </a:rPr>
              <a:t>для одной планеты?</a:t>
            </a:r>
          </a:p>
        </p:txBody>
      </p:sp>
      <p:sp>
        <p:nvSpPr>
          <p:cNvPr id="69673" name="Text Box 41"/>
          <p:cNvSpPr txBox="1">
            <a:spLocks noChangeArrowheads="1"/>
          </p:cNvSpPr>
          <p:nvPr/>
        </p:nvSpPr>
        <p:spPr bwMode="auto">
          <a:xfrm>
            <a:off x="4267200" y="3660775"/>
            <a:ext cx="4664075" cy="31972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endParaRPr lang="ru-RU" sz="2400">
              <a:latin typeface="Arial Narrow" pitchFamily="34" charset="0"/>
            </a:endParaRPr>
          </a:p>
          <a:p>
            <a:pPr marL="342900" indent="-342900" algn="ctr"/>
            <a:r>
              <a:rPr lang="ru-RU" sz="2400" b="1">
                <a:latin typeface="Arial Narrow" pitchFamily="34" charset="0"/>
              </a:rPr>
              <a:t>РЕШИТЕ ЗАДАЧУ: </a:t>
            </a:r>
          </a:p>
          <a:p>
            <a:pPr marL="342900" indent="-342900"/>
            <a:endParaRPr lang="ru-RU" sz="2400" b="1">
              <a:latin typeface="Arial Narrow" pitchFamily="34" charset="0"/>
            </a:endParaRPr>
          </a:p>
          <a:p>
            <a:pPr marL="342900" indent="-342900" algn="ctr"/>
            <a:r>
              <a:rPr lang="ru-RU" sz="2400" b="1">
                <a:latin typeface="Arial Narrow" pitchFamily="34" charset="0"/>
              </a:rPr>
              <a:t>Определите массу глюкозы,</a:t>
            </a:r>
          </a:p>
          <a:p>
            <a:pPr marL="342900" indent="-342900" algn="ctr"/>
            <a:r>
              <a:rPr lang="ru-RU" sz="2400" b="1">
                <a:latin typeface="Arial Narrow" pitchFamily="34" charset="0"/>
              </a:rPr>
              <a:t> которая образуется при поглощении березой 132 г оксида углерода(IV)</a:t>
            </a:r>
          </a:p>
          <a:p>
            <a:pPr marL="342900" indent="-342900" algn="ctr"/>
            <a:endParaRPr lang="ru-RU" b="1"/>
          </a:p>
          <a:p>
            <a:pPr marL="342900" indent="-34290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3" grpId="0"/>
      <p:bldP spid="69664" grpId="0" animBg="1"/>
      <p:bldP spid="69665" grpId="0" animBg="1"/>
      <p:bldP spid="69667" grpId="0"/>
      <p:bldP spid="69668" grpId="0" animBg="1"/>
      <p:bldP spid="69669" grpId="0"/>
      <p:bldP spid="69670" grpId="0"/>
      <p:bldP spid="69671" grpId="0"/>
      <p:bldP spid="6967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9" name="Picture 5" descr="Картинка 22 из 306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-3572"/>
          <a:stretch>
            <a:fillRect/>
          </a:stretch>
        </p:blipFill>
        <p:spPr bwMode="auto">
          <a:xfrm>
            <a:off x="0" y="0"/>
            <a:ext cx="5153025" cy="6858000"/>
          </a:xfrm>
          <a:prstGeom prst="rect">
            <a:avLst/>
          </a:prstGeom>
          <a:noFill/>
        </p:spPr>
      </p:pic>
      <p:sp>
        <p:nvSpPr>
          <p:cNvPr id="98312" name="AutoShape 8"/>
          <p:cNvSpPr>
            <a:spLocks noChangeArrowheads="1"/>
          </p:cNvSpPr>
          <p:nvPr/>
        </p:nvSpPr>
        <p:spPr bwMode="auto">
          <a:xfrm>
            <a:off x="533400" y="1524000"/>
            <a:ext cx="1371600" cy="228600"/>
          </a:xfrm>
          <a:prstGeom prst="roundRect">
            <a:avLst>
              <a:gd name="adj" fmla="val 16667"/>
            </a:avLst>
          </a:prstGeom>
          <a:solidFill>
            <a:srgbClr val="FFEDA3"/>
          </a:solidFill>
          <a:ln w="9525" algn="ctr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CC0000"/>
                </a:solidFill>
                <a:latin typeface="Arial Narrow" pitchFamily="34" charset="0"/>
              </a:rPr>
              <a:t>белки</a:t>
            </a:r>
          </a:p>
        </p:txBody>
      </p:sp>
      <p:sp>
        <p:nvSpPr>
          <p:cNvPr id="98314" name="AutoShape 10"/>
          <p:cNvSpPr>
            <a:spLocks noChangeArrowheads="1"/>
          </p:cNvSpPr>
          <p:nvPr/>
        </p:nvSpPr>
        <p:spPr bwMode="auto">
          <a:xfrm>
            <a:off x="3048000" y="1524000"/>
            <a:ext cx="1371600" cy="228600"/>
          </a:xfrm>
          <a:prstGeom prst="roundRect">
            <a:avLst>
              <a:gd name="adj" fmla="val 16667"/>
            </a:avLst>
          </a:prstGeom>
          <a:solidFill>
            <a:srgbClr val="FFEDA3"/>
          </a:solidFill>
          <a:ln w="9525" algn="ctr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CC0000"/>
                </a:solidFill>
                <a:latin typeface="Arial Narrow" pitchFamily="34" charset="0"/>
              </a:rPr>
              <a:t>углеводы</a:t>
            </a:r>
          </a:p>
        </p:txBody>
      </p:sp>
      <p:sp>
        <p:nvSpPr>
          <p:cNvPr id="98315" name="AutoShape 11"/>
          <p:cNvSpPr>
            <a:spLocks noChangeArrowheads="1"/>
          </p:cNvSpPr>
          <p:nvPr/>
        </p:nvSpPr>
        <p:spPr bwMode="auto">
          <a:xfrm>
            <a:off x="1828800" y="990600"/>
            <a:ext cx="1371600" cy="228600"/>
          </a:xfrm>
          <a:prstGeom prst="roundRect">
            <a:avLst>
              <a:gd name="adj" fmla="val 16667"/>
            </a:avLst>
          </a:prstGeom>
          <a:solidFill>
            <a:srgbClr val="FFEDA3"/>
          </a:solidFill>
          <a:ln w="9525" algn="ctr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CC0000"/>
                </a:solidFill>
                <a:latin typeface="Arial Narrow" pitchFamily="34" charset="0"/>
              </a:rPr>
              <a:t>жиры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4267200" y="1143000"/>
            <a:ext cx="3733800" cy="376238"/>
          </a:xfrm>
          <a:prstGeom prst="rect">
            <a:avLst/>
          </a:prstGeom>
          <a:solidFill>
            <a:srgbClr val="FFEBFF"/>
          </a:solidFill>
          <a:ln w="9525" algn="ctr">
            <a:solidFill>
              <a:srgbClr val="FF66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CC0066"/>
                </a:solidFill>
              </a:rPr>
              <a:t>необходимо 440 граммов в сутки</a:t>
            </a:r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6705600" y="152400"/>
            <a:ext cx="2209800" cy="1063625"/>
          </a:xfrm>
          <a:prstGeom prst="rect">
            <a:avLst/>
          </a:prstGeom>
          <a:solidFill>
            <a:srgbClr val="FFEDA3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3300"/>
                </a:solidFill>
                <a:latin typeface="Arial Narrow" pitchFamily="34" charset="0"/>
              </a:rPr>
              <a:t>норма количества глюкозы в крови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rgbClr val="663300"/>
                </a:solidFill>
                <a:latin typeface="Arial Narrow" pitchFamily="34" charset="0"/>
              </a:rPr>
              <a:t>4,4 – 7,0 ммоль / л</a:t>
            </a:r>
          </a:p>
        </p:txBody>
      </p:sp>
      <p:sp>
        <p:nvSpPr>
          <p:cNvPr id="98318" name="Oval 14"/>
          <p:cNvSpPr>
            <a:spLocks noChangeArrowheads="1"/>
          </p:cNvSpPr>
          <p:nvPr/>
        </p:nvSpPr>
        <p:spPr bwMode="auto">
          <a:xfrm>
            <a:off x="228600" y="4191000"/>
            <a:ext cx="1371600" cy="1295400"/>
          </a:xfrm>
          <a:prstGeom prst="ellipse">
            <a:avLst/>
          </a:prstGeom>
          <a:noFill/>
          <a:ln w="38100" algn="ctr">
            <a:solidFill>
              <a:srgbClr val="008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19" name="Line 15"/>
          <p:cNvSpPr>
            <a:spLocks noChangeShapeType="1"/>
          </p:cNvSpPr>
          <p:nvPr/>
        </p:nvSpPr>
        <p:spPr bwMode="auto">
          <a:xfrm flipV="1">
            <a:off x="1676400" y="2743200"/>
            <a:ext cx="5181600" cy="1981200"/>
          </a:xfrm>
          <a:prstGeom prst="line">
            <a:avLst/>
          </a:prstGeom>
          <a:noFill/>
          <a:ln w="19050">
            <a:solidFill>
              <a:srgbClr val="008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8320" name="WordArt 16"/>
          <p:cNvSpPr>
            <a:spLocks noChangeArrowheads="1" noChangeShapeType="1" noTextEdit="1"/>
          </p:cNvSpPr>
          <p:nvPr/>
        </p:nvSpPr>
        <p:spPr bwMode="auto">
          <a:xfrm>
            <a:off x="5334000" y="2057400"/>
            <a:ext cx="33528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Comic Sans MS"/>
              </a:rPr>
              <a:t>ОЖИРЕНИЕ</a:t>
            </a:r>
          </a:p>
        </p:txBody>
      </p:sp>
      <p:sp>
        <p:nvSpPr>
          <p:cNvPr id="98321" name="Line 17"/>
          <p:cNvSpPr>
            <a:spLocks noChangeShapeType="1"/>
          </p:cNvSpPr>
          <p:nvPr/>
        </p:nvSpPr>
        <p:spPr bwMode="auto">
          <a:xfrm flipV="1">
            <a:off x="7543800" y="4057650"/>
            <a:ext cx="1588" cy="6667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8322" name="Line 18"/>
          <p:cNvSpPr>
            <a:spLocks noChangeShapeType="1"/>
          </p:cNvSpPr>
          <p:nvPr/>
        </p:nvSpPr>
        <p:spPr bwMode="auto">
          <a:xfrm>
            <a:off x="7543800" y="5032375"/>
            <a:ext cx="1588" cy="6064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8323" name="Line 19"/>
          <p:cNvSpPr>
            <a:spLocks noChangeShapeType="1"/>
          </p:cNvSpPr>
          <p:nvPr/>
        </p:nvSpPr>
        <p:spPr bwMode="auto">
          <a:xfrm>
            <a:off x="7543800" y="6022975"/>
            <a:ext cx="1588" cy="6064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8324" name="WordArt 20"/>
          <p:cNvSpPr>
            <a:spLocks noChangeArrowheads="1" noChangeShapeType="1" noTextEdit="1"/>
          </p:cNvSpPr>
          <p:nvPr/>
        </p:nvSpPr>
        <p:spPr bwMode="auto">
          <a:xfrm rot="16200000">
            <a:off x="5767388" y="5129212"/>
            <a:ext cx="2514600" cy="333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Comic Sans MS"/>
              </a:rPr>
              <a:t>САХАР</a:t>
            </a:r>
          </a:p>
        </p:txBody>
      </p:sp>
      <p:sp>
        <p:nvSpPr>
          <p:cNvPr id="98325" name="WordArt 21"/>
          <p:cNvSpPr>
            <a:spLocks noChangeArrowheads="1" noChangeShapeType="1" noTextEdit="1"/>
          </p:cNvSpPr>
          <p:nvPr/>
        </p:nvSpPr>
        <p:spPr bwMode="auto">
          <a:xfrm rot="16200000">
            <a:off x="6643688" y="5167312"/>
            <a:ext cx="2590800" cy="333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Comic Sans MS"/>
              </a:rPr>
              <a:t>В КРОВИ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8" grpId="0" animBg="1"/>
      <p:bldP spid="98318" grpId="1" animBg="1"/>
      <p:bldP spid="98319" grpId="0" animBg="1"/>
      <p:bldP spid="98320" grpId="0" animBg="1"/>
      <p:bldP spid="98321" grpId="0" animBg="1"/>
      <p:bldP spid="98322" grpId="0" animBg="1"/>
      <p:bldP spid="98323" grpId="0" animBg="1"/>
      <p:bldP spid="98324" grpId="0" animBg="1"/>
      <p:bldP spid="983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i="1" smtClean="0"/>
              <a:t>Получение  глюкозы</a:t>
            </a:r>
          </a:p>
        </p:txBody>
      </p:sp>
      <p:graphicFrame>
        <p:nvGraphicFramePr>
          <p:cNvPr id="45073" name="Group 17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39319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88143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eriod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синтез простейших углеводов из формальдегида в присутствии гидроксида кальция был проведён А.М.Бутлеровым в 1861 году.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     Ca(OH)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6H  -  C                                 C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H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eriod" startAt="2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Гидролиз  крахмала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(C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)n  + nH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                       nC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AutoNum type="arabicPeriod" startAt="3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природе  глюкоза  образуется  в  процессе  фотосинтеза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6CO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+ 6H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                    C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+ 6O</a:t>
                      </a:r>
                      <a:r>
                        <a:rPr kumimoji="0" lang="en-US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2916238" y="35004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3714744" y="4643446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2987675" y="5734050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5867400" y="54451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V="1">
            <a:off x="2124075" y="3141663"/>
            <a:ext cx="2159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V="1">
            <a:off x="2195513" y="3213100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2124075" y="3716338"/>
            <a:ext cx="287338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1143000"/>
          </a:xfrm>
        </p:spPr>
        <p:txBody>
          <a:bodyPr/>
          <a:lstStyle/>
          <a:p>
            <a:r>
              <a:rPr lang="ru-RU" sz="2800"/>
              <a:t>Вставьте пропущенные слова                                 </a:t>
            </a:r>
            <a:r>
              <a:rPr lang="ru-RU" sz="2000"/>
              <a:t>(</a:t>
            </a:r>
            <a:r>
              <a:rPr lang="ru-RU" sz="1600"/>
              <a:t>УГЛЕВОДЫ, КРАХМАЛ, ГЛЮКОЗА, ФРУКТОЗА, КЛЕТЧАТКА, САХАРОЗА, ЛАКТОЗА)</a:t>
            </a:r>
            <a:r>
              <a:rPr lang="ru-RU" sz="4000"/>
              <a:t> 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28600" y="1828800"/>
            <a:ext cx="46482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Если ты, придя с мороза, </a:t>
            </a:r>
          </a:p>
          <a:p>
            <a:r>
              <a:rPr lang="ru-RU" sz="2400"/>
              <a:t>Наливаешь крепкий чай, </a:t>
            </a:r>
          </a:p>
          <a:p>
            <a:r>
              <a:rPr lang="ru-RU" sz="2400"/>
              <a:t>Хорошенько …………..</a:t>
            </a:r>
          </a:p>
          <a:p>
            <a:r>
              <a:rPr lang="ru-RU" sz="2400"/>
              <a:t>Ложкой в чашке размешай!</a:t>
            </a:r>
          </a:p>
          <a:p>
            <a:r>
              <a:rPr lang="ru-RU" sz="2400"/>
              <a:t>Виноградную…………</a:t>
            </a:r>
          </a:p>
          <a:p>
            <a:r>
              <a:rPr lang="ru-RU" sz="2400"/>
              <a:t>И медовую……………</a:t>
            </a:r>
          </a:p>
          <a:p>
            <a:r>
              <a:rPr lang="ru-RU" sz="2400"/>
              <a:t>И молочную…………..</a:t>
            </a:r>
          </a:p>
          <a:p>
            <a:r>
              <a:rPr lang="ru-RU" sz="2400"/>
              <a:t>Любит взрослый и малыш,</a:t>
            </a:r>
          </a:p>
          <a:p>
            <a:r>
              <a:rPr lang="ru-RU" sz="2400"/>
              <a:t>Но ………….. и …………., </a:t>
            </a:r>
          </a:p>
          <a:p>
            <a:r>
              <a:rPr lang="ru-RU" sz="2400"/>
              <a:t>Что совсем, совсем не сладки,</a:t>
            </a:r>
          </a:p>
          <a:p>
            <a:r>
              <a:rPr lang="ru-RU" sz="2400"/>
              <a:t>Тоже нас не удивишь.</a:t>
            </a:r>
          </a:p>
          <a:p>
            <a:r>
              <a:rPr lang="ru-RU" sz="2400"/>
              <a:t>Так устроена природа-</a:t>
            </a:r>
          </a:p>
          <a:p>
            <a:r>
              <a:rPr lang="ru-RU" sz="2400"/>
              <a:t>Это тоже ………..!</a:t>
            </a:r>
          </a:p>
        </p:txBody>
      </p:sp>
      <p:pic>
        <p:nvPicPr>
          <p:cNvPr id="11270" name="Picture 6" descr="honey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743200"/>
            <a:ext cx="3829050" cy="3084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§</a:t>
            </a:r>
            <a:r>
              <a:rPr lang="ru-RU">
                <a:cs typeface="Arial" charset="0"/>
              </a:rPr>
              <a:t>32 Глюкоза, табл.13 на стр.135</a:t>
            </a:r>
          </a:p>
          <a:p>
            <a:r>
              <a:rPr lang="ru-RU">
                <a:cs typeface="Arial" charset="0"/>
              </a:rPr>
              <a:t>Стр.146 №8 (а), 9</a:t>
            </a:r>
            <a:endParaRPr lang="en-US">
              <a:cs typeface="Arial" charset="0"/>
            </a:endParaRPr>
          </a:p>
        </p:txBody>
      </p:sp>
      <p:pic>
        <p:nvPicPr>
          <p:cNvPr id="12293" name="Picture 5" descr="35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967038"/>
            <a:ext cx="5410200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Габриелян О. С., Остроумов И. Г. Настольная книга учителя, 10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–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М.:Дрофа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 2001,-536 стр.</a:t>
            </a:r>
          </a:p>
          <a:p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Кузьменко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Н. Е. и др. Начала химии. Современный курс для поступающих в  ВУЗы, - М.: «Экзамен», </a:t>
            </a:r>
          </a:p>
          <a:p>
            <a:pPr eaLnBrk="0" hangingPunct="0"/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001.- 720 стр.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О. С. Габриелян и др. Химия, 10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.-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М.:Дрофа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2002,- 304 стр.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УМК «Химия» 8-11  класс Габриелян О.С. 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Электронное издание по дисциплине «Химия» для подготовки к ЕГЭ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Библиотека электронных наглядных пособий «Химия 8-11 классы», ООО «Кирилл и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Мефодий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ООО "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Физикон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</a:p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Открытая Химия 2.6, ООО «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Физикон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23" id="50185" name="Picture 9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52400" y="1371600"/>
            <a:ext cx="762000" cy="762000"/>
          </a:xfrm>
          <a:prstGeom prst="rect">
            <a:avLst/>
          </a:prstGeom>
          <a:noFill/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L27" id="50186" name="Picture 10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52400" y="2514600"/>
            <a:ext cx="762000" cy="762000"/>
          </a:xfrm>
          <a:prstGeom prst="rect">
            <a:avLst/>
          </a:prstGeom>
          <a:noFill/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L04" id="50187" name="Picture 11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52400" y="3657600"/>
            <a:ext cx="762000" cy="762000"/>
          </a:xfrm>
          <a:prstGeom prst="rect">
            <a:avLst/>
          </a:prstGeom>
          <a:noFill/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L41" id="50188" name="Picture 12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D4D5E9"/>
              </a:clrFrom>
              <a:clrTo>
                <a:srgbClr val="D4D5E9">
                  <a:alpha val="0"/>
                </a:srgbClr>
              </a:clrTo>
            </a:clrChange>
            <a:lum bright="-6000" contrast="-6000"/>
          </a:blip>
          <a:srcRect/>
          <a:stretch>
            <a:fillRect/>
          </a:stretch>
        </p:blipFill>
        <p:spPr bwMode="auto">
          <a:xfrm>
            <a:off x="152400" y="228600"/>
            <a:ext cx="762000" cy="762000"/>
          </a:xfrm>
          <a:prstGeom prst="rect">
            <a:avLst/>
          </a:prstGeom>
          <a:noFill/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L43" id="50189" name="Picture 13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52400" y="4800600"/>
            <a:ext cx="762000" cy="762000"/>
          </a:xfrm>
          <a:prstGeom prst="rect">
            <a:avLst/>
          </a:prstGeom>
          <a:solidFill>
            <a:srgbClr val="FFB685"/>
          </a:solidFill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L26" id="50190" name="Picture 14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152400" y="5943600"/>
            <a:ext cx="762000" cy="762000"/>
          </a:xfrm>
          <a:prstGeom prst="rect">
            <a:avLst/>
          </a:prstGeom>
          <a:noFill/>
          <a:effectLst>
            <a:prstShdw dir="13500000" dist="53882" prst="shdw13">
              <a:srgbClr val="FFB685">
                <a:alpha val="50000"/>
              </a:srgbClr>
            </a:prstShdw>
          </a:effectLst>
        </p:spPr>
      </p:pic>
      <p:pic>
        <p:nvPicPr>
          <p:cNvPr descr="D:\Program Files\Physicon\Open Biology 2.5\content\javagifs\08010201.gif" id="50191" name="Picture 15"/>
          <p:cNvPicPr>
            <a:picLocks noChangeArrowheads="1" noChangeAspect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447800" y="914400"/>
            <a:ext cx="3760788" cy="4267200"/>
          </a:xfrm>
          <a:prstGeom prst="rect">
            <a:avLst/>
          </a:prstGeom>
          <a:noFill/>
        </p:spPr>
      </p:pic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1143000" y="228600"/>
            <a:ext cx="7696200" cy="884238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b="1" lang="ru-RU" sz="2400">
                <a:solidFill>
                  <a:srgbClr val="000099"/>
                </a:solidFill>
              </a:rPr>
              <a:t>Органические вещества с общей формулой </a:t>
            </a:r>
          </a:p>
          <a:p>
            <a:pPr algn="ctr"/>
            <a:r>
              <a:rPr b="1" lang="en-US" sz="2800">
                <a:solidFill>
                  <a:srgbClr val="000099"/>
                </a:solidFill>
              </a:rPr>
              <a:t>C</a:t>
            </a:r>
            <a:r>
              <a:rPr b="1" baseline="-25000" i="1" lang="en-US" sz="2800">
                <a:solidFill>
                  <a:srgbClr val="000099"/>
                </a:solidFill>
              </a:rPr>
              <a:t>X</a:t>
            </a:r>
            <a:r>
              <a:rPr b="1" baseline="-25000" i="1" lang="ru-RU" sz="2800">
                <a:solidFill>
                  <a:srgbClr val="000099"/>
                </a:solidFill>
              </a:rPr>
              <a:t> </a:t>
            </a:r>
            <a:r>
              <a:rPr b="1" lang="en-US" sz="2800">
                <a:solidFill>
                  <a:srgbClr val="000099"/>
                </a:solidFill>
              </a:rPr>
              <a:t>(H</a:t>
            </a:r>
            <a:r>
              <a:rPr b="1" baseline="-25000" lang="en-US" sz="2800">
                <a:solidFill>
                  <a:srgbClr val="000099"/>
                </a:solidFill>
              </a:rPr>
              <a:t>2</a:t>
            </a:r>
            <a:r>
              <a:rPr b="1" lang="en-US" sz="2800">
                <a:solidFill>
                  <a:srgbClr val="000099"/>
                </a:solidFill>
              </a:rPr>
              <a:t>O)</a:t>
            </a:r>
            <a:r>
              <a:rPr b="1" baseline="-25000" i="1" lang="en-US" sz="2800">
                <a:solidFill>
                  <a:srgbClr val="000099"/>
                </a:solidFill>
              </a:rPr>
              <a:t>Y</a:t>
            </a:r>
            <a:r>
              <a:rPr b="1" baseline="-25000" i="1" lang="ru-RU" sz="2800">
                <a:solidFill>
                  <a:srgbClr val="000099"/>
                </a:solidFill>
              </a:rPr>
              <a:t> </a:t>
            </a:r>
            <a:r>
              <a:rPr b="1" lang="ru-RU" sz="2400">
                <a:solidFill>
                  <a:srgbClr val="000099"/>
                </a:solidFill>
              </a:rPr>
              <a:t>, где </a:t>
            </a:r>
            <a:r>
              <a:rPr b="1" i="1" lang="en-US" sz="2400">
                <a:solidFill>
                  <a:srgbClr val="000099"/>
                </a:solidFill>
              </a:rPr>
              <a:t>X</a:t>
            </a:r>
            <a:r>
              <a:rPr b="1" lang="ru-RU" sz="2400">
                <a:solidFill>
                  <a:srgbClr val="000099"/>
                </a:solidFill>
              </a:rPr>
              <a:t> и </a:t>
            </a:r>
            <a:r>
              <a:rPr b="1" i="1" lang="en-US" sz="2400">
                <a:solidFill>
                  <a:srgbClr val="000099"/>
                </a:solidFill>
              </a:rPr>
              <a:t>Y</a:t>
            </a:r>
            <a:r>
              <a:rPr b="1" lang="ru-RU" sz="2400">
                <a:solidFill>
                  <a:srgbClr val="000099"/>
                </a:solidFill>
              </a:rPr>
              <a:t> – натуральные числа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1066800" y="5410200"/>
            <a:ext cx="7772400" cy="895350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b="1" lang="ru-RU" sz="2400">
                <a:latin charset="0" pitchFamily="34" typeface="Arial Narrow"/>
              </a:rPr>
              <a:t>в молекуле глюкозы водород и кислород находятся </a:t>
            </a:r>
          </a:p>
          <a:p>
            <a:pPr algn="ctr">
              <a:spcBef>
                <a:spcPct val="20000"/>
              </a:spcBef>
            </a:pPr>
            <a:r>
              <a:rPr b="1" lang="ru-RU" sz="2400">
                <a:latin charset="0" pitchFamily="34" typeface="Arial Narrow"/>
              </a:rPr>
              <a:t>в том же отношении, что и в воде, т.е. 2:1</a:t>
            </a:r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6324600" y="4770438"/>
            <a:ext cx="2540000" cy="822325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C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6</a:t>
            </a:r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H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12</a:t>
            </a:r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O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6</a:t>
            </a:r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 -  </a:t>
            </a:r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C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6</a:t>
            </a:r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 (</a:t>
            </a:r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H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FF6600"/>
                </a:solidFill>
                <a:latin charset="0" pitchFamily="34" typeface="Arial Narrow"/>
              </a:rPr>
              <a:t>O</a:t>
            </a:r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)</a:t>
            </a:r>
            <a:r>
              <a:rPr b="1" baseline="-25000" lang="ru-RU" sz="2400">
                <a:solidFill>
                  <a:srgbClr val="FF6600"/>
                </a:solidFill>
                <a:latin charset="0" pitchFamily="34" typeface="Arial Narrow"/>
              </a:rPr>
              <a:t>6</a:t>
            </a:r>
            <a:r>
              <a:rPr lang="ru-RU" sz="2400">
                <a:latin charset="0" pitchFamily="34" typeface="Arial Narrow"/>
              </a:rPr>
              <a:t> </a:t>
            </a:r>
          </a:p>
          <a:p>
            <a:endParaRPr lang="ru-RU" sz="2400">
              <a:latin charset="0" pitchFamily="34" typeface="Arial Narrow"/>
            </a:endParaRPr>
          </a:p>
        </p:txBody>
      </p:sp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7543800" y="5181600"/>
            <a:ext cx="152400" cy="838200"/>
          </a:xfrm>
          <a:prstGeom prst="line">
            <a:avLst/>
          </a:prstGeom>
          <a:noFill/>
          <a:ln w="76200">
            <a:solidFill>
              <a:schemeClr val="bg1"/>
            </a:solidFill>
            <a:prstDash val="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0196" name="Picture 20"/>
          <p:cNvPicPr>
            <a:picLocks noChangeArrowheads="1" noChangeAspect="1"/>
          </p:cNvPicPr>
          <p:nvPr/>
        </p:nvPicPr>
        <p:blipFill>
          <a:blip r:embed="rId10">
            <a:grayscl/>
            <a:biLevel thresh="50000"/>
          </a:blip>
          <a:srcRect r="39"/>
          <a:stretch>
            <a:fillRect/>
          </a:stretch>
        </p:blipFill>
        <p:spPr bwMode="auto">
          <a:xfrm>
            <a:off x="6469063" y="1295400"/>
            <a:ext cx="2087562" cy="33528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990600" y="228600"/>
            <a:ext cx="8077200" cy="6096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2"/>
                </a:solidFill>
                <a:latin typeface="Arial Narrow" pitchFamily="34" charset="0"/>
              </a:rPr>
              <a:t>Классификация углеводов</a:t>
            </a:r>
          </a:p>
        </p:txBody>
      </p:sp>
      <p:sp>
        <p:nvSpPr>
          <p:cNvPr id="107527" name="WordArt 7"/>
          <p:cNvSpPr>
            <a:spLocks noChangeArrowheads="1" noChangeShapeType="1" noTextEdit="1"/>
          </p:cNvSpPr>
          <p:nvPr/>
        </p:nvSpPr>
        <p:spPr bwMode="auto">
          <a:xfrm>
            <a:off x="3048000" y="4191000"/>
            <a:ext cx="1524000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A50021"/>
                </a:solidFill>
                <a:latin typeface="Times New Roman"/>
                <a:cs typeface="Times New Roman"/>
              </a:rPr>
              <a:t>= глюкоза</a:t>
            </a:r>
          </a:p>
        </p:txBody>
      </p:sp>
      <p:pic>
        <p:nvPicPr>
          <p:cNvPr id="107524" name="Picture 4" descr="image2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0"/>
            <a:ext cx="7543800" cy="2811463"/>
          </a:xfrm>
          <a:prstGeom prst="rect">
            <a:avLst/>
          </a:prstGeom>
          <a:noFill/>
        </p:spPr>
      </p:pic>
      <p:pic>
        <p:nvPicPr>
          <p:cNvPr id="107528" name="Picture 8" descr="L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107529" name="Picture 9" descr="L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514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107530" name="Picture 10" descr="L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657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107531" name="Picture 11" descr="L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4D5E9"/>
              </a:clrFrom>
              <a:clrTo>
                <a:srgbClr val="D4D5E9">
                  <a:alpha val="0"/>
                </a:srgbClr>
              </a:clrTo>
            </a:clrChange>
            <a:lum bright="-6000" contrast="-6000"/>
          </a:blip>
          <a:srcRect/>
          <a:stretch>
            <a:fillRect/>
          </a:stretch>
        </p:blipFill>
        <p:spPr bwMode="auto">
          <a:xfrm>
            <a:off x="152400" y="228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107532" name="Picture 12" descr="L4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800600"/>
            <a:ext cx="762000" cy="762000"/>
          </a:xfrm>
          <a:prstGeom prst="rect">
            <a:avLst/>
          </a:prstGeom>
          <a:solidFill>
            <a:srgbClr val="FFB685"/>
          </a:solidFill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107533" name="Picture 13" descr="L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5943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4876800" cy="327660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Впервые правильную эмпирическую формулу глюкозы предложил шведский</a:t>
            </a:r>
            <a:br>
              <a:rPr lang="ru-RU"/>
            </a:br>
            <a:r>
              <a:rPr lang="ru-RU"/>
              <a:t>химик Я. Берцелиус           в 1837 г. </a:t>
            </a:r>
            <a:r>
              <a:rPr lang="ru-RU" sz="44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4400" b="1" baseline="-2500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r>
              <a:rPr lang="ru-RU" sz="44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ru-RU" sz="4400" b="1" baseline="-2500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ru-RU" sz="44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</a:t>
            </a:r>
            <a:r>
              <a:rPr lang="ru-RU" sz="4400" b="1" baseline="-2500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 </a:t>
            </a:r>
          </a:p>
        </p:txBody>
      </p:sp>
      <p:pic>
        <p:nvPicPr>
          <p:cNvPr id="6148" name="Picture 4" descr="Berzelius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3528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frukti(5368)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88125" y="4940300"/>
            <a:ext cx="2555875" cy="1917700"/>
          </a:xfrm>
          <a:noFill/>
        </p:spPr>
      </p:pic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229600" cy="6249988"/>
          </a:xfrm>
        </p:spPr>
        <p:txBody>
          <a:bodyPr/>
          <a:lstStyle/>
          <a:p>
            <a:pPr eaLnBrk="1" hangingPunct="1"/>
            <a:r>
              <a:rPr lang="ru-RU" sz="2800" smtClean="0"/>
              <a:t>Глюкоза</a:t>
            </a:r>
            <a:r>
              <a:rPr lang="en-US" sz="2800" smtClean="0"/>
              <a:t> </a:t>
            </a:r>
            <a:r>
              <a:rPr lang="ru-RU" sz="2800" smtClean="0"/>
              <a:t>-</a:t>
            </a:r>
            <a:r>
              <a:rPr lang="en-US" sz="2800" smtClean="0"/>
              <a:t> </a:t>
            </a:r>
            <a:r>
              <a:rPr lang="ru-RU" sz="2800" smtClean="0"/>
              <a:t>это бесцветное кристаллическое вещество, хорошо растворимое в воде, сладкое на вкус. </a:t>
            </a:r>
            <a:br>
              <a:rPr lang="ru-RU" sz="2800" smtClean="0"/>
            </a:br>
            <a:r>
              <a:rPr lang="ru-RU" sz="2800" smtClean="0"/>
              <a:t>Она содержится в соке винограда, в спелых фруктах и ягодах, в меде. </a:t>
            </a:r>
            <a:br>
              <a:rPr lang="ru-RU" sz="2800" smtClean="0"/>
            </a:br>
            <a:r>
              <a:rPr lang="ru-RU" sz="2800" smtClean="0"/>
              <a:t>Строение глюкозы доказано экспериментально. </a:t>
            </a:r>
            <a:br>
              <a:rPr lang="ru-RU" sz="2800" smtClean="0"/>
            </a:br>
            <a:r>
              <a:rPr lang="ru-RU" sz="2800" smtClean="0"/>
              <a:t>Состав глюкозы </a:t>
            </a:r>
            <a:br>
              <a:rPr lang="ru-RU" sz="2800" smtClean="0"/>
            </a:br>
            <a:r>
              <a:rPr lang="ru-RU" sz="2800" smtClean="0"/>
              <a:t>выражается формулой</a:t>
            </a:r>
            <a:r>
              <a:rPr lang="ru-RU" sz="4200" b="1" smtClean="0">
                <a:latin typeface="Arial Black" pitchFamily="34" charset="0"/>
              </a:rPr>
              <a:t> </a:t>
            </a:r>
            <a:r>
              <a:rPr lang="ru-RU" sz="4200" b="1" smtClean="0">
                <a:solidFill>
                  <a:srgbClr val="FF0000"/>
                </a:solidFill>
                <a:latin typeface="Arial Black" pitchFamily="34" charset="0"/>
              </a:rPr>
              <a:t>С</a:t>
            </a:r>
            <a:r>
              <a:rPr lang="ru-RU" sz="4200" b="1" baseline="-25000" smtClean="0">
                <a:solidFill>
                  <a:srgbClr val="FF0000"/>
                </a:solidFill>
                <a:latin typeface="Arial Black" pitchFamily="34" charset="0"/>
              </a:rPr>
              <a:t>6</a:t>
            </a:r>
            <a:r>
              <a:rPr lang="en-US" sz="4200" b="1" smtClean="0">
                <a:solidFill>
                  <a:srgbClr val="FF0000"/>
                </a:solidFill>
                <a:latin typeface="Arial Black" pitchFamily="34" charset="0"/>
              </a:rPr>
              <a:t>H</a:t>
            </a:r>
            <a:r>
              <a:rPr lang="en-US" sz="4200" b="1" baseline="-25000" smtClean="0">
                <a:solidFill>
                  <a:srgbClr val="FF0000"/>
                </a:solidFill>
                <a:latin typeface="Arial Black" pitchFamily="34" charset="0"/>
              </a:rPr>
              <a:t>12</a:t>
            </a:r>
            <a:r>
              <a:rPr lang="en-US" sz="4200" b="1" smtClean="0">
                <a:solidFill>
                  <a:srgbClr val="FF0000"/>
                </a:solidFill>
                <a:latin typeface="Arial Black" pitchFamily="34" charset="0"/>
              </a:rPr>
              <a:t>O</a:t>
            </a:r>
            <a:r>
              <a:rPr lang="en-US" sz="4200" b="1" baseline="-25000" smtClean="0">
                <a:solidFill>
                  <a:srgbClr val="FF0000"/>
                </a:solidFill>
                <a:latin typeface="Arial Black" pitchFamily="34" charset="0"/>
              </a:rPr>
              <a:t>6</a:t>
            </a:r>
            <a:r>
              <a:rPr lang="ru-RU" sz="4200" b="1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ru-RU" sz="4200" b="1" baseline="-2500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3581400" y="5638800"/>
            <a:ext cx="1879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>
                <a:latin typeface="Arial Narrow" pitchFamily="34" charset="0"/>
              </a:rPr>
              <a:t>C</a:t>
            </a:r>
            <a:r>
              <a:rPr lang="en-US" sz="4000" b="1" baseline="-25000">
                <a:latin typeface="Arial Narrow" pitchFamily="34" charset="0"/>
              </a:rPr>
              <a:t>6</a:t>
            </a:r>
            <a:r>
              <a:rPr lang="en-US" sz="4000" b="1">
                <a:latin typeface="Arial Narrow" pitchFamily="34" charset="0"/>
              </a:rPr>
              <a:t>H</a:t>
            </a:r>
            <a:r>
              <a:rPr lang="en-US" sz="4000" b="1" baseline="-25000">
                <a:latin typeface="Arial Narrow" pitchFamily="34" charset="0"/>
              </a:rPr>
              <a:t>12</a:t>
            </a:r>
            <a:r>
              <a:rPr lang="en-US" sz="4000" b="1">
                <a:latin typeface="Arial Narrow" pitchFamily="34" charset="0"/>
              </a:rPr>
              <a:t>O</a:t>
            </a:r>
            <a:r>
              <a:rPr lang="en-US" sz="4000" b="1" baseline="-25000">
                <a:latin typeface="Arial Narrow" pitchFamily="34" charset="0"/>
              </a:rPr>
              <a:t>6</a:t>
            </a:r>
            <a:endParaRPr lang="ru-RU" sz="4000" b="1" baseline="-25000">
              <a:latin typeface="Arial Narrow" pitchFamily="34" charset="0"/>
            </a:endParaRPr>
          </a:p>
        </p:txBody>
      </p:sp>
      <p:sp>
        <p:nvSpPr>
          <p:cNvPr id="63506" name="Rectangle 18"/>
          <p:cNvSpPr>
            <a:spLocks noChangeArrowheads="1"/>
          </p:cNvSpPr>
          <p:nvPr/>
        </p:nvSpPr>
        <p:spPr bwMode="auto">
          <a:xfrm>
            <a:off x="1066800" y="228600"/>
            <a:ext cx="7924800" cy="60960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2"/>
                </a:solidFill>
                <a:latin typeface="Arial Narrow" pitchFamily="34" charset="0"/>
              </a:rPr>
              <a:t>Физические свойства глюкозы</a:t>
            </a:r>
          </a:p>
        </p:txBody>
      </p:sp>
      <p:pic>
        <p:nvPicPr>
          <p:cNvPr id="63508" name="Picture 20" descr="саха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752600"/>
            <a:ext cx="3581400" cy="33528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1143000" y="1752600"/>
            <a:ext cx="1031875" cy="337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6600"/>
                </a:solidFill>
                <a:latin typeface="Arial Narrow" pitchFamily="34" charset="0"/>
              </a:rPr>
              <a:t>1</a:t>
            </a:r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.  ……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2. ……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3. ……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4. ……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5. ……</a:t>
            </a:r>
          </a:p>
        </p:txBody>
      </p:sp>
      <p:pic>
        <p:nvPicPr>
          <p:cNvPr id="63510" name="Picture 22" descr="L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63511" name="Picture 23" descr="L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514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63512" name="Picture 24" descr="L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657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63513" name="Picture 25" descr="L4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4D5E9"/>
              </a:clrFrom>
              <a:clrTo>
                <a:srgbClr val="D4D5E9">
                  <a:alpha val="0"/>
                </a:srgbClr>
              </a:clrTo>
            </a:clrChange>
            <a:lum bright="-6000" contrast="-6000"/>
          </a:blip>
          <a:srcRect/>
          <a:stretch>
            <a:fillRect/>
          </a:stretch>
        </p:blipFill>
        <p:spPr bwMode="auto">
          <a:xfrm>
            <a:off x="152400" y="228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63514" name="Picture 26" descr="L4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800600"/>
            <a:ext cx="762000" cy="762000"/>
          </a:xfrm>
          <a:prstGeom prst="rect">
            <a:avLst/>
          </a:prstGeom>
          <a:solidFill>
            <a:srgbClr val="FFB685"/>
          </a:solidFill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pic>
        <p:nvPicPr>
          <p:cNvPr id="63515" name="Picture 27" descr="L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5943600"/>
            <a:ext cx="762000" cy="762000"/>
          </a:xfrm>
          <a:prstGeom prst="rect">
            <a:avLst/>
          </a:prstGeom>
          <a:noFill/>
          <a:effectLst>
            <a:prstShdw prst="shdw13" dist="53882" dir="13500000">
              <a:srgbClr val="FFB685">
                <a:alpha val="50000"/>
              </a:srgbClr>
            </a:prstShdw>
          </a:effectLst>
        </p:spPr>
      </p:pic>
      <p:sp>
        <p:nvSpPr>
          <p:cNvPr id="63516" name="Text Box 28"/>
          <p:cNvSpPr txBox="1">
            <a:spLocks noChangeArrowheads="1"/>
          </p:cNvSpPr>
          <p:nvPr/>
        </p:nvSpPr>
        <p:spPr bwMode="auto">
          <a:xfrm>
            <a:off x="1143000" y="1752600"/>
            <a:ext cx="3948113" cy="3406775"/>
          </a:xfrm>
          <a:prstGeom prst="rect">
            <a:avLst/>
          </a:prstGeom>
          <a:solidFill>
            <a:srgbClr val="FFFFE1"/>
          </a:solidFill>
          <a:ln w="28575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6600"/>
                </a:solidFill>
                <a:latin typeface="Arial Narrow" pitchFamily="34" charset="0"/>
              </a:rPr>
              <a:t>1</a:t>
            </a:r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. Кристаллическое вещество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2. Белого цвета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3. Сладкое на вкус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4. Без запаха</a:t>
            </a:r>
          </a:p>
          <a:p>
            <a:endParaRPr lang="ru-RU" sz="2400" b="1">
              <a:solidFill>
                <a:srgbClr val="FF6600"/>
              </a:solidFill>
              <a:latin typeface="Arial Narrow" pitchFamily="34" charset="0"/>
            </a:endParaRPr>
          </a:p>
          <a:p>
            <a:r>
              <a:rPr lang="ru-RU" sz="2400" b="1">
                <a:solidFill>
                  <a:srgbClr val="FF6600"/>
                </a:solidFill>
                <a:latin typeface="Arial Narrow" pitchFamily="34" charset="0"/>
              </a:rPr>
              <a:t>5. Растворимое в воде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3" grpId="0"/>
      <p:bldP spid="63516" grpId="0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/>
          <p:cNvPicPr>
            <a:picLocks noChangeArrowheads="1" noChangeAspect="1"/>
          </p:cNvPicPr>
          <p:nvPr/>
        </p:nvPicPr>
        <p:blipFill>
          <a:blip r:embed="rId2">
            <a:grayscl/>
            <a:biLevel thresh="50000"/>
          </a:blip>
          <a:srcRect r="39"/>
          <a:stretch>
            <a:fillRect/>
          </a:stretch>
        </p:blipFill>
        <p:spPr bwMode="auto">
          <a:xfrm>
            <a:off x="5330825" y="1295400"/>
            <a:ext cx="3225800" cy="51816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5867400" y="1676400"/>
            <a:ext cx="1905000" cy="29845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7543800" y="23622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76200" y="152400"/>
            <a:ext cx="8991600" cy="609600"/>
          </a:xfrm>
          <a:prstGeom prst="rect">
            <a:avLst/>
          </a:prstGeom>
          <a:solidFill>
            <a:schemeClr val="bg1"/>
          </a:solidFill>
          <a:ln algn="ctr"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lang="ru-RU" sz="4000">
                <a:solidFill>
                  <a:schemeClr val="accent2"/>
                </a:solidFill>
                <a:latin charset="0" pitchFamily="34" typeface="Arial Narrow"/>
              </a:rPr>
              <a:t>Строение глюкозы</a:t>
            </a:r>
          </a:p>
        </p:txBody>
      </p:sp>
      <p:sp>
        <p:nvSpPr>
          <p:cNvPr id="97293" name="Rectangle 13"/>
          <p:cNvSpPr>
            <a:spLocks noChangeArrowheads="1"/>
          </p:cNvSpPr>
          <p:nvPr/>
        </p:nvSpPr>
        <p:spPr bwMode="auto">
          <a:xfrm>
            <a:off x="7543800" y="38862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7543800" y="45720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95" name="Rectangle 15"/>
          <p:cNvSpPr>
            <a:spLocks noChangeArrowheads="1"/>
          </p:cNvSpPr>
          <p:nvPr/>
        </p:nvSpPr>
        <p:spPr bwMode="auto">
          <a:xfrm>
            <a:off x="7543800" y="53340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96" name="Rectangle 16"/>
          <p:cNvSpPr>
            <a:spLocks noChangeArrowheads="1"/>
          </p:cNvSpPr>
          <p:nvPr/>
        </p:nvSpPr>
        <p:spPr bwMode="auto">
          <a:xfrm>
            <a:off x="5791200" y="3124200"/>
            <a:ext cx="5334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97297" name="Line 17"/>
          <p:cNvSpPr>
            <a:spLocks noChangeShapeType="1"/>
          </p:cNvSpPr>
          <p:nvPr/>
        </p:nvSpPr>
        <p:spPr bwMode="auto">
          <a:xfrm>
            <a:off x="4267200" y="1828800"/>
            <a:ext cx="1447800" cy="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298" name="Line 18"/>
          <p:cNvSpPr>
            <a:spLocks noChangeShapeType="1"/>
          </p:cNvSpPr>
          <p:nvPr/>
        </p:nvSpPr>
        <p:spPr bwMode="auto">
          <a:xfrm flipV="1">
            <a:off x="4267200" y="3352800"/>
            <a:ext cx="1447800" cy="7620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299" name="Line 19"/>
          <p:cNvSpPr>
            <a:spLocks noChangeShapeType="1"/>
          </p:cNvSpPr>
          <p:nvPr/>
        </p:nvSpPr>
        <p:spPr bwMode="auto">
          <a:xfrm>
            <a:off x="4267200" y="3429000"/>
            <a:ext cx="3276600" cy="76200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300" name="Line 20"/>
          <p:cNvSpPr>
            <a:spLocks noChangeShapeType="1"/>
          </p:cNvSpPr>
          <p:nvPr/>
        </p:nvSpPr>
        <p:spPr bwMode="auto">
          <a:xfrm>
            <a:off x="4267200" y="3429000"/>
            <a:ext cx="3276600" cy="144780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301" name="Line 21"/>
          <p:cNvSpPr>
            <a:spLocks noChangeShapeType="1"/>
          </p:cNvSpPr>
          <p:nvPr/>
        </p:nvSpPr>
        <p:spPr bwMode="auto">
          <a:xfrm>
            <a:off x="4267200" y="3429000"/>
            <a:ext cx="3276600" cy="220980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302" name="Line 22"/>
          <p:cNvSpPr>
            <a:spLocks noChangeShapeType="1"/>
          </p:cNvSpPr>
          <p:nvPr/>
        </p:nvSpPr>
        <p:spPr bwMode="auto">
          <a:xfrm flipV="1">
            <a:off x="4267200" y="2667000"/>
            <a:ext cx="3200400" cy="762000"/>
          </a:xfrm>
          <a:prstGeom prst="line">
            <a:avLst/>
          </a:prstGeom>
          <a:noFill/>
          <a:ln w="38100">
            <a:solidFill>
              <a:srgbClr val="000099"/>
            </a:solidFill>
            <a:prstDash val="lgDash"/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7303" name="Text Box 23"/>
          <p:cNvSpPr txBox="1">
            <a:spLocks noChangeArrowheads="1"/>
          </p:cNvSpPr>
          <p:nvPr/>
        </p:nvSpPr>
        <p:spPr bwMode="auto">
          <a:xfrm>
            <a:off x="2209800" y="3048000"/>
            <a:ext cx="2222500" cy="822325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гидроксильные </a:t>
            </a:r>
          </a:p>
          <a:p>
            <a:pPr algn="ctr"/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группы</a:t>
            </a:r>
          </a:p>
        </p:txBody>
      </p:sp>
      <p:sp>
        <p:nvSpPr>
          <p:cNvPr id="97304" name="Text Box 24"/>
          <p:cNvSpPr txBox="1">
            <a:spLocks noChangeArrowheads="1"/>
          </p:cNvSpPr>
          <p:nvPr/>
        </p:nvSpPr>
        <p:spPr bwMode="auto">
          <a:xfrm>
            <a:off x="2590800" y="1371600"/>
            <a:ext cx="1789113" cy="822325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альдегидная</a:t>
            </a:r>
          </a:p>
          <a:p>
            <a:pPr algn="ctr"/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 группа</a:t>
            </a:r>
          </a:p>
        </p:txBody>
      </p:sp>
      <p:pic>
        <p:nvPicPr>
          <p:cNvPr descr="сахар" id="97305" name="Picture 25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066800"/>
            <a:ext cx="2133600" cy="1778000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descr="L01p1p02" id="97308" name="Picture 28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724400"/>
            <a:ext cx="2209800" cy="1752600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3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6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9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2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7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8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0"/>
                                        <p:tgtEl>
                                          <p:spTgt spid="9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3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6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7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9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0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42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97286"/>
      <p:bldP animBg="1" grpId="0" spid="97287"/>
      <p:bldP animBg="1" grpId="0" spid="97293"/>
      <p:bldP animBg="1" grpId="0" spid="97294"/>
      <p:bldP animBg="1" grpId="0" spid="97295"/>
      <p:bldP animBg="1" grpId="0" spid="97296"/>
      <p:bldP animBg="1" grpId="0" spid="97297"/>
      <p:bldP animBg="1" grpId="0" spid="97298"/>
      <p:bldP animBg="1" grpId="0" spid="97299"/>
      <p:bldP animBg="1" grpId="0" spid="97300"/>
      <p:bldP animBg="1" grpId="0" spid="97301"/>
      <p:bldP animBg="1" grpId="0" spid="97302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3048000" y="1639888"/>
            <a:ext cx="5867400" cy="2308324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indent="-457200" marL="457200"/>
            <a:r>
              <a:rPr b="1" dirty="0" lang="ru-RU" sz="2400">
                <a:solidFill>
                  <a:srgbClr val="FF6600"/>
                </a:solidFill>
                <a:latin charset="0" pitchFamily="34" typeface="Arial Narrow"/>
              </a:rPr>
              <a:t>Реакции альдегидной группы:</a:t>
            </a:r>
          </a:p>
          <a:p>
            <a:pPr algn="ctr" indent="-457200" marL="457200"/>
            <a:endParaRPr b="1" dirty="0" lang="ru-RU" sz="2400">
              <a:solidFill>
                <a:srgbClr val="FF6600"/>
              </a:solidFill>
              <a:latin charset="0" pitchFamily="34" typeface="Arial Narrow"/>
            </a:endParaRPr>
          </a:p>
          <a:p>
            <a:pPr algn="ctr" indent="-457200" marL="457200"/>
            <a:r>
              <a:rPr b="1" dirty="0" lang="ru-RU" sz="2400">
                <a:solidFill>
                  <a:srgbClr val="003366"/>
                </a:solidFill>
                <a:latin charset="0" pitchFamily="34" typeface="Arial Narrow"/>
              </a:rPr>
              <a:t>Реакция «</a:t>
            </a:r>
            <a:r>
              <a:rPr b="1" dirty="0" lang="ru-RU" sz="2400">
                <a:solidFill>
                  <a:srgbClr val="FFFF00"/>
                </a:solidFill>
                <a:latin charset="0" pitchFamily="34" typeface="Arial Narrow"/>
              </a:rPr>
              <a:t>серебряного зеркала</a:t>
            </a:r>
            <a:r>
              <a:rPr b="1" dirty="0" lang="ru-RU" sz="2400">
                <a:solidFill>
                  <a:srgbClr val="003366"/>
                </a:solidFill>
                <a:latin charset="0" pitchFamily="34" typeface="Arial Narrow"/>
              </a:rPr>
              <a:t>»:</a:t>
            </a:r>
          </a:p>
          <a:p>
            <a:pPr algn="ctr" indent="-457200" marL="457200"/>
            <a:r>
              <a:rPr b="1" dirty="0" lang="ru-RU" sz="2400">
                <a:solidFill>
                  <a:srgbClr val="003366"/>
                </a:solidFill>
                <a:latin charset="0" pitchFamily="34" typeface="Arial Narrow"/>
              </a:rPr>
              <a:t> взаимодействие глюкозы с аммиачным </a:t>
            </a:r>
          </a:p>
          <a:p>
            <a:pPr algn="ctr" indent="-457200" marL="457200"/>
            <a:r>
              <a:rPr b="1" dirty="0" lang="ru-RU" sz="2400">
                <a:solidFill>
                  <a:srgbClr val="003366"/>
                </a:solidFill>
                <a:latin charset="0" pitchFamily="34" typeface="Arial Narrow"/>
              </a:rPr>
              <a:t>раствором оксида серебра:</a:t>
            </a:r>
            <a:endParaRPr b="1" dirty="0" lang="en-US" sz="2400">
              <a:solidFill>
                <a:srgbClr val="003366"/>
              </a:solidFill>
              <a:latin charset="0" pitchFamily="34" typeface="Arial Narrow"/>
            </a:endParaRPr>
          </a:p>
          <a:p>
            <a:pPr algn="ctr" indent="-457200" marL="457200"/>
            <a:endParaRPr dirty="0" lang="ru-RU" sz="2400">
              <a:latin charset="0" pitchFamily="34" typeface="Arial Narrow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76200" y="152400"/>
            <a:ext cx="8991600" cy="609600"/>
          </a:xfrm>
          <a:prstGeom prst="rect">
            <a:avLst/>
          </a:prstGeom>
          <a:solidFill>
            <a:schemeClr val="bg1"/>
          </a:solidFill>
          <a:ln algn="ctr"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lang="ru-RU" sz="4000">
                <a:solidFill>
                  <a:schemeClr val="accent2"/>
                </a:solidFill>
                <a:latin charset="0" pitchFamily="34" typeface="Arial Narrow"/>
              </a:rPr>
              <a:t>Химические свойства глюкозы</a:t>
            </a:r>
          </a:p>
        </p:txBody>
      </p:sp>
      <p:pic>
        <p:nvPicPr>
          <p:cNvPr id="102406" name="Picture 6"/>
          <p:cNvPicPr>
            <a:picLocks noChangeArrowheads="1" noChangeAspect="1"/>
          </p:cNvPicPr>
          <p:nvPr/>
        </p:nvPicPr>
        <p:blipFill>
          <a:blip r:embed="rId2">
            <a:grayscl/>
            <a:biLevel thresh="50000"/>
          </a:blip>
          <a:srcRect r="39"/>
          <a:stretch>
            <a:fillRect/>
          </a:stretch>
        </p:blipFill>
        <p:spPr bwMode="auto">
          <a:xfrm>
            <a:off x="152400" y="1143000"/>
            <a:ext cx="2703513" cy="43434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457200" y="1371600"/>
            <a:ext cx="19050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152400" y="5943600"/>
            <a:ext cx="8991600" cy="488950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indent="-457200" marL="457200"/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HOCH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(CHOH)</a:t>
            </a:r>
            <a:r>
              <a:rPr b="1" baseline="-25000" lang="en-US" sz="2600">
                <a:solidFill>
                  <a:srgbClr val="003366"/>
                </a:solidFill>
                <a:latin charset="0" pitchFamily="34" typeface="Arial Narrow"/>
              </a:rPr>
              <a:t>4</a:t>
            </a:r>
            <a:r>
              <a:rPr b="1" lang="en-US" sz="2600">
                <a:solidFill>
                  <a:srgbClr val="003366"/>
                </a:solidFill>
                <a:latin charset="0" pitchFamily="34" typeface="Arial Narrow"/>
              </a:rPr>
              <a:t>CH=O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 + Ag</a:t>
            </a:r>
            <a:r>
              <a:rPr b="1" baseline="-25000" lang="en-US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O          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    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 HOCH</a:t>
            </a:r>
            <a:r>
              <a:rPr b="1" baseline="-25000" lang="en-US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(CHOH)</a:t>
            </a:r>
            <a:r>
              <a:rPr b="1" baseline="-25000" lang="en-US" sz="2400">
                <a:solidFill>
                  <a:srgbClr val="003366"/>
                </a:solidFill>
                <a:latin charset="0" pitchFamily="34" typeface="Arial Narrow"/>
              </a:rPr>
              <a:t>4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COOH + 2Ag</a:t>
            </a:r>
            <a:r>
              <a:rPr b="1" lang="en-US" sz="2400">
                <a:latin charset="0" pitchFamily="34" typeface="Arial Narrow"/>
              </a:rPr>
              <a:t> </a:t>
            </a:r>
            <a:endParaRPr b="1" lang="ru-RU" sz="2400">
              <a:latin charset="0" pitchFamily="34" typeface="Arial Narrow"/>
            </a:endParaRPr>
          </a:p>
        </p:txBody>
      </p:sp>
      <p:sp>
        <p:nvSpPr>
          <p:cNvPr id="102409" name="Line 9"/>
          <p:cNvSpPr>
            <a:spLocks noChangeShapeType="1"/>
          </p:cNvSpPr>
          <p:nvPr/>
        </p:nvSpPr>
        <p:spPr bwMode="auto">
          <a:xfrm>
            <a:off x="4419600" y="6172200"/>
            <a:ext cx="7620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 len="lg" type="stealth" w="lg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2"/>
                                        <p:tgtEl>
                                          <p:spTgt spid="1024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5"/>
                                        <p:tgtEl>
                                          <p:spTgt spid="1024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8"/>
                                        <p:tgtEl>
                                          <p:spTgt spid="1024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3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6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02407"/>
      <p:bldP grpId="0" spid="102408"/>
      <p:bldP animBg="1" grpId="0" spid="102409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3048000" y="1639888"/>
            <a:ext cx="5867400" cy="1917700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indent="-457200" marL="457200"/>
            <a:r>
              <a:rPr b="1" lang="ru-RU" sz="2400">
                <a:solidFill>
                  <a:srgbClr val="FF6600"/>
                </a:solidFill>
                <a:latin charset="0" pitchFamily="34" typeface="Arial Narrow"/>
              </a:rPr>
              <a:t>Реакции альдегидной группы:</a:t>
            </a:r>
          </a:p>
          <a:p>
            <a:pPr algn="ctr" indent="-457200" marL="457200"/>
            <a:endParaRPr b="1" lang="ru-RU" sz="2400">
              <a:solidFill>
                <a:srgbClr val="FF6600"/>
              </a:solidFill>
              <a:latin charset="0" pitchFamily="34" typeface="Arial Narrow"/>
            </a:endParaRPr>
          </a:p>
          <a:p>
            <a:pPr algn="ctr" indent="-457200" marL="457200"/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Взаимодействие глюкозы </a:t>
            </a:r>
          </a:p>
          <a:p>
            <a:pPr algn="ctr" indent="-457200" marL="457200"/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гидроксидом меди (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II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)</a:t>
            </a:r>
            <a:r>
              <a:rPr lang="ru-RU" sz="2400">
                <a:solidFill>
                  <a:srgbClr val="003366"/>
                </a:solidFill>
                <a:latin charset="0" pitchFamily="34" typeface="Arial Narrow"/>
              </a:rPr>
              <a:t> </a:t>
            </a:r>
          </a:p>
          <a:p>
            <a:pPr algn="ctr" indent="-457200" marL="457200"/>
            <a:r>
              <a:rPr b="1" lang="ru-RU" sz="2400">
                <a:solidFill>
                  <a:srgbClr val="CC0000"/>
                </a:solidFill>
                <a:latin charset="0" pitchFamily="34" typeface="Arial Narrow"/>
              </a:rPr>
              <a:t>при нагревании:</a:t>
            </a:r>
            <a:endParaRPr lang="ru-RU" sz="2400">
              <a:solidFill>
                <a:srgbClr val="CC0000"/>
              </a:solidFill>
              <a:latin charset="0" pitchFamily="34" typeface="Arial Narrow"/>
            </a:endParaRP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76200" y="152400"/>
            <a:ext cx="8991600" cy="609600"/>
          </a:xfrm>
          <a:prstGeom prst="rect">
            <a:avLst/>
          </a:prstGeom>
          <a:solidFill>
            <a:schemeClr val="bg1"/>
          </a:solidFill>
          <a:ln algn="ctr"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anchor="ctr" wrap="none"/>
          <a:lstStyle/>
          <a:p>
            <a:pPr algn="ctr"/>
            <a:r>
              <a:rPr b="1" lang="ru-RU" sz="4000">
                <a:solidFill>
                  <a:schemeClr val="accent2"/>
                </a:solidFill>
                <a:latin charset="0" pitchFamily="34" typeface="Arial Narrow"/>
              </a:rPr>
              <a:t>Химические свойства глюкозы</a:t>
            </a:r>
          </a:p>
        </p:txBody>
      </p:sp>
      <p:pic>
        <p:nvPicPr>
          <p:cNvPr id="104452" name="Picture 4"/>
          <p:cNvPicPr>
            <a:picLocks noChangeArrowheads="1" noChangeAspect="1"/>
          </p:cNvPicPr>
          <p:nvPr/>
        </p:nvPicPr>
        <p:blipFill>
          <a:blip r:embed="rId2">
            <a:grayscl/>
            <a:biLevel thresh="50000"/>
          </a:blip>
          <a:srcRect r="39"/>
          <a:stretch>
            <a:fillRect/>
          </a:stretch>
        </p:blipFill>
        <p:spPr bwMode="auto">
          <a:xfrm>
            <a:off x="152400" y="1143000"/>
            <a:ext cx="2703513" cy="434340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457200" y="1371600"/>
            <a:ext cx="1905000" cy="381000"/>
          </a:xfrm>
          <a:prstGeom prst="rect">
            <a:avLst/>
          </a:prstGeom>
          <a:noFill/>
          <a:ln algn="ctr" cap="rnd" w="38100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-152400" y="6035675"/>
            <a:ext cx="9296400" cy="457200"/>
          </a:xfrm>
          <a:prstGeom prst="rect">
            <a:avLst/>
          </a:prstGeom>
          <a:noFill/>
          <a:ln algn="ctr"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indent="-457200" marL="457200"/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НОСН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(СНОН)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4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СН=О + 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Cu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(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OH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)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  <a:sym charset="2" pitchFamily="2" typeface="Wingdings"/>
              </a:rPr>
              <a:t>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 НОСН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(СНОН)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4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С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O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ОН + 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Cu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O</a:t>
            </a:r>
            <a:r>
              <a:rPr b="1" lang="ru-RU" sz="2400">
                <a:solidFill>
                  <a:srgbClr val="003366"/>
                </a:solidFill>
                <a:latin charset="0" pitchFamily="34" typeface="Arial Narrow"/>
              </a:rPr>
              <a:t>  + 2 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H</a:t>
            </a:r>
            <a:r>
              <a:rPr b="1" baseline="-25000" lang="ru-RU" sz="2400">
                <a:solidFill>
                  <a:srgbClr val="003366"/>
                </a:solidFill>
                <a:latin charset="0" pitchFamily="34" typeface="Arial Narrow"/>
              </a:rPr>
              <a:t>2</a:t>
            </a:r>
            <a:r>
              <a:rPr b="1" lang="en-US" sz="2400">
                <a:solidFill>
                  <a:srgbClr val="003366"/>
                </a:solidFill>
                <a:latin charset="0" pitchFamily="34" typeface="Arial Narrow"/>
              </a:rPr>
              <a:t>O</a:t>
            </a:r>
            <a:endParaRPr b="1" lang="ru-RU" sz="2400">
              <a:solidFill>
                <a:srgbClr val="003366"/>
              </a:solidFill>
              <a:latin charset="0" pitchFamily="34" typeface="Arial Narrow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2"/>
                                        <p:tgtEl>
                                          <p:spTgt spid="1044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5"/>
                                        <p:tgtEl>
                                          <p:spTgt spid="1044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8"/>
                                        <p:tgtEl>
                                          <p:spTgt spid="1044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3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04453"/>
      <p:bldP grpId="0" spid="104454"/>
    </p:bldLst>
  </p:timing>
</p:sld>
</file>

<file path=ppt/theme/theme1.xml><?xml version="1.0" encoding="utf-8"?>
<a:theme xmlns:a="http://schemas.openxmlformats.org/drawingml/2006/main" name="круги на воде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круги на воде</Template>
  <TotalTime>14</TotalTime>
  <Words>667</Words>
  <Application>Microsoft Office PowerPoint</Application>
  <PresentationFormat>Экран (4:3)</PresentationFormat>
  <Paragraphs>145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Arial</vt:lpstr>
      <vt:lpstr>круги на воде</vt:lpstr>
      <vt:lpstr>Общая характеристика углеводов: глюкоза.</vt:lpstr>
      <vt:lpstr>Слайд 2</vt:lpstr>
      <vt:lpstr>Слайд 3</vt:lpstr>
      <vt:lpstr>Слайд 4</vt:lpstr>
      <vt:lpstr>Глюкоза - это бесцветное кристаллическое вещество, хорошо растворимое в воде, сладкое на вкус.  Она содержится в соке винограда, в спелых фруктах и ягодах, в меде.  Строение глюкозы доказано экспериментально.  Состав глюкозы  выражается формулой С6H12O6.</vt:lpstr>
      <vt:lpstr>Слайд 6</vt:lpstr>
      <vt:lpstr>Слайд 7</vt:lpstr>
      <vt:lpstr>Слайд 8</vt:lpstr>
      <vt:lpstr>Слайд 9</vt:lpstr>
      <vt:lpstr>Слайд 10</vt:lpstr>
      <vt:lpstr>Слайд 11</vt:lpstr>
      <vt:lpstr>Специфические свойства глюкозы</vt:lpstr>
      <vt:lpstr>Слайд 13</vt:lpstr>
      <vt:lpstr>Слайд 14</vt:lpstr>
      <vt:lpstr>Получение  глюкозы</vt:lpstr>
      <vt:lpstr>Вставьте пропущенные слова                                 (УГЛЕВОДЫ, КРАХМАЛ, ГЛЮКОЗА, ФРУКТОЗА, КЛЕТЧАТКА, САХАРОЗА, ЛАКТОЗА) </vt:lpstr>
      <vt:lpstr>Домашнее задание</vt:lpstr>
      <vt:lpstr>Источники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углеводов: глюкоза.</dc:title>
  <dc:creator>Татьяна</dc:creator>
  <cp:lastModifiedBy>Татьяна</cp:lastModifiedBy>
  <cp:revision>2</cp:revision>
  <dcterms:created xsi:type="dcterms:W3CDTF">2011-09-14T18:08:42Z</dcterms:created>
  <dcterms:modified xsi:type="dcterms:W3CDTF">2011-09-14T18:22:44Z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424529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