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Default ContentType="image/gif" Extension="gif"/>
  <Default ContentType="application/vnd.openxmlformats-officedocument.vmlDrawing" Extension="vml"/>
  <Override ContentType="application/vnd.openxmlformats-officedocument.drawingml.diagramLayout+xml" PartName="/ppt/diagrams/layout1.xml"/>
  <Override ContentType="application/vnd.ms-office.legacyDocTextInfo" PartName="/ppt/legacyDocTextInfo.bin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application/vnd.ms-office.legacyDiagramText" Extension="bin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3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1" r:id="rId23"/>
    <p:sldId id="257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06/relationships/legacyDocTextInfo" Target="legacyDocTextInfo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766C5A-C68C-4CEB-A367-D19E91A38EE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D37DEA-49BE-4362-A270-03C333B0C541}">
      <dgm:prSet phldrT="[Текст]"/>
      <dgm:spPr/>
      <dgm:t>
        <a:bodyPr/>
        <a:lstStyle/>
        <a:p>
          <a:r>
            <a:rPr lang="ru-RU" dirty="0" smtClean="0"/>
            <a:t>Оксиды</a:t>
          </a:r>
          <a:endParaRPr lang="ru-RU" dirty="0"/>
        </a:p>
      </dgm:t>
    </dgm:pt>
    <dgm:pt modelId="{D1DF191D-B647-4E86-8153-7AE07C23306A}" type="parTrans" cxnId="{DFAC3D2F-5966-4E72-851B-820372E64745}">
      <dgm:prSet/>
      <dgm:spPr/>
      <dgm:t>
        <a:bodyPr/>
        <a:lstStyle/>
        <a:p>
          <a:endParaRPr lang="ru-RU"/>
        </a:p>
      </dgm:t>
    </dgm:pt>
    <dgm:pt modelId="{6961A6F6-59CC-4FD0-A963-DE75944EBAFF}" type="sibTrans" cxnId="{DFAC3D2F-5966-4E72-851B-820372E64745}">
      <dgm:prSet/>
      <dgm:spPr/>
      <dgm:t>
        <a:bodyPr/>
        <a:lstStyle/>
        <a:p>
          <a:endParaRPr lang="ru-RU"/>
        </a:p>
      </dgm:t>
    </dgm:pt>
    <dgm:pt modelId="{3945F241-C4A3-4103-9F5F-889A87AA39AB}">
      <dgm:prSet phldrT="[Текст]"/>
      <dgm:spPr/>
      <dgm:t>
        <a:bodyPr/>
        <a:lstStyle/>
        <a:p>
          <a:r>
            <a:rPr lang="ru-RU" dirty="0" err="1" smtClean="0"/>
            <a:t>Соле</a:t>
          </a:r>
          <a:r>
            <a:rPr lang="ru-RU" dirty="0" smtClean="0"/>
            <a:t>-</a:t>
          </a:r>
        </a:p>
        <a:p>
          <a:r>
            <a:rPr lang="ru-RU" dirty="0" smtClean="0"/>
            <a:t>образующие</a:t>
          </a:r>
          <a:endParaRPr lang="ru-RU" dirty="0"/>
        </a:p>
      </dgm:t>
    </dgm:pt>
    <dgm:pt modelId="{F0BAA566-1C69-4D0D-ADAB-DA05BD62A9EB}" type="parTrans" cxnId="{B119C6A0-7B73-4B92-A433-CF751CFFDEC4}">
      <dgm:prSet/>
      <dgm:spPr/>
      <dgm:t>
        <a:bodyPr/>
        <a:lstStyle/>
        <a:p>
          <a:endParaRPr lang="ru-RU" dirty="0"/>
        </a:p>
      </dgm:t>
    </dgm:pt>
    <dgm:pt modelId="{8C8CE2E6-B10B-4EE8-B662-672039F41BEF}" type="sibTrans" cxnId="{B119C6A0-7B73-4B92-A433-CF751CFFDEC4}">
      <dgm:prSet/>
      <dgm:spPr/>
      <dgm:t>
        <a:bodyPr/>
        <a:lstStyle/>
        <a:p>
          <a:endParaRPr lang="ru-RU"/>
        </a:p>
      </dgm:t>
    </dgm:pt>
    <dgm:pt modelId="{B6F2180A-F57D-4AEC-B2E2-435E28DC3DC0}">
      <dgm:prSet phldrT="[Текст]"/>
      <dgm:spPr/>
      <dgm:t>
        <a:bodyPr/>
        <a:lstStyle/>
        <a:p>
          <a:r>
            <a:rPr lang="ru-RU" dirty="0" smtClean="0"/>
            <a:t>основные</a:t>
          </a:r>
          <a:endParaRPr lang="ru-RU" dirty="0"/>
        </a:p>
      </dgm:t>
    </dgm:pt>
    <dgm:pt modelId="{617AB28C-E963-43A7-8627-79877EDB2508}" type="parTrans" cxnId="{57813325-2C1F-47AB-8E28-7880D8AACF3E}">
      <dgm:prSet/>
      <dgm:spPr/>
      <dgm:t>
        <a:bodyPr/>
        <a:lstStyle/>
        <a:p>
          <a:endParaRPr lang="ru-RU" dirty="0"/>
        </a:p>
      </dgm:t>
    </dgm:pt>
    <dgm:pt modelId="{3973F76C-675C-4602-BF54-92E3E4789B07}" type="sibTrans" cxnId="{57813325-2C1F-47AB-8E28-7880D8AACF3E}">
      <dgm:prSet/>
      <dgm:spPr/>
      <dgm:t>
        <a:bodyPr/>
        <a:lstStyle/>
        <a:p>
          <a:endParaRPr lang="ru-RU"/>
        </a:p>
      </dgm:t>
    </dgm:pt>
    <dgm:pt modelId="{0FDFFAB6-000C-4D50-B529-66F7A71F11A8}">
      <dgm:prSet phldrT="[Текст]"/>
      <dgm:spPr/>
      <dgm:t>
        <a:bodyPr/>
        <a:lstStyle/>
        <a:p>
          <a:r>
            <a:rPr lang="ru-RU" dirty="0" smtClean="0"/>
            <a:t>кислотные</a:t>
          </a:r>
          <a:endParaRPr lang="ru-RU" dirty="0"/>
        </a:p>
      </dgm:t>
    </dgm:pt>
    <dgm:pt modelId="{528EBECF-DBF6-4D4B-8787-E6F203B2CF2A}" type="parTrans" cxnId="{791622E3-E4F3-46DC-A8EC-4832714959FB}">
      <dgm:prSet/>
      <dgm:spPr/>
      <dgm:t>
        <a:bodyPr/>
        <a:lstStyle/>
        <a:p>
          <a:endParaRPr lang="ru-RU" dirty="0"/>
        </a:p>
      </dgm:t>
    </dgm:pt>
    <dgm:pt modelId="{F123541E-D588-4E77-A679-5EFAEDC9AAC7}" type="sibTrans" cxnId="{791622E3-E4F3-46DC-A8EC-4832714959FB}">
      <dgm:prSet/>
      <dgm:spPr/>
      <dgm:t>
        <a:bodyPr/>
        <a:lstStyle/>
        <a:p>
          <a:endParaRPr lang="ru-RU"/>
        </a:p>
      </dgm:t>
    </dgm:pt>
    <dgm:pt modelId="{146B1255-A271-4D0D-8FD8-82939F51D7A5}">
      <dgm:prSet phldrT="[Текст]"/>
      <dgm:spPr/>
      <dgm:t>
        <a:bodyPr/>
        <a:lstStyle/>
        <a:p>
          <a:r>
            <a:rPr lang="ru-RU" dirty="0" err="1" smtClean="0"/>
            <a:t>Несоле</a:t>
          </a:r>
          <a:r>
            <a:rPr lang="ru-RU" dirty="0" smtClean="0"/>
            <a:t>-</a:t>
          </a:r>
        </a:p>
        <a:p>
          <a:r>
            <a:rPr lang="ru-RU" dirty="0" smtClean="0"/>
            <a:t>образующие</a:t>
          </a:r>
          <a:endParaRPr lang="ru-RU" dirty="0"/>
        </a:p>
      </dgm:t>
    </dgm:pt>
    <dgm:pt modelId="{C2E0B73C-CED6-4B25-94FD-C706807400E6}" type="parTrans" cxnId="{32C8AAFA-CB01-4B4A-827C-7CCC570B2EBA}">
      <dgm:prSet/>
      <dgm:spPr/>
      <dgm:t>
        <a:bodyPr/>
        <a:lstStyle/>
        <a:p>
          <a:endParaRPr lang="ru-RU" dirty="0"/>
        </a:p>
      </dgm:t>
    </dgm:pt>
    <dgm:pt modelId="{44D06CD0-616B-44B1-A2A6-DB73A31D4734}" type="sibTrans" cxnId="{32C8AAFA-CB01-4B4A-827C-7CCC570B2EBA}">
      <dgm:prSet/>
      <dgm:spPr/>
      <dgm:t>
        <a:bodyPr/>
        <a:lstStyle/>
        <a:p>
          <a:endParaRPr lang="ru-RU"/>
        </a:p>
      </dgm:t>
    </dgm:pt>
    <dgm:pt modelId="{08BFBC09-6509-4519-A0AC-3A654388776A}">
      <dgm:prSet/>
      <dgm:spPr/>
      <dgm:t>
        <a:bodyPr/>
        <a:lstStyle/>
        <a:p>
          <a:r>
            <a:rPr lang="ru-RU" dirty="0" smtClean="0"/>
            <a:t>амфотерные</a:t>
          </a:r>
          <a:endParaRPr lang="ru-RU" dirty="0"/>
        </a:p>
      </dgm:t>
    </dgm:pt>
    <dgm:pt modelId="{E5BC9F6C-A123-432C-A3B5-0E370BC029F3}" type="parTrans" cxnId="{3C115E80-5B9D-41C4-B912-2A4759D4A745}">
      <dgm:prSet/>
      <dgm:spPr/>
      <dgm:t>
        <a:bodyPr/>
        <a:lstStyle/>
        <a:p>
          <a:endParaRPr lang="ru-RU" dirty="0"/>
        </a:p>
      </dgm:t>
    </dgm:pt>
    <dgm:pt modelId="{0038EE26-0B6A-4D5A-91C4-A759114BEE8A}" type="sibTrans" cxnId="{3C115E80-5B9D-41C4-B912-2A4759D4A745}">
      <dgm:prSet/>
      <dgm:spPr/>
      <dgm:t>
        <a:bodyPr/>
        <a:lstStyle/>
        <a:p>
          <a:endParaRPr lang="ru-RU"/>
        </a:p>
      </dgm:t>
    </dgm:pt>
    <dgm:pt modelId="{6332FA80-1578-4445-BA48-AC6BB1D21862}" type="pres">
      <dgm:prSet presAssocID="{8E766C5A-C68C-4CEB-A367-D19E91A38EE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7C7C230-35C2-46B5-A204-554B067E7A45}" type="pres">
      <dgm:prSet presAssocID="{54D37DEA-49BE-4362-A270-03C333B0C541}" presName="hierRoot1" presStyleCnt="0"/>
      <dgm:spPr/>
    </dgm:pt>
    <dgm:pt modelId="{180B2227-C8CD-43CD-AFB6-8BE79E478350}" type="pres">
      <dgm:prSet presAssocID="{54D37DEA-49BE-4362-A270-03C333B0C541}" presName="composite" presStyleCnt="0"/>
      <dgm:spPr/>
    </dgm:pt>
    <dgm:pt modelId="{B6409C92-125A-42B1-BB94-909A6FD2B217}" type="pres">
      <dgm:prSet presAssocID="{54D37DEA-49BE-4362-A270-03C333B0C541}" presName="background" presStyleLbl="node0" presStyleIdx="0" presStyleCnt="1"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0F3DCB38-2E12-4A49-881C-22BE6BD5DD20}" type="pres">
      <dgm:prSet presAssocID="{54D37DEA-49BE-4362-A270-03C333B0C541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6E8B0C-3405-45E0-8B9C-20E2AA7E3A71}" type="pres">
      <dgm:prSet presAssocID="{54D37DEA-49BE-4362-A270-03C333B0C541}" presName="hierChild2" presStyleCnt="0"/>
      <dgm:spPr/>
    </dgm:pt>
    <dgm:pt modelId="{A7CC3BB0-2074-4970-81A4-2E565D3051D2}" type="pres">
      <dgm:prSet presAssocID="{F0BAA566-1C69-4D0D-ADAB-DA05BD62A9EB}" presName="Name10" presStyleLbl="parChTrans1D2" presStyleIdx="0" presStyleCnt="2"/>
      <dgm:spPr/>
      <dgm:t>
        <a:bodyPr/>
        <a:lstStyle/>
        <a:p>
          <a:endParaRPr lang="ru-RU"/>
        </a:p>
      </dgm:t>
    </dgm:pt>
    <dgm:pt modelId="{85AC3F0B-7389-464E-9D1F-77541F858E77}" type="pres">
      <dgm:prSet presAssocID="{3945F241-C4A3-4103-9F5F-889A87AA39AB}" presName="hierRoot2" presStyleCnt="0"/>
      <dgm:spPr/>
    </dgm:pt>
    <dgm:pt modelId="{55AE5B82-47E1-4640-BEA7-9BF47D6489D1}" type="pres">
      <dgm:prSet presAssocID="{3945F241-C4A3-4103-9F5F-889A87AA39AB}" presName="composite2" presStyleCnt="0"/>
      <dgm:spPr/>
    </dgm:pt>
    <dgm:pt modelId="{20AF0E3E-5617-4864-A92A-F745A72BF98F}" type="pres">
      <dgm:prSet presAssocID="{3945F241-C4A3-4103-9F5F-889A87AA39AB}" presName="background2" presStyleLbl="node2" presStyleIdx="0" presStyleCnt="2"/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7CB01931-1D30-4921-88A8-9D41A27F58FE}" type="pres">
      <dgm:prSet presAssocID="{3945F241-C4A3-4103-9F5F-889A87AA39AB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B366A7-3845-47BD-915B-94C242A26383}" type="pres">
      <dgm:prSet presAssocID="{3945F241-C4A3-4103-9F5F-889A87AA39AB}" presName="hierChild3" presStyleCnt="0"/>
      <dgm:spPr/>
    </dgm:pt>
    <dgm:pt modelId="{A960C1BE-5164-4031-BE40-4FD873E942B4}" type="pres">
      <dgm:prSet presAssocID="{617AB28C-E963-43A7-8627-79877EDB2508}" presName="Name17" presStyleLbl="parChTrans1D3" presStyleIdx="0" presStyleCnt="3"/>
      <dgm:spPr/>
      <dgm:t>
        <a:bodyPr/>
        <a:lstStyle/>
        <a:p>
          <a:endParaRPr lang="ru-RU"/>
        </a:p>
      </dgm:t>
    </dgm:pt>
    <dgm:pt modelId="{3AFDCB5C-CD29-4DD0-A034-C0ADC3FEAA59}" type="pres">
      <dgm:prSet presAssocID="{B6F2180A-F57D-4AEC-B2E2-435E28DC3DC0}" presName="hierRoot3" presStyleCnt="0"/>
      <dgm:spPr/>
    </dgm:pt>
    <dgm:pt modelId="{C6AEA498-5E74-47FD-8508-57794D55B0CA}" type="pres">
      <dgm:prSet presAssocID="{B6F2180A-F57D-4AEC-B2E2-435E28DC3DC0}" presName="composite3" presStyleCnt="0"/>
      <dgm:spPr/>
    </dgm:pt>
    <dgm:pt modelId="{47186868-CB4E-4CCE-B02B-842223703541}" type="pres">
      <dgm:prSet presAssocID="{B6F2180A-F57D-4AEC-B2E2-435E28DC3DC0}" presName="background3" presStyleLbl="node3" presStyleIdx="0" presStyleCnt="3"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F1B8739D-BF35-40E6-937D-D7B07B31C7EE}" type="pres">
      <dgm:prSet presAssocID="{B6F2180A-F57D-4AEC-B2E2-435E28DC3DC0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0520EC-C9D3-456D-9A58-18884873784E}" type="pres">
      <dgm:prSet presAssocID="{B6F2180A-F57D-4AEC-B2E2-435E28DC3DC0}" presName="hierChild4" presStyleCnt="0"/>
      <dgm:spPr/>
    </dgm:pt>
    <dgm:pt modelId="{3616E97F-8EAA-46A9-8D9D-F8B17D6BEC17}" type="pres">
      <dgm:prSet presAssocID="{528EBECF-DBF6-4D4B-8787-E6F203B2CF2A}" presName="Name17" presStyleLbl="parChTrans1D3" presStyleIdx="1" presStyleCnt="3"/>
      <dgm:spPr/>
      <dgm:t>
        <a:bodyPr/>
        <a:lstStyle/>
        <a:p>
          <a:endParaRPr lang="ru-RU"/>
        </a:p>
      </dgm:t>
    </dgm:pt>
    <dgm:pt modelId="{CE26BF8B-392A-45AE-8FF6-5C395A34CF63}" type="pres">
      <dgm:prSet presAssocID="{0FDFFAB6-000C-4D50-B529-66F7A71F11A8}" presName="hierRoot3" presStyleCnt="0"/>
      <dgm:spPr/>
    </dgm:pt>
    <dgm:pt modelId="{84A9FAEF-3E56-4A2C-8AF8-734F9AF73187}" type="pres">
      <dgm:prSet presAssocID="{0FDFFAB6-000C-4D50-B529-66F7A71F11A8}" presName="composite3" presStyleCnt="0"/>
      <dgm:spPr/>
    </dgm:pt>
    <dgm:pt modelId="{7712411E-CC36-41F3-B59F-14F441FF0FAE}" type="pres">
      <dgm:prSet presAssocID="{0FDFFAB6-000C-4D50-B529-66F7A71F11A8}" presName="background3" presStyleLbl="node3" presStyleIdx="1" presStyleCnt="3"/>
      <dgm:spPr>
        <a:solidFill>
          <a:srgbClr val="7030A0"/>
        </a:solidFill>
      </dgm:spPr>
      <dgm:t>
        <a:bodyPr/>
        <a:lstStyle/>
        <a:p>
          <a:endParaRPr lang="ru-RU"/>
        </a:p>
      </dgm:t>
    </dgm:pt>
    <dgm:pt modelId="{1270E4E0-7F6D-4203-9A69-7F55AB9B80C5}" type="pres">
      <dgm:prSet presAssocID="{0FDFFAB6-000C-4D50-B529-66F7A71F11A8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C59464-7306-406C-82CF-CEF7869785CE}" type="pres">
      <dgm:prSet presAssocID="{0FDFFAB6-000C-4D50-B529-66F7A71F11A8}" presName="hierChild4" presStyleCnt="0"/>
      <dgm:spPr/>
    </dgm:pt>
    <dgm:pt modelId="{00927B82-AFD5-40C2-B27F-6E82F2F2553D}" type="pres">
      <dgm:prSet presAssocID="{E5BC9F6C-A123-432C-A3B5-0E370BC029F3}" presName="Name17" presStyleLbl="parChTrans1D3" presStyleIdx="2" presStyleCnt="3"/>
      <dgm:spPr/>
      <dgm:t>
        <a:bodyPr/>
        <a:lstStyle/>
        <a:p>
          <a:endParaRPr lang="ru-RU"/>
        </a:p>
      </dgm:t>
    </dgm:pt>
    <dgm:pt modelId="{D1A505F5-D112-4DBD-95B6-48417F18FA59}" type="pres">
      <dgm:prSet presAssocID="{08BFBC09-6509-4519-A0AC-3A654388776A}" presName="hierRoot3" presStyleCnt="0"/>
      <dgm:spPr/>
    </dgm:pt>
    <dgm:pt modelId="{EE925BDE-9C50-47B0-BAE8-CCF174B2B49D}" type="pres">
      <dgm:prSet presAssocID="{08BFBC09-6509-4519-A0AC-3A654388776A}" presName="composite3" presStyleCnt="0"/>
      <dgm:spPr/>
    </dgm:pt>
    <dgm:pt modelId="{4BFD62DE-D06E-42BA-99AD-691C6073250E}" type="pres">
      <dgm:prSet presAssocID="{08BFBC09-6509-4519-A0AC-3A654388776A}" presName="background3" presStyleLbl="node3" presStyleIdx="2" presStyleCnt="3"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7229C1CB-641D-453D-9696-A416E53B2F80}" type="pres">
      <dgm:prSet presAssocID="{08BFBC09-6509-4519-A0AC-3A654388776A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F8B845D-9C31-4798-B95B-52879D7C47B5}" type="pres">
      <dgm:prSet presAssocID="{08BFBC09-6509-4519-A0AC-3A654388776A}" presName="hierChild4" presStyleCnt="0"/>
      <dgm:spPr/>
    </dgm:pt>
    <dgm:pt modelId="{74638E48-7EEF-4331-8237-F1F0C140A3E6}" type="pres">
      <dgm:prSet presAssocID="{C2E0B73C-CED6-4B25-94FD-C706807400E6}" presName="Name10" presStyleLbl="parChTrans1D2" presStyleIdx="1" presStyleCnt="2"/>
      <dgm:spPr/>
      <dgm:t>
        <a:bodyPr/>
        <a:lstStyle/>
        <a:p>
          <a:endParaRPr lang="ru-RU"/>
        </a:p>
      </dgm:t>
    </dgm:pt>
    <dgm:pt modelId="{8C29CD50-AD4F-44F1-8887-F2B9F3AD0F3E}" type="pres">
      <dgm:prSet presAssocID="{146B1255-A271-4D0D-8FD8-82939F51D7A5}" presName="hierRoot2" presStyleCnt="0"/>
      <dgm:spPr/>
    </dgm:pt>
    <dgm:pt modelId="{23B3C9BF-4BD4-4CD1-BEEF-62A697B598F5}" type="pres">
      <dgm:prSet presAssocID="{146B1255-A271-4D0D-8FD8-82939F51D7A5}" presName="composite2" presStyleCnt="0"/>
      <dgm:spPr/>
    </dgm:pt>
    <dgm:pt modelId="{79877D4E-8FB5-4A49-9B92-D1F10AB5A29C}" type="pres">
      <dgm:prSet presAssocID="{146B1255-A271-4D0D-8FD8-82939F51D7A5}" presName="background2" presStyleLbl="node2" presStyleIdx="1" presStyleCnt="2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486FCB14-0E20-481B-A57A-0B13C12D65BC}" type="pres">
      <dgm:prSet presAssocID="{146B1255-A271-4D0D-8FD8-82939F51D7A5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5BC23F-1860-410B-89DB-8647A40A3B08}" type="pres">
      <dgm:prSet presAssocID="{146B1255-A271-4D0D-8FD8-82939F51D7A5}" presName="hierChild3" presStyleCnt="0"/>
      <dgm:spPr/>
    </dgm:pt>
  </dgm:ptLst>
  <dgm:cxnLst>
    <dgm:cxn modelId="{4F5DBA99-B6D7-434C-8068-1716431EA3FB}" type="presOf" srcId="{E5BC9F6C-A123-432C-A3B5-0E370BC029F3}" destId="{00927B82-AFD5-40C2-B27F-6E82F2F2553D}" srcOrd="0" destOrd="0" presId="urn:microsoft.com/office/officeart/2005/8/layout/hierarchy1"/>
    <dgm:cxn modelId="{193892B8-9FDA-453A-84B9-B8719CB4B4B6}" type="presOf" srcId="{146B1255-A271-4D0D-8FD8-82939F51D7A5}" destId="{486FCB14-0E20-481B-A57A-0B13C12D65BC}" srcOrd="0" destOrd="0" presId="urn:microsoft.com/office/officeart/2005/8/layout/hierarchy1"/>
    <dgm:cxn modelId="{57813325-2C1F-47AB-8E28-7880D8AACF3E}" srcId="{3945F241-C4A3-4103-9F5F-889A87AA39AB}" destId="{B6F2180A-F57D-4AEC-B2E2-435E28DC3DC0}" srcOrd="0" destOrd="0" parTransId="{617AB28C-E963-43A7-8627-79877EDB2508}" sibTransId="{3973F76C-675C-4602-BF54-92E3E4789B07}"/>
    <dgm:cxn modelId="{3463D361-8C8C-441E-82FB-1EAC8361AE9E}" type="presOf" srcId="{B6F2180A-F57D-4AEC-B2E2-435E28DC3DC0}" destId="{F1B8739D-BF35-40E6-937D-D7B07B31C7EE}" srcOrd="0" destOrd="0" presId="urn:microsoft.com/office/officeart/2005/8/layout/hierarchy1"/>
    <dgm:cxn modelId="{93E6C326-4DE6-4A9E-915C-5690CFE233BB}" type="presOf" srcId="{617AB28C-E963-43A7-8627-79877EDB2508}" destId="{A960C1BE-5164-4031-BE40-4FD873E942B4}" srcOrd="0" destOrd="0" presId="urn:microsoft.com/office/officeart/2005/8/layout/hierarchy1"/>
    <dgm:cxn modelId="{791622E3-E4F3-46DC-A8EC-4832714959FB}" srcId="{3945F241-C4A3-4103-9F5F-889A87AA39AB}" destId="{0FDFFAB6-000C-4D50-B529-66F7A71F11A8}" srcOrd="1" destOrd="0" parTransId="{528EBECF-DBF6-4D4B-8787-E6F203B2CF2A}" sibTransId="{F123541E-D588-4E77-A679-5EFAEDC9AAC7}"/>
    <dgm:cxn modelId="{B119C6A0-7B73-4B92-A433-CF751CFFDEC4}" srcId="{54D37DEA-49BE-4362-A270-03C333B0C541}" destId="{3945F241-C4A3-4103-9F5F-889A87AA39AB}" srcOrd="0" destOrd="0" parTransId="{F0BAA566-1C69-4D0D-ADAB-DA05BD62A9EB}" sibTransId="{8C8CE2E6-B10B-4EE8-B662-672039F41BEF}"/>
    <dgm:cxn modelId="{E46C0CE8-7492-4B42-9A4A-34C564DCC0F6}" type="presOf" srcId="{F0BAA566-1C69-4D0D-ADAB-DA05BD62A9EB}" destId="{A7CC3BB0-2074-4970-81A4-2E565D3051D2}" srcOrd="0" destOrd="0" presId="urn:microsoft.com/office/officeart/2005/8/layout/hierarchy1"/>
    <dgm:cxn modelId="{32C8AAFA-CB01-4B4A-827C-7CCC570B2EBA}" srcId="{54D37DEA-49BE-4362-A270-03C333B0C541}" destId="{146B1255-A271-4D0D-8FD8-82939F51D7A5}" srcOrd="1" destOrd="0" parTransId="{C2E0B73C-CED6-4B25-94FD-C706807400E6}" sibTransId="{44D06CD0-616B-44B1-A2A6-DB73A31D4734}"/>
    <dgm:cxn modelId="{2524E8E3-2322-4035-B7FB-F3AD2C35051B}" type="presOf" srcId="{8E766C5A-C68C-4CEB-A367-D19E91A38EE0}" destId="{6332FA80-1578-4445-BA48-AC6BB1D21862}" srcOrd="0" destOrd="0" presId="urn:microsoft.com/office/officeart/2005/8/layout/hierarchy1"/>
    <dgm:cxn modelId="{FD4AD85F-1739-4F7B-B854-A7E445E9B9DB}" type="presOf" srcId="{08BFBC09-6509-4519-A0AC-3A654388776A}" destId="{7229C1CB-641D-453D-9696-A416E53B2F80}" srcOrd="0" destOrd="0" presId="urn:microsoft.com/office/officeart/2005/8/layout/hierarchy1"/>
    <dgm:cxn modelId="{983A1B7B-E717-4BDE-BE23-9F2E3929FD41}" type="presOf" srcId="{0FDFFAB6-000C-4D50-B529-66F7A71F11A8}" destId="{1270E4E0-7F6D-4203-9A69-7F55AB9B80C5}" srcOrd="0" destOrd="0" presId="urn:microsoft.com/office/officeart/2005/8/layout/hierarchy1"/>
    <dgm:cxn modelId="{2877EF88-A203-4C79-9861-F516EC862CA8}" type="presOf" srcId="{3945F241-C4A3-4103-9F5F-889A87AA39AB}" destId="{7CB01931-1D30-4921-88A8-9D41A27F58FE}" srcOrd="0" destOrd="0" presId="urn:microsoft.com/office/officeart/2005/8/layout/hierarchy1"/>
    <dgm:cxn modelId="{2441FC16-2FEE-4A5B-8A79-18E6D2B544BD}" type="presOf" srcId="{C2E0B73C-CED6-4B25-94FD-C706807400E6}" destId="{74638E48-7EEF-4331-8237-F1F0C140A3E6}" srcOrd="0" destOrd="0" presId="urn:microsoft.com/office/officeart/2005/8/layout/hierarchy1"/>
    <dgm:cxn modelId="{DFAC3D2F-5966-4E72-851B-820372E64745}" srcId="{8E766C5A-C68C-4CEB-A367-D19E91A38EE0}" destId="{54D37DEA-49BE-4362-A270-03C333B0C541}" srcOrd="0" destOrd="0" parTransId="{D1DF191D-B647-4E86-8153-7AE07C23306A}" sibTransId="{6961A6F6-59CC-4FD0-A963-DE75944EBAFF}"/>
    <dgm:cxn modelId="{3C115E80-5B9D-41C4-B912-2A4759D4A745}" srcId="{3945F241-C4A3-4103-9F5F-889A87AA39AB}" destId="{08BFBC09-6509-4519-A0AC-3A654388776A}" srcOrd="2" destOrd="0" parTransId="{E5BC9F6C-A123-432C-A3B5-0E370BC029F3}" sibTransId="{0038EE26-0B6A-4D5A-91C4-A759114BEE8A}"/>
    <dgm:cxn modelId="{09E2DFE1-2E97-43B5-9F5B-33B020BF4BE1}" type="presOf" srcId="{54D37DEA-49BE-4362-A270-03C333B0C541}" destId="{0F3DCB38-2E12-4A49-881C-22BE6BD5DD20}" srcOrd="0" destOrd="0" presId="urn:microsoft.com/office/officeart/2005/8/layout/hierarchy1"/>
    <dgm:cxn modelId="{6AE76F51-491F-4CAD-AB70-27B26D98D69D}" type="presOf" srcId="{528EBECF-DBF6-4D4B-8787-E6F203B2CF2A}" destId="{3616E97F-8EAA-46A9-8D9D-F8B17D6BEC17}" srcOrd="0" destOrd="0" presId="urn:microsoft.com/office/officeart/2005/8/layout/hierarchy1"/>
    <dgm:cxn modelId="{846B3BDF-E893-4A12-A3E1-DD2257D923AD}" type="presParOf" srcId="{6332FA80-1578-4445-BA48-AC6BB1D21862}" destId="{17C7C230-35C2-46B5-A204-554B067E7A45}" srcOrd="0" destOrd="0" presId="urn:microsoft.com/office/officeart/2005/8/layout/hierarchy1"/>
    <dgm:cxn modelId="{6B5E42A1-55C0-4165-91C8-3A3530DE7AD9}" type="presParOf" srcId="{17C7C230-35C2-46B5-A204-554B067E7A45}" destId="{180B2227-C8CD-43CD-AFB6-8BE79E478350}" srcOrd="0" destOrd="0" presId="urn:microsoft.com/office/officeart/2005/8/layout/hierarchy1"/>
    <dgm:cxn modelId="{BED8CE59-8061-4EE1-95EC-868450172019}" type="presParOf" srcId="{180B2227-C8CD-43CD-AFB6-8BE79E478350}" destId="{B6409C92-125A-42B1-BB94-909A6FD2B217}" srcOrd="0" destOrd="0" presId="urn:microsoft.com/office/officeart/2005/8/layout/hierarchy1"/>
    <dgm:cxn modelId="{E1B3FE20-AF04-4990-B468-CA6464C853BA}" type="presParOf" srcId="{180B2227-C8CD-43CD-AFB6-8BE79E478350}" destId="{0F3DCB38-2E12-4A49-881C-22BE6BD5DD20}" srcOrd="1" destOrd="0" presId="urn:microsoft.com/office/officeart/2005/8/layout/hierarchy1"/>
    <dgm:cxn modelId="{71D5F1F7-A6DE-4362-85AA-FB474571ED5B}" type="presParOf" srcId="{17C7C230-35C2-46B5-A204-554B067E7A45}" destId="{8A6E8B0C-3405-45E0-8B9C-20E2AA7E3A71}" srcOrd="1" destOrd="0" presId="urn:microsoft.com/office/officeart/2005/8/layout/hierarchy1"/>
    <dgm:cxn modelId="{06AE9EF9-939F-45CE-A910-D8DAE68BE0BD}" type="presParOf" srcId="{8A6E8B0C-3405-45E0-8B9C-20E2AA7E3A71}" destId="{A7CC3BB0-2074-4970-81A4-2E565D3051D2}" srcOrd="0" destOrd="0" presId="urn:microsoft.com/office/officeart/2005/8/layout/hierarchy1"/>
    <dgm:cxn modelId="{42192BCA-CC6B-462F-BE61-8EC6048118BC}" type="presParOf" srcId="{8A6E8B0C-3405-45E0-8B9C-20E2AA7E3A71}" destId="{85AC3F0B-7389-464E-9D1F-77541F858E77}" srcOrd="1" destOrd="0" presId="urn:microsoft.com/office/officeart/2005/8/layout/hierarchy1"/>
    <dgm:cxn modelId="{57E1C8B6-FA27-4452-801E-6CE5FC58AC8E}" type="presParOf" srcId="{85AC3F0B-7389-464E-9D1F-77541F858E77}" destId="{55AE5B82-47E1-4640-BEA7-9BF47D6489D1}" srcOrd="0" destOrd="0" presId="urn:microsoft.com/office/officeart/2005/8/layout/hierarchy1"/>
    <dgm:cxn modelId="{09D7140C-5C02-470C-8785-D9484EBA0E2F}" type="presParOf" srcId="{55AE5B82-47E1-4640-BEA7-9BF47D6489D1}" destId="{20AF0E3E-5617-4864-A92A-F745A72BF98F}" srcOrd="0" destOrd="0" presId="urn:microsoft.com/office/officeart/2005/8/layout/hierarchy1"/>
    <dgm:cxn modelId="{B6022DCB-0A41-4D00-9A52-ECB26EE328AA}" type="presParOf" srcId="{55AE5B82-47E1-4640-BEA7-9BF47D6489D1}" destId="{7CB01931-1D30-4921-88A8-9D41A27F58FE}" srcOrd="1" destOrd="0" presId="urn:microsoft.com/office/officeart/2005/8/layout/hierarchy1"/>
    <dgm:cxn modelId="{9B0D9EC0-274C-4AF8-8972-E61C7970154F}" type="presParOf" srcId="{85AC3F0B-7389-464E-9D1F-77541F858E77}" destId="{1FB366A7-3845-47BD-915B-94C242A26383}" srcOrd="1" destOrd="0" presId="urn:microsoft.com/office/officeart/2005/8/layout/hierarchy1"/>
    <dgm:cxn modelId="{A36C3ABF-3D4C-4D8E-97FD-4B39332B0D2D}" type="presParOf" srcId="{1FB366A7-3845-47BD-915B-94C242A26383}" destId="{A960C1BE-5164-4031-BE40-4FD873E942B4}" srcOrd="0" destOrd="0" presId="urn:microsoft.com/office/officeart/2005/8/layout/hierarchy1"/>
    <dgm:cxn modelId="{DD755BE2-834D-4D84-8883-A1A5F025C090}" type="presParOf" srcId="{1FB366A7-3845-47BD-915B-94C242A26383}" destId="{3AFDCB5C-CD29-4DD0-A034-C0ADC3FEAA59}" srcOrd="1" destOrd="0" presId="urn:microsoft.com/office/officeart/2005/8/layout/hierarchy1"/>
    <dgm:cxn modelId="{39BF905E-5E9E-43A5-A2C0-337B83EC6531}" type="presParOf" srcId="{3AFDCB5C-CD29-4DD0-A034-C0ADC3FEAA59}" destId="{C6AEA498-5E74-47FD-8508-57794D55B0CA}" srcOrd="0" destOrd="0" presId="urn:microsoft.com/office/officeart/2005/8/layout/hierarchy1"/>
    <dgm:cxn modelId="{994AC148-D51E-426D-9B33-30B9B78580B1}" type="presParOf" srcId="{C6AEA498-5E74-47FD-8508-57794D55B0CA}" destId="{47186868-CB4E-4CCE-B02B-842223703541}" srcOrd="0" destOrd="0" presId="urn:microsoft.com/office/officeart/2005/8/layout/hierarchy1"/>
    <dgm:cxn modelId="{1ECFA56E-B1C0-49CB-82C8-D94C435B63BD}" type="presParOf" srcId="{C6AEA498-5E74-47FD-8508-57794D55B0CA}" destId="{F1B8739D-BF35-40E6-937D-D7B07B31C7EE}" srcOrd="1" destOrd="0" presId="urn:microsoft.com/office/officeart/2005/8/layout/hierarchy1"/>
    <dgm:cxn modelId="{E86DAA3C-84F0-4A04-B678-106C6A99035C}" type="presParOf" srcId="{3AFDCB5C-CD29-4DD0-A034-C0ADC3FEAA59}" destId="{940520EC-C9D3-456D-9A58-18884873784E}" srcOrd="1" destOrd="0" presId="urn:microsoft.com/office/officeart/2005/8/layout/hierarchy1"/>
    <dgm:cxn modelId="{541D6F6D-34BD-4086-99FC-10ACDCD1C466}" type="presParOf" srcId="{1FB366A7-3845-47BD-915B-94C242A26383}" destId="{3616E97F-8EAA-46A9-8D9D-F8B17D6BEC17}" srcOrd="2" destOrd="0" presId="urn:microsoft.com/office/officeart/2005/8/layout/hierarchy1"/>
    <dgm:cxn modelId="{50C7E184-C73E-42C9-A368-18B0FE95A91F}" type="presParOf" srcId="{1FB366A7-3845-47BD-915B-94C242A26383}" destId="{CE26BF8B-392A-45AE-8FF6-5C395A34CF63}" srcOrd="3" destOrd="0" presId="urn:microsoft.com/office/officeart/2005/8/layout/hierarchy1"/>
    <dgm:cxn modelId="{EE8FCE7E-C099-4AF0-A560-4914D965BAA8}" type="presParOf" srcId="{CE26BF8B-392A-45AE-8FF6-5C395A34CF63}" destId="{84A9FAEF-3E56-4A2C-8AF8-734F9AF73187}" srcOrd="0" destOrd="0" presId="urn:microsoft.com/office/officeart/2005/8/layout/hierarchy1"/>
    <dgm:cxn modelId="{64B90D2A-6A40-4452-9755-A9C1C0D50FE6}" type="presParOf" srcId="{84A9FAEF-3E56-4A2C-8AF8-734F9AF73187}" destId="{7712411E-CC36-41F3-B59F-14F441FF0FAE}" srcOrd="0" destOrd="0" presId="urn:microsoft.com/office/officeart/2005/8/layout/hierarchy1"/>
    <dgm:cxn modelId="{426B98F6-EE1C-4788-BB2A-A20C2A986F99}" type="presParOf" srcId="{84A9FAEF-3E56-4A2C-8AF8-734F9AF73187}" destId="{1270E4E0-7F6D-4203-9A69-7F55AB9B80C5}" srcOrd="1" destOrd="0" presId="urn:microsoft.com/office/officeart/2005/8/layout/hierarchy1"/>
    <dgm:cxn modelId="{22BBEDDD-E6FE-437A-B869-DE02C5148274}" type="presParOf" srcId="{CE26BF8B-392A-45AE-8FF6-5C395A34CF63}" destId="{A6C59464-7306-406C-82CF-CEF7869785CE}" srcOrd="1" destOrd="0" presId="urn:microsoft.com/office/officeart/2005/8/layout/hierarchy1"/>
    <dgm:cxn modelId="{6D99CE64-7761-4CEB-A5DA-9BEEC5E76AC7}" type="presParOf" srcId="{1FB366A7-3845-47BD-915B-94C242A26383}" destId="{00927B82-AFD5-40C2-B27F-6E82F2F2553D}" srcOrd="4" destOrd="0" presId="urn:microsoft.com/office/officeart/2005/8/layout/hierarchy1"/>
    <dgm:cxn modelId="{2304A9CD-CBC1-440F-BBD8-4D0E4F33CA8B}" type="presParOf" srcId="{1FB366A7-3845-47BD-915B-94C242A26383}" destId="{D1A505F5-D112-4DBD-95B6-48417F18FA59}" srcOrd="5" destOrd="0" presId="urn:microsoft.com/office/officeart/2005/8/layout/hierarchy1"/>
    <dgm:cxn modelId="{C34F4214-17D0-4A04-8EC2-35AE189D4CC7}" type="presParOf" srcId="{D1A505F5-D112-4DBD-95B6-48417F18FA59}" destId="{EE925BDE-9C50-47B0-BAE8-CCF174B2B49D}" srcOrd="0" destOrd="0" presId="urn:microsoft.com/office/officeart/2005/8/layout/hierarchy1"/>
    <dgm:cxn modelId="{21CA4C35-B0CA-47AD-838B-82A5523FB712}" type="presParOf" srcId="{EE925BDE-9C50-47B0-BAE8-CCF174B2B49D}" destId="{4BFD62DE-D06E-42BA-99AD-691C6073250E}" srcOrd="0" destOrd="0" presId="urn:microsoft.com/office/officeart/2005/8/layout/hierarchy1"/>
    <dgm:cxn modelId="{C241D28E-F6F5-4B27-9355-C2DB75B7AA6D}" type="presParOf" srcId="{EE925BDE-9C50-47B0-BAE8-CCF174B2B49D}" destId="{7229C1CB-641D-453D-9696-A416E53B2F80}" srcOrd="1" destOrd="0" presId="urn:microsoft.com/office/officeart/2005/8/layout/hierarchy1"/>
    <dgm:cxn modelId="{44A204F3-C3F4-49C6-9CF2-E51966B2A37A}" type="presParOf" srcId="{D1A505F5-D112-4DBD-95B6-48417F18FA59}" destId="{6F8B845D-9C31-4798-B95B-52879D7C47B5}" srcOrd="1" destOrd="0" presId="urn:microsoft.com/office/officeart/2005/8/layout/hierarchy1"/>
    <dgm:cxn modelId="{EFFDCDB1-FE12-4629-840F-234BA84F471A}" type="presParOf" srcId="{8A6E8B0C-3405-45E0-8B9C-20E2AA7E3A71}" destId="{74638E48-7EEF-4331-8237-F1F0C140A3E6}" srcOrd="2" destOrd="0" presId="urn:microsoft.com/office/officeart/2005/8/layout/hierarchy1"/>
    <dgm:cxn modelId="{F4760B5F-4256-405E-AAE0-450507AF4C5E}" type="presParOf" srcId="{8A6E8B0C-3405-45E0-8B9C-20E2AA7E3A71}" destId="{8C29CD50-AD4F-44F1-8887-F2B9F3AD0F3E}" srcOrd="3" destOrd="0" presId="urn:microsoft.com/office/officeart/2005/8/layout/hierarchy1"/>
    <dgm:cxn modelId="{C3DCE15C-7CED-4568-8C6E-94003FD76A3A}" type="presParOf" srcId="{8C29CD50-AD4F-44F1-8887-F2B9F3AD0F3E}" destId="{23B3C9BF-4BD4-4CD1-BEEF-62A697B598F5}" srcOrd="0" destOrd="0" presId="urn:microsoft.com/office/officeart/2005/8/layout/hierarchy1"/>
    <dgm:cxn modelId="{47AD8E1F-548C-4DB3-875A-B36BC3DF556E}" type="presParOf" srcId="{23B3C9BF-4BD4-4CD1-BEEF-62A697B598F5}" destId="{79877D4E-8FB5-4A49-9B92-D1F10AB5A29C}" srcOrd="0" destOrd="0" presId="urn:microsoft.com/office/officeart/2005/8/layout/hierarchy1"/>
    <dgm:cxn modelId="{26B83361-7683-438C-965F-84F1A6444E29}" type="presParOf" srcId="{23B3C9BF-4BD4-4CD1-BEEF-62A697B598F5}" destId="{486FCB14-0E20-481B-A57A-0B13C12D65BC}" srcOrd="1" destOrd="0" presId="urn:microsoft.com/office/officeart/2005/8/layout/hierarchy1"/>
    <dgm:cxn modelId="{856D141C-71C2-4313-B2EF-B100AF8CD8C3}" type="presParOf" srcId="{8C29CD50-AD4F-44F1-8887-F2B9F3AD0F3E}" destId="{265BC23F-1860-410B-89DB-8647A40A3B08}" srcOrd="1" destOrd="0" presId="urn:microsoft.com/office/officeart/2005/8/layout/hierarchy1"/>
  </dgm:cxnLst>
  <dgm:bg>
    <a:noFill/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72B23B-C450-4ACB-BC42-AE328F198E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440BC9-B89D-4F2B-8BCF-35DCC5BCF0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AB8087-9B6C-4049-ABCA-9B42280170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858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r>
              <a:rPr lang="ru-RU" smtClean="0"/>
              <a:t>Вставка клипа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0F2CDB1-8671-4BF4-8705-5CE4E9EDC0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87C466-E601-4852-8F2E-007FD7F830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6F8212-EB6C-4FE7-A9DB-BACCB4629D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44B25-368E-4057-9981-D29C4E51B0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0B6D7-5D12-4F1F-8144-7391075F68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218DA-2629-43FB-A1F9-F20F62CF7A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78BAAA-BBEA-4083-B8D6-6278364F06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C1502B-32AE-4713-B7C7-D4DEF34438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4637E-6422-42BD-B62D-4740714A8B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7F53D83-D527-4FE0-BFBA-A642C4B5255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Общая характеристика оксидов</a:t>
            </a: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 химии </a:t>
            </a:r>
          </a:p>
          <a:p>
            <a:r>
              <a:rPr lang="ru-RU" dirty="0" smtClean="0"/>
              <a:t>МОУ </a:t>
            </a:r>
            <a:r>
              <a:rPr lang="ru-RU" dirty="0" err="1" smtClean="0"/>
              <a:t>Неклюдовская</a:t>
            </a:r>
            <a:r>
              <a:rPr lang="ru-RU" dirty="0" smtClean="0"/>
              <a:t> СОШ</a:t>
            </a:r>
          </a:p>
          <a:p>
            <a:r>
              <a:rPr lang="ru-RU" dirty="0" err="1" smtClean="0"/>
              <a:t>Отряскина</a:t>
            </a:r>
            <a:r>
              <a:rPr lang="ru-RU" dirty="0" smtClean="0"/>
              <a:t> Т.А.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0"/>
            <a:ext cx="5767733" cy="21236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Химические свойства</a:t>
            </a:r>
          </a:p>
          <a:p>
            <a:pPr algn="ctr">
              <a:defRPr/>
            </a:pPr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кислотных оксидов.</a:t>
            </a:r>
          </a:p>
          <a:p>
            <a:pPr algn="ctr">
              <a:defRPr/>
            </a:pP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500" y="1643063"/>
            <a:ext cx="8143904" cy="4154984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Tx/>
              <a:buAutoNum type="arabicPeriod"/>
              <a:defRPr/>
            </a:pPr>
            <a:r>
              <a:rPr lang="ru-RU" sz="2400" b="1" dirty="0"/>
              <a:t>С основаниями, образуя соль и воду: </a:t>
            </a:r>
          </a:p>
          <a:p>
            <a:pPr marL="457200" indent="-457200">
              <a:defRPr/>
            </a:pPr>
            <a:r>
              <a:rPr lang="ru-RU" sz="2400" b="1" dirty="0"/>
              <a:t>        </a:t>
            </a:r>
            <a:r>
              <a:rPr lang="en-US" sz="2400" b="1" dirty="0"/>
              <a:t>CO</a:t>
            </a:r>
            <a:r>
              <a:rPr lang="en-US" sz="2400" b="1" baseline="-25000" dirty="0"/>
              <a:t>2</a:t>
            </a:r>
            <a:r>
              <a:rPr lang="en-US" sz="2400" b="1" dirty="0"/>
              <a:t>  +  2KOH  =  K</a:t>
            </a:r>
            <a:r>
              <a:rPr lang="en-US" sz="2400" b="1" baseline="-25000" dirty="0"/>
              <a:t>2</a:t>
            </a:r>
            <a:r>
              <a:rPr lang="en-US" sz="2400" b="1" dirty="0"/>
              <a:t>CO</a:t>
            </a:r>
            <a:r>
              <a:rPr lang="en-US" sz="2400" b="1" baseline="-25000" dirty="0"/>
              <a:t>3</a:t>
            </a:r>
            <a:r>
              <a:rPr lang="en-US" sz="2400" b="1" dirty="0"/>
              <a:t>  +  H</a:t>
            </a:r>
            <a:r>
              <a:rPr lang="en-US" sz="2400" b="1" baseline="-25000" dirty="0"/>
              <a:t>2</a:t>
            </a:r>
            <a:r>
              <a:rPr lang="en-US" sz="2400" b="1" dirty="0"/>
              <a:t>O</a:t>
            </a:r>
          </a:p>
          <a:p>
            <a:pPr marL="457200" indent="-457200">
              <a:defRPr/>
            </a:pPr>
            <a:endParaRPr lang="en-US" sz="2400" b="1" dirty="0"/>
          </a:p>
          <a:p>
            <a:pPr marL="457200" indent="-457200">
              <a:defRPr/>
            </a:pPr>
            <a:r>
              <a:rPr lang="en-US" sz="2400" b="1" dirty="0"/>
              <a:t>2</a:t>
            </a:r>
            <a:r>
              <a:rPr lang="ru-RU" sz="2400" b="1" dirty="0"/>
              <a:t>. С основными оксидами, образуя соли:</a:t>
            </a:r>
            <a:endParaRPr lang="en-US" sz="2400" b="1" dirty="0"/>
          </a:p>
          <a:p>
            <a:pPr marL="457200" indent="-457200">
              <a:defRPr/>
            </a:pPr>
            <a:r>
              <a:rPr lang="en-US" sz="2400" b="1" dirty="0"/>
              <a:t>        </a:t>
            </a:r>
            <a:r>
              <a:rPr lang="ru-RU" sz="2400" b="1" dirty="0"/>
              <a:t>     </a:t>
            </a:r>
            <a:r>
              <a:rPr lang="en-US" sz="2400" b="1" dirty="0"/>
              <a:t>CO</a:t>
            </a:r>
            <a:r>
              <a:rPr lang="en-US" sz="2400" b="1" baseline="-25000" dirty="0"/>
              <a:t>2</a:t>
            </a:r>
            <a:r>
              <a:rPr lang="en-US" sz="2400" b="1" dirty="0"/>
              <a:t>  +  MgO  =  MgCO</a:t>
            </a:r>
            <a:r>
              <a:rPr lang="en-US" sz="2400" b="1" baseline="-25000" dirty="0"/>
              <a:t>3</a:t>
            </a:r>
            <a:endParaRPr lang="ru-RU" sz="2400" b="1" baseline="-25000" dirty="0"/>
          </a:p>
          <a:p>
            <a:pPr marL="457200" indent="-457200">
              <a:defRPr/>
            </a:pPr>
            <a:r>
              <a:rPr lang="ru-RU" sz="2400" b="1" dirty="0"/>
              <a:t>          </a:t>
            </a:r>
          </a:p>
          <a:p>
            <a:pPr marL="457200" indent="-457200">
              <a:defRPr/>
            </a:pPr>
            <a:r>
              <a:rPr lang="ru-RU" sz="2400" b="1" dirty="0"/>
              <a:t> </a:t>
            </a:r>
            <a:r>
              <a:rPr lang="en-US" sz="2400" b="1" dirty="0"/>
              <a:t>3. </a:t>
            </a:r>
            <a:r>
              <a:rPr lang="ru-RU" sz="2400" b="1" dirty="0"/>
              <a:t>С водой (большинство оксидов), образуя кислоты: </a:t>
            </a:r>
          </a:p>
          <a:p>
            <a:pPr marL="457200" indent="-457200">
              <a:defRPr/>
            </a:pPr>
            <a:r>
              <a:rPr lang="ru-RU" sz="2400" b="1" dirty="0"/>
              <a:t>             </a:t>
            </a:r>
            <a:r>
              <a:rPr lang="en-US" sz="2400" b="1" dirty="0"/>
              <a:t>SO</a:t>
            </a:r>
            <a:r>
              <a:rPr lang="en-US" sz="2400" b="1" baseline="-25000" dirty="0"/>
              <a:t>3</a:t>
            </a:r>
            <a:r>
              <a:rPr lang="en-US" sz="2400" b="1" dirty="0"/>
              <a:t>  +  H</a:t>
            </a:r>
            <a:r>
              <a:rPr lang="en-US" sz="2400" b="1" baseline="-25000" dirty="0"/>
              <a:t>2</a:t>
            </a:r>
            <a:r>
              <a:rPr lang="en-US" sz="2400" b="1" dirty="0"/>
              <a:t>O  =  H</a:t>
            </a:r>
            <a:r>
              <a:rPr lang="en-US" sz="2400" b="1" baseline="-25000" dirty="0"/>
              <a:t>2</a:t>
            </a:r>
            <a:r>
              <a:rPr lang="en-US" sz="2400" b="1" dirty="0"/>
              <a:t>SO</a:t>
            </a:r>
            <a:r>
              <a:rPr lang="en-US" sz="2400" b="1" baseline="-25000" dirty="0"/>
              <a:t>4</a:t>
            </a:r>
          </a:p>
          <a:p>
            <a:pPr marL="457200" indent="-457200">
              <a:defRPr/>
            </a:pPr>
            <a:r>
              <a:rPr lang="en-US" sz="2400" b="1" dirty="0"/>
              <a:t>     </a:t>
            </a:r>
            <a:r>
              <a:rPr lang="ru-RU" sz="2400" b="1" dirty="0"/>
              <a:t>    </a:t>
            </a:r>
            <a:r>
              <a:rPr lang="en-US" sz="2400" b="1" dirty="0"/>
              <a:t> CrO</a:t>
            </a:r>
            <a:r>
              <a:rPr lang="en-US" sz="2400" b="1" baseline="-25000" dirty="0"/>
              <a:t>3 </a:t>
            </a:r>
            <a:r>
              <a:rPr lang="en-US" sz="2400" b="1" dirty="0"/>
              <a:t> +  H</a:t>
            </a:r>
            <a:r>
              <a:rPr lang="en-US" sz="2400" b="1" baseline="-25000" dirty="0"/>
              <a:t>2</a:t>
            </a:r>
            <a:r>
              <a:rPr lang="en-US" sz="2400" b="1" dirty="0"/>
              <a:t>O  =  H</a:t>
            </a:r>
            <a:r>
              <a:rPr lang="en-US" sz="2400" b="1" baseline="-25000" dirty="0"/>
              <a:t>2</a:t>
            </a:r>
            <a:r>
              <a:rPr lang="en-US" sz="2400" b="1" dirty="0"/>
              <a:t>CrO</a:t>
            </a:r>
            <a:r>
              <a:rPr lang="en-US" sz="2400" b="1" baseline="-25000" dirty="0"/>
              <a:t>4 </a:t>
            </a:r>
            <a:r>
              <a:rPr lang="en-US" sz="2400" b="1" dirty="0"/>
              <a:t> </a:t>
            </a:r>
            <a:endParaRPr lang="ru-RU" sz="2400" b="1" dirty="0"/>
          </a:p>
          <a:p>
            <a:pPr marL="457200" indent="-457200">
              <a:defRPr/>
            </a:pPr>
            <a:r>
              <a:rPr lang="ru-RU" sz="2400" b="1" dirty="0"/>
              <a:t>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3" name="Organization Chart 5"/>
          <p:cNvGraphicFramePr>
            <a:graphicFrameLocks/>
          </p:cNvGraphicFramePr>
          <p:nvPr/>
        </p:nvGraphicFramePr>
        <p:xfrm>
          <a:off x="971550" y="260350"/>
          <a:ext cx="7848600" cy="3925888"/>
        </p:xfrm>
        <a:graphic>
          <a:graphicData uri="http://schemas.openxmlformats.org/drawingml/2006/compatibility">
            <com:legacyDrawing xmlns:com="http://schemas.openxmlformats.org/drawingml/2006/compatibility" spid="_x0000_s4098"/>
          </a:graphicData>
        </a:graphic>
      </p:graphicFrame>
      <p:graphicFrame>
        <p:nvGraphicFramePr>
          <p:cNvPr id="2087" name="Organization Chart 39"/>
          <p:cNvGraphicFramePr>
            <a:graphicFrameLocks/>
          </p:cNvGraphicFramePr>
          <p:nvPr/>
        </p:nvGraphicFramePr>
        <p:xfrm>
          <a:off x="971550" y="260350"/>
          <a:ext cx="7848600" cy="3925888"/>
        </p:xfrm>
        <a:graphic>
          <a:graphicData uri="http://schemas.openxmlformats.org/drawingml/2006/compatibility">
            <com:legacyDrawing xmlns:com="http://schemas.openxmlformats.org/drawingml/2006/compatibility" spid="_x0000_s4106"/>
          </a:graphicData>
        </a:graphic>
      </p:graphicFrame>
      <p:sp>
        <p:nvSpPr>
          <p:cNvPr id="2061" name="Oval 13"/>
          <p:cNvSpPr>
            <a:spLocks noChangeArrowheads="1"/>
          </p:cNvSpPr>
          <p:nvPr/>
        </p:nvSpPr>
        <p:spPr bwMode="auto">
          <a:xfrm>
            <a:off x="3635375" y="2852738"/>
            <a:ext cx="2303463" cy="936625"/>
          </a:xfrm>
          <a:prstGeom prst="ellipse">
            <a:avLst/>
          </a:prstGeom>
          <a:solidFill>
            <a:schemeClr val="bg1"/>
          </a:solidFill>
          <a:ln w="38100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/>
              <a:t>Н</a:t>
            </a:r>
            <a:r>
              <a:rPr lang="ru-RU" sz="4800" baseline="-25000"/>
              <a:t>2</a:t>
            </a:r>
            <a:r>
              <a:rPr lang="ru-RU" sz="4800"/>
              <a:t>О</a:t>
            </a:r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 rot="12057568">
            <a:off x="3436938" y="1855788"/>
            <a:ext cx="1409700" cy="557212"/>
          </a:xfrm>
          <a:prstGeom prst="curvedUpArrow">
            <a:avLst>
              <a:gd name="adj1" fmla="val 50598"/>
              <a:gd name="adj2" fmla="val 101197"/>
              <a:gd name="adj3" fmla="val 5162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971550" y="4508500"/>
            <a:ext cx="2522538" cy="617538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Соль + Н</a:t>
            </a:r>
            <a:r>
              <a:rPr lang="ru-RU" sz="3200" baseline="-25000"/>
              <a:t>2</a:t>
            </a:r>
            <a:r>
              <a:rPr lang="ru-RU" sz="3200"/>
              <a:t>О </a:t>
            </a:r>
          </a:p>
        </p:txBody>
      </p:sp>
      <p:sp>
        <p:nvSpPr>
          <p:cNvPr id="2069" name="Line 21"/>
          <p:cNvSpPr>
            <a:spLocks noChangeShapeType="1"/>
          </p:cNvSpPr>
          <p:nvPr/>
        </p:nvSpPr>
        <p:spPr bwMode="auto">
          <a:xfrm>
            <a:off x="2268538" y="3933825"/>
            <a:ext cx="0" cy="576263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71" name="Line 23"/>
          <p:cNvSpPr>
            <a:spLocks noChangeShapeType="1"/>
          </p:cNvSpPr>
          <p:nvPr/>
        </p:nvSpPr>
        <p:spPr bwMode="auto">
          <a:xfrm>
            <a:off x="7667625" y="2636838"/>
            <a:ext cx="0" cy="576262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72" name="Line 24"/>
          <p:cNvSpPr>
            <a:spLocks noChangeShapeType="1"/>
          </p:cNvSpPr>
          <p:nvPr/>
        </p:nvSpPr>
        <p:spPr bwMode="auto">
          <a:xfrm>
            <a:off x="7667625" y="3860800"/>
            <a:ext cx="0" cy="576263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6372225" y="4508500"/>
            <a:ext cx="2522538" cy="617538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Соль + Н</a:t>
            </a:r>
            <a:r>
              <a:rPr lang="ru-RU" sz="3200" baseline="-25000"/>
              <a:t>2</a:t>
            </a:r>
            <a:r>
              <a:rPr lang="ru-RU" sz="3200"/>
              <a:t>О </a:t>
            </a:r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3492500" y="5229225"/>
            <a:ext cx="2781300" cy="617538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друг с другом</a:t>
            </a:r>
          </a:p>
        </p:txBody>
      </p:sp>
      <p:sp>
        <p:nvSpPr>
          <p:cNvPr id="2075" name="Line 27"/>
          <p:cNvSpPr>
            <a:spLocks noChangeShapeType="1"/>
          </p:cNvSpPr>
          <p:nvPr/>
        </p:nvSpPr>
        <p:spPr bwMode="auto">
          <a:xfrm>
            <a:off x="4859338" y="5876925"/>
            <a:ext cx="0" cy="576263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4211638" y="6216650"/>
            <a:ext cx="1289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соль</a:t>
            </a:r>
          </a:p>
        </p:txBody>
      </p:sp>
      <p:sp>
        <p:nvSpPr>
          <p:cNvPr id="2078" name="Line 30"/>
          <p:cNvSpPr>
            <a:spLocks noChangeShapeType="1"/>
          </p:cNvSpPr>
          <p:nvPr/>
        </p:nvSpPr>
        <p:spPr bwMode="auto">
          <a:xfrm>
            <a:off x="2916238" y="2565400"/>
            <a:ext cx="1871662" cy="259238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79" name="Line 31"/>
          <p:cNvSpPr>
            <a:spLocks noChangeShapeType="1"/>
          </p:cNvSpPr>
          <p:nvPr/>
        </p:nvSpPr>
        <p:spPr bwMode="auto">
          <a:xfrm flipH="1">
            <a:off x="4787900" y="2565400"/>
            <a:ext cx="1871663" cy="259238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83" name="Line 35"/>
          <p:cNvSpPr>
            <a:spLocks noChangeShapeType="1"/>
          </p:cNvSpPr>
          <p:nvPr/>
        </p:nvSpPr>
        <p:spPr bwMode="auto">
          <a:xfrm>
            <a:off x="3635375" y="2420938"/>
            <a:ext cx="3168650" cy="792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84" name="Line 36"/>
          <p:cNvSpPr>
            <a:spLocks noChangeShapeType="1"/>
          </p:cNvSpPr>
          <p:nvPr/>
        </p:nvSpPr>
        <p:spPr bwMode="auto">
          <a:xfrm flipH="1">
            <a:off x="2987675" y="2492375"/>
            <a:ext cx="3240088" cy="6492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85" name="Line 37"/>
          <p:cNvSpPr>
            <a:spLocks noChangeShapeType="1"/>
          </p:cNvSpPr>
          <p:nvPr/>
        </p:nvSpPr>
        <p:spPr bwMode="auto">
          <a:xfrm flipH="1" flipV="1">
            <a:off x="2268538" y="2781300"/>
            <a:ext cx="1511300" cy="287338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86" name="Line 38"/>
          <p:cNvSpPr>
            <a:spLocks noChangeShapeType="1"/>
          </p:cNvSpPr>
          <p:nvPr/>
        </p:nvSpPr>
        <p:spPr bwMode="auto">
          <a:xfrm flipV="1">
            <a:off x="5795963" y="2781300"/>
            <a:ext cx="1871662" cy="287338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97" name="Line 49"/>
          <p:cNvSpPr>
            <a:spLocks noChangeShapeType="1"/>
          </p:cNvSpPr>
          <p:nvPr/>
        </p:nvSpPr>
        <p:spPr bwMode="auto">
          <a:xfrm>
            <a:off x="2268538" y="2636838"/>
            <a:ext cx="0" cy="576262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95" name="Rectangle 47"/>
          <p:cNvSpPr>
            <a:spLocks noChangeArrowheads="1"/>
          </p:cNvSpPr>
          <p:nvPr/>
        </p:nvSpPr>
        <p:spPr bwMode="auto">
          <a:xfrm>
            <a:off x="1116013" y="3284538"/>
            <a:ext cx="2212975" cy="617537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основания</a:t>
            </a:r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6804025" y="3284538"/>
            <a:ext cx="1770063" cy="617537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/>
              <a:t>кислоты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9" dur="5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5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1" grpId="0" animBg="1"/>
      <p:bldP spid="2068" grpId="0" animBg="1"/>
      <p:bldP spid="2069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7" grpId="0"/>
      <p:bldP spid="2078" grpId="0" animBg="1"/>
      <p:bldP spid="2079" grpId="0" animBg="1"/>
      <p:bldP spid="2083" grpId="0" animBg="1"/>
      <p:bldP spid="2084" grpId="0" animBg="1"/>
      <p:bldP spid="2085" grpId="0" animBg="1"/>
      <p:bldP spid="2086" grpId="0" animBg="1"/>
      <p:bldP spid="2097" grpId="0" animBg="1"/>
      <p:bldP spid="2095" grpId="0" animBg="1"/>
      <p:bldP spid="207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28" y="0"/>
            <a:ext cx="3842269" cy="12618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Амфотерные </a:t>
            </a:r>
          </a:p>
          <a:p>
            <a:pPr algn="ctr"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Оксиды.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1500" y="1357313"/>
            <a:ext cx="757240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600" b="1" dirty="0"/>
              <a:t>Это оксиды, которым соответствуют </a:t>
            </a:r>
            <a:r>
              <a:rPr lang="ru-RU" sz="2600" b="1" dirty="0" err="1"/>
              <a:t>гидроксиды</a:t>
            </a:r>
            <a:r>
              <a:rPr lang="ru-RU" sz="2600" b="1" dirty="0"/>
              <a:t>, проявляющие свойства как оснований, так и кислот. </a:t>
            </a:r>
          </a:p>
          <a:p>
            <a:r>
              <a:rPr lang="ru-RU" sz="2600" b="1" dirty="0"/>
              <a:t>Например: </a:t>
            </a:r>
          </a:p>
          <a:p>
            <a:r>
              <a:rPr lang="ru-RU" sz="2600" b="1" dirty="0"/>
              <a:t>  </a:t>
            </a:r>
            <a:r>
              <a:rPr lang="en-US" sz="2600" b="1" dirty="0" err="1"/>
              <a:t>BeO</a:t>
            </a:r>
            <a:r>
              <a:rPr lang="en-US" sz="2600" b="1" dirty="0"/>
              <a:t>  </a:t>
            </a:r>
            <a:r>
              <a:rPr lang="en-US" sz="2600" b="1" dirty="0">
                <a:latin typeface="Arial Black" pitchFamily="34" charset="0"/>
              </a:rPr>
              <a:t>→  </a:t>
            </a:r>
            <a:r>
              <a:rPr lang="en-US" sz="2600" b="1" dirty="0">
                <a:cs typeface="Times New Roman" pitchFamily="18" charset="0"/>
              </a:rPr>
              <a:t>Be(OH)</a:t>
            </a:r>
            <a:r>
              <a:rPr lang="en-US" sz="2600" b="1" baseline="-25000" dirty="0">
                <a:cs typeface="Times New Roman" pitchFamily="18" charset="0"/>
              </a:rPr>
              <a:t>2  </a:t>
            </a:r>
            <a:r>
              <a:rPr lang="en-US" sz="2600" b="1" dirty="0">
                <a:latin typeface="Arial Black" pitchFamily="34" charset="0"/>
                <a:cs typeface="Times New Roman" pitchFamily="18" charset="0"/>
              </a:rPr>
              <a:t>→  </a:t>
            </a:r>
            <a:r>
              <a:rPr lang="en-US" sz="2600" b="1" dirty="0">
                <a:cs typeface="Times New Roman" pitchFamily="18" charset="0"/>
              </a:rPr>
              <a:t>H</a:t>
            </a:r>
            <a:r>
              <a:rPr lang="en-US" sz="2600" b="1" baseline="-25000" dirty="0">
                <a:cs typeface="Times New Roman" pitchFamily="18" charset="0"/>
              </a:rPr>
              <a:t>2</a:t>
            </a:r>
            <a:r>
              <a:rPr lang="en-US" sz="2600" b="1" dirty="0">
                <a:cs typeface="Times New Roman" pitchFamily="18" charset="0"/>
              </a:rPr>
              <a:t>BeO</a:t>
            </a:r>
            <a:r>
              <a:rPr lang="en-US" sz="2600" b="1" baseline="-25000" dirty="0">
                <a:cs typeface="Times New Roman" pitchFamily="18" charset="0"/>
              </a:rPr>
              <a:t>2</a:t>
            </a:r>
          </a:p>
          <a:p>
            <a:r>
              <a:rPr lang="en-US" sz="2600" b="1" dirty="0">
                <a:cs typeface="Times New Roman" pitchFamily="18" charset="0"/>
              </a:rPr>
              <a:t>  </a:t>
            </a:r>
            <a:r>
              <a:rPr lang="en-US" sz="2600" b="1" dirty="0" err="1">
                <a:cs typeface="Times New Roman" pitchFamily="18" charset="0"/>
              </a:rPr>
              <a:t>ZnO</a:t>
            </a:r>
            <a:r>
              <a:rPr lang="en-US" sz="2600" b="1" dirty="0">
                <a:cs typeface="Times New Roman" pitchFamily="18" charset="0"/>
              </a:rPr>
              <a:t> </a:t>
            </a:r>
            <a:r>
              <a:rPr lang="en-US" sz="2600" b="1" dirty="0">
                <a:latin typeface="Arial Black" pitchFamily="34" charset="0"/>
              </a:rPr>
              <a:t>→  </a:t>
            </a:r>
            <a:r>
              <a:rPr lang="en-US" sz="2600" b="1" dirty="0">
                <a:cs typeface="Times New Roman" pitchFamily="18" charset="0"/>
              </a:rPr>
              <a:t>Zn(OH)</a:t>
            </a:r>
            <a:r>
              <a:rPr lang="en-US" sz="2600" b="1" baseline="-25000" dirty="0">
                <a:cs typeface="Times New Roman" pitchFamily="18" charset="0"/>
              </a:rPr>
              <a:t>2</a:t>
            </a:r>
            <a:r>
              <a:rPr lang="en-US" sz="2600" b="1" dirty="0">
                <a:cs typeface="Times New Roman" pitchFamily="18" charset="0"/>
              </a:rPr>
              <a:t> </a:t>
            </a:r>
            <a:r>
              <a:rPr lang="en-US" sz="2600" b="1" dirty="0">
                <a:latin typeface="Arial Black" pitchFamily="34" charset="0"/>
              </a:rPr>
              <a:t>→  </a:t>
            </a:r>
            <a:r>
              <a:rPr lang="en-US" sz="2600" b="1" dirty="0">
                <a:cs typeface="Times New Roman" pitchFamily="18" charset="0"/>
              </a:rPr>
              <a:t>H</a:t>
            </a:r>
            <a:r>
              <a:rPr lang="en-US" sz="2600" b="1" baseline="-25000" dirty="0">
                <a:cs typeface="Times New Roman" pitchFamily="18" charset="0"/>
              </a:rPr>
              <a:t>2</a:t>
            </a:r>
            <a:r>
              <a:rPr lang="en-US" sz="2600" b="1" dirty="0">
                <a:cs typeface="Times New Roman" pitchFamily="18" charset="0"/>
              </a:rPr>
              <a:t>ZnO</a:t>
            </a:r>
            <a:r>
              <a:rPr lang="en-US" sz="2600" b="1" baseline="-25000" dirty="0">
                <a:cs typeface="Times New Roman" pitchFamily="18" charset="0"/>
              </a:rPr>
              <a:t>2</a:t>
            </a:r>
          </a:p>
          <a:p>
            <a:r>
              <a:rPr lang="ru-RU" sz="2600" b="1" dirty="0" err="1">
                <a:cs typeface="Times New Roman" pitchFamily="18" charset="0"/>
              </a:rPr>
              <a:t>Амфотерные</a:t>
            </a:r>
            <a:r>
              <a:rPr lang="ru-RU" sz="2600" b="1" dirty="0">
                <a:cs typeface="Times New Roman" pitchFamily="18" charset="0"/>
              </a:rPr>
              <a:t> оксиды образуют только металлы со степенью окисления  +3, +4.</a:t>
            </a:r>
          </a:p>
          <a:p>
            <a:r>
              <a:rPr lang="ru-RU" sz="2600" b="1" dirty="0">
                <a:cs typeface="Times New Roman" pitchFamily="18" charset="0"/>
              </a:rPr>
              <a:t>Например:  </a:t>
            </a:r>
            <a:r>
              <a:rPr lang="en-US" sz="2600" b="1" dirty="0">
                <a:cs typeface="Times New Roman" pitchFamily="18" charset="0"/>
              </a:rPr>
              <a:t>Cr</a:t>
            </a:r>
            <a:r>
              <a:rPr lang="en-US" sz="2600" b="1" baseline="-25000" dirty="0">
                <a:cs typeface="Times New Roman" pitchFamily="18" charset="0"/>
              </a:rPr>
              <a:t>2</a:t>
            </a:r>
            <a:r>
              <a:rPr lang="en-US" sz="2600" b="1" dirty="0">
                <a:cs typeface="Times New Roman" pitchFamily="18" charset="0"/>
              </a:rPr>
              <a:t>O</a:t>
            </a:r>
            <a:r>
              <a:rPr lang="en-US" sz="2600" b="1" baseline="-25000" dirty="0">
                <a:cs typeface="Times New Roman" pitchFamily="18" charset="0"/>
              </a:rPr>
              <a:t>3</a:t>
            </a:r>
            <a:r>
              <a:rPr lang="en-US" sz="2600" b="1" dirty="0">
                <a:cs typeface="Times New Roman" pitchFamily="18" charset="0"/>
              </a:rPr>
              <a:t>,  Fe</a:t>
            </a:r>
            <a:r>
              <a:rPr lang="en-US" sz="2600" b="1" baseline="-25000" dirty="0">
                <a:cs typeface="Times New Roman" pitchFamily="18" charset="0"/>
              </a:rPr>
              <a:t>2</a:t>
            </a:r>
            <a:r>
              <a:rPr lang="en-US" sz="2600" b="1" dirty="0">
                <a:cs typeface="Times New Roman" pitchFamily="18" charset="0"/>
              </a:rPr>
              <a:t>O</a:t>
            </a:r>
            <a:r>
              <a:rPr lang="en-US" sz="2600" b="1" baseline="-25000" dirty="0">
                <a:cs typeface="Times New Roman" pitchFamily="18" charset="0"/>
              </a:rPr>
              <a:t>3</a:t>
            </a:r>
            <a:r>
              <a:rPr lang="en-US" sz="2600" b="1" dirty="0">
                <a:cs typeface="Times New Roman" pitchFamily="18" charset="0"/>
              </a:rPr>
              <a:t>,  Al</a:t>
            </a:r>
            <a:r>
              <a:rPr lang="en-US" sz="2600" b="1" baseline="-25000" dirty="0">
                <a:cs typeface="Times New Roman" pitchFamily="18" charset="0"/>
              </a:rPr>
              <a:t>2</a:t>
            </a:r>
            <a:r>
              <a:rPr lang="en-US" sz="2600" b="1" dirty="0">
                <a:cs typeface="Times New Roman" pitchFamily="18" charset="0"/>
              </a:rPr>
              <a:t>O</a:t>
            </a:r>
            <a:r>
              <a:rPr lang="en-US" sz="2600" b="1" baseline="-25000" dirty="0">
                <a:cs typeface="Times New Roman" pitchFamily="18" charset="0"/>
              </a:rPr>
              <a:t>3</a:t>
            </a:r>
            <a:r>
              <a:rPr lang="en-US" sz="2600" b="1" dirty="0">
                <a:cs typeface="Times New Roman" pitchFamily="18" charset="0"/>
              </a:rPr>
              <a:t>. </a:t>
            </a:r>
          </a:p>
          <a:p>
            <a:r>
              <a:rPr lang="ru-RU" sz="2600" b="1" dirty="0"/>
              <a:t>Оксиды </a:t>
            </a:r>
            <a:r>
              <a:rPr lang="en-US" sz="2600" b="1" dirty="0" err="1"/>
              <a:t>BeO</a:t>
            </a:r>
            <a:r>
              <a:rPr lang="en-US" sz="2600" b="1" dirty="0"/>
              <a:t>, </a:t>
            </a:r>
            <a:r>
              <a:rPr lang="en-US" sz="2600" b="1" dirty="0" err="1">
                <a:cs typeface="Times New Roman" pitchFamily="18" charset="0"/>
              </a:rPr>
              <a:t>ZnO</a:t>
            </a:r>
            <a:r>
              <a:rPr lang="en-US" sz="2600" b="1" dirty="0">
                <a:cs typeface="Times New Roman" pitchFamily="18" charset="0"/>
              </a:rPr>
              <a:t> ,  </a:t>
            </a:r>
            <a:r>
              <a:rPr lang="en-US" sz="2600" b="1" dirty="0" err="1">
                <a:cs typeface="Times New Roman" pitchFamily="18" charset="0"/>
              </a:rPr>
              <a:t>SnO</a:t>
            </a:r>
            <a:r>
              <a:rPr lang="en-US" sz="2600" b="1" dirty="0">
                <a:cs typeface="Times New Roman" pitchFamily="18" charset="0"/>
              </a:rPr>
              <a:t>,  </a:t>
            </a:r>
            <a:r>
              <a:rPr lang="en-US" sz="2600" b="1" dirty="0" err="1">
                <a:cs typeface="Times New Roman" pitchFamily="18" charset="0"/>
              </a:rPr>
              <a:t>PbO</a:t>
            </a:r>
            <a:r>
              <a:rPr lang="ru-RU" sz="2600" b="1" dirty="0">
                <a:cs typeface="Times New Roman" pitchFamily="18" charset="0"/>
              </a:rPr>
              <a:t>  также являются </a:t>
            </a:r>
            <a:r>
              <a:rPr lang="ru-RU" sz="2600" b="1" dirty="0" err="1">
                <a:cs typeface="Times New Roman" pitchFamily="18" charset="0"/>
              </a:rPr>
              <a:t>амфотерными</a:t>
            </a:r>
            <a:r>
              <a:rPr lang="en-US" sz="2600" b="1" dirty="0">
                <a:cs typeface="Times New Roman" pitchFamily="18" charset="0"/>
              </a:rPr>
              <a:t>. </a:t>
            </a:r>
          </a:p>
          <a:p>
            <a:endParaRPr lang="en-US" b="1" dirty="0">
              <a:cs typeface="Times New Roman" pitchFamily="18" charset="0"/>
            </a:endParaRPr>
          </a:p>
        </p:txBody>
      </p:sp>
      <p:pic>
        <p:nvPicPr>
          <p:cNvPr id="12292" name="Picture 2" descr="E:\Танюша\итьрпрнрнп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357188"/>
            <a:ext cx="12858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0"/>
            <a:ext cx="5580182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Химические свойства</a:t>
            </a:r>
          </a:p>
          <a:p>
            <a:pPr algn="ctr">
              <a:defRPr/>
            </a:pPr>
            <a:r>
              <a:rPr lang="ru-RU" sz="4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амфотерных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оксидов.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7224" y="1285875"/>
            <a:ext cx="7572428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/>
              <a:t>В качестве основных оксидов. </a:t>
            </a:r>
          </a:p>
          <a:p>
            <a:pPr marL="457200" indent="-457200">
              <a:buFontTx/>
              <a:buAutoNum type="arabicPeriod"/>
              <a:defRPr/>
            </a:pPr>
            <a:r>
              <a:rPr lang="ru-RU" b="1" dirty="0"/>
              <a:t>С кислотами, образуя соль и воду: </a:t>
            </a:r>
          </a:p>
          <a:p>
            <a:pPr marL="457200" indent="-457200">
              <a:defRPr/>
            </a:pPr>
            <a:r>
              <a:rPr lang="ru-RU" b="1" dirty="0"/>
              <a:t>        </a:t>
            </a:r>
            <a:r>
              <a:rPr lang="en-US" b="1" dirty="0" err="1"/>
              <a:t>ZnO</a:t>
            </a:r>
            <a:r>
              <a:rPr lang="en-US" b="1" dirty="0"/>
              <a:t>  +  </a:t>
            </a:r>
            <a:r>
              <a:rPr lang="ru-RU" b="1" dirty="0"/>
              <a:t>2</a:t>
            </a:r>
            <a:r>
              <a:rPr lang="en-US" b="1" dirty="0"/>
              <a:t>HCl  =  ZnCl</a:t>
            </a:r>
            <a:r>
              <a:rPr lang="en-US" b="1" baseline="-25000" dirty="0"/>
              <a:t>2</a:t>
            </a:r>
            <a:r>
              <a:rPr lang="en-US" b="1" dirty="0"/>
              <a:t>  +  H</a:t>
            </a:r>
            <a:r>
              <a:rPr lang="en-US" b="1" baseline="-25000" dirty="0"/>
              <a:t>2</a:t>
            </a:r>
            <a:r>
              <a:rPr lang="en-US" b="1" dirty="0"/>
              <a:t>O  </a:t>
            </a:r>
            <a:endParaRPr lang="ru-RU" b="1" dirty="0"/>
          </a:p>
          <a:p>
            <a:pPr marL="457200" indent="-457200">
              <a:defRPr/>
            </a:pPr>
            <a:r>
              <a:rPr lang="ru-RU" b="1" dirty="0"/>
              <a:t>2. С кислотными оксидами, образуя соли: </a:t>
            </a:r>
          </a:p>
          <a:p>
            <a:pPr marL="457200" indent="-457200">
              <a:defRPr/>
            </a:pPr>
            <a:r>
              <a:rPr lang="ru-RU" b="1" dirty="0"/>
              <a:t>              </a:t>
            </a:r>
            <a:r>
              <a:rPr lang="en-US" b="1" dirty="0" err="1"/>
              <a:t>ZnO</a:t>
            </a:r>
            <a:r>
              <a:rPr lang="en-US" b="1" dirty="0"/>
              <a:t>  +  SiO</a:t>
            </a:r>
            <a:r>
              <a:rPr lang="en-US" b="1" baseline="-25000" dirty="0"/>
              <a:t>2 </a:t>
            </a:r>
            <a:r>
              <a:rPr lang="en-US" b="1" dirty="0"/>
              <a:t> =  ZnSiO</a:t>
            </a:r>
            <a:r>
              <a:rPr lang="en-US" b="1" baseline="-25000" dirty="0"/>
              <a:t>3</a:t>
            </a:r>
            <a:endParaRPr lang="ru-RU" b="1" baseline="-25000" dirty="0"/>
          </a:p>
          <a:p>
            <a:pPr>
              <a:defRPr/>
            </a:pPr>
            <a:endParaRPr lang="ru-RU" b="1" dirty="0"/>
          </a:p>
          <a:p>
            <a:pPr marL="457200" indent="-457200">
              <a:defRPr/>
            </a:pPr>
            <a:r>
              <a:rPr lang="ru-RU" sz="2800" b="1" dirty="0"/>
              <a:t>В качестве кислотных оксидов. </a:t>
            </a:r>
          </a:p>
          <a:p>
            <a:pPr marL="457200" indent="-457200">
              <a:buFontTx/>
              <a:buAutoNum type="arabicPeriod"/>
              <a:defRPr/>
            </a:pPr>
            <a:r>
              <a:rPr lang="ru-RU" b="1" dirty="0"/>
              <a:t> Со щелочами, образуя соль и воду:</a:t>
            </a:r>
          </a:p>
          <a:p>
            <a:pPr marL="457200" indent="-457200">
              <a:defRPr/>
            </a:pPr>
            <a:r>
              <a:rPr lang="ru-RU" b="1" dirty="0"/>
              <a:t>     </a:t>
            </a:r>
            <a:r>
              <a:rPr lang="en-US" b="1" dirty="0" err="1"/>
              <a:t>ZnO</a:t>
            </a:r>
            <a:r>
              <a:rPr lang="en-US" b="1" dirty="0"/>
              <a:t>  +  2KOH  =  K</a:t>
            </a:r>
            <a:r>
              <a:rPr lang="en-US" b="1" baseline="-25000" dirty="0"/>
              <a:t>2</a:t>
            </a:r>
            <a:r>
              <a:rPr lang="en-US" b="1" dirty="0"/>
              <a:t>ZnO</a:t>
            </a:r>
            <a:r>
              <a:rPr lang="en-US" b="1" baseline="-25000" dirty="0"/>
              <a:t>2 </a:t>
            </a:r>
            <a:r>
              <a:rPr lang="en-US" b="1" dirty="0"/>
              <a:t> +  H</a:t>
            </a:r>
            <a:r>
              <a:rPr lang="en-US" b="1" baseline="-25000" dirty="0"/>
              <a:t>2</a:t>
            </a:r>
            <a:r>
              <a:rPr lang="en-US" b="1" dirty="0"/>
              <a:t>O </a:t>
            </a:r>
            <a:endParaRPr lang="ru-RU" b="1" dirty="0"/>
          </a:p>
          <a:p>
            <a:pPr marL="457200" indent="-457200">
              <a:defRPr/>
            </a:pPr>
            <a:r>
              <a:rPr lang="en-US" b="1" dirty="0"/>
              <a:t>2</a:t>
            </a:r>
            <a:r>
              <a:rPr lang="ru-RU" b="1" dirty="0"/>
              <a:t>. С основными оксидами, образуя соли: </a:t>
            </a:r>
          </a:p>
          <a:p>
            <a:pPr marL="457200" indent="-457200">
              <a:defRPr/>
            </a:pPr>
            <a:r>
              <a:rPr lang="ru-RU" b="1" dirty="0"/>
              <a:t>             </a:t>
            </a:r>
            <a:r>
              <a:rPr lang="en-US" b="1" dirty="0" err="1"/>
              <a:t>ZnO</a:t>
            </a:r>
            <a:r>
              <a:rPr lang="en-US" b="1" dirty="0"/>
              <a:t>  +  CaO  =  CaZnO</a:t>
            </a:r>
            <a:r>
              <a:rPr lang="en-US" b="1" baseline="-25000" dirty="0"/>
              <a:t>2 </a:t>
            </a:r>
            <a:r>
              <a:rPr lang="en-US" b="1" dirty="0"/>
              <a:t> </a:t>
            </a:r>
            <a:endParaRPr lang="ru-RU" b="1" dirty="0"/>
          </a:p>
          <a:p>
            <a:pPr marL="457200" indent="-457200">
              <a:defRPr/>
            </a:pPr>
            <a:endParaRPr lang="ru-RU" b="1" dirty="0"/>
          </a:p>
          <a:p>
            <a:pPr marL="457200" indent="-457200">
              <a:defRPr/>
            </a:pPr>
            <a:r>
              <a:rPr lang="ru-RU" b="1" dirty="0"/>
              <a:t>   С водой амфотерные</a:t>
            </a:r>
            <a:r>
              <a:rPr lang="ru-RU" b="1" dirty="0"/>
              <a:t> оксиды </a:t>
            </a:r>
            <a:r>
              <a:rPr lang="ru-RU" b="1" dirty="0" smtClean="0"/>
              <a:t>не </a:t>
            </a:r>
            <a:r>
              <a:rPr lang="ru-RU" b="1" dirty="0">
                <a:solidFill>
                  <a:srgbClr val="FF0000"/>
                </a:solidFill>
              </a:rPr>
              <a:t>взаимодействуют. </a:t>
            </a:r>
            <a:endParaRPr lang="en-US" b="1" dirty="0">
              <a:solidFill>
                <a:srgbClr val="FF0000"/>
              </a:solidFill>
            </a:endParaRPr>
          </a:p>
          <a:p>
            <a:pPr marL="457200" indent="-457200">
              <a:defRPr/>
            </a:pPr>
            <a:endParaRPr lang="en-US" b="1" dirty="0"/>
          </a:p>
          <a:p>
            <a:pPr marL="457200" indent="-457200">
              <a:defRPr/>
            </a:pP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57422" y="-214338"/>
            <a:ext cx="2357185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Вывод.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063" y="571500"/>
            <a:ext cx="8143903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/>
              <a:t>С повышением степени окисления атомов элемента, образующего оксиды, увеличиваются кислотные свойства его оксидов и </a:t>
            </a:r>
            <a:r>
              <a:rPr lang="ru-RU" b="1" dirty="0" err="1"/>
              <a:t>гидроксидов</a:t>
            </a:r>
            <a:r>
              <a:rPr lang="ru-RU" b="1" dirty="0"/>
              <a:t>. </a:t>
            </a:r>
          </a:p>
          <a:p>
            <a:r>
              <a:rPr lang="ru-RU" b="1" dirty="0"/>
              <a:t>    </a:t>
            </a:r>
            <a:r>
              <a:rPr lang="ru-RU" sz="2800" b="1" dirty="0"/>
              <a:t>Неметаллы</a:t>
            </a:r>
            <a:r>
              <a:rPr lang="ru-RU" b="1" dirty="0"/>
              <a:t> образуют кислотные оксиды ( исключение -  несолеобразующие оксиды).</a:t>
            </a:r>
          </a:p>
          <a:p>
            <a:r>
              <a:rPr lang="ru-RU" b="1" dirty="0"/>
              <a:t>                </a:t>
            </a:r>
          </a:p>
          <a:p>
            <a:r>
              <a:rPr lang="ru-RU" b="1" dirty="0"/>
              <a:t>                           </a:t>
            </a:r>
            <a:r>
              <a:rPr lang="ru-RU" sz="2800" b="1" dirty="0"/>
              <a:t>Металлы</a:t>
            </a:r>
          </a:p>
          <a:p>
            <a:endParaRPr lang="en-US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2" y="3429001"/>
          <a:ext cx="8001025" cy="293909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842194"/>
                <a:gridCol w="3158831"/>
              </a:tblGrid>
              <a:tr h="474677">
                <a:tc>
                  <a:txBody>
                    <a:bodyPr/>
                    <a:lstStyle/>
                    <a:p>
                      <a:r>
                        <a:rPr lang="ru-RU" dirty="0" smtClean="0"/>
                        <a:t> Степени окисления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Характер оксидов</a:t>
                      </a:r>
                      <a:endParaRPr lang="ru-RU" dirty="0"/>
                    </a:p>
                  </a:txBody>
                  <a:tcPr/>
                </a:tc>
              </a:tr>
              <a:tr h="1170437">
                <a:tc>
                  <a:txBody>
                    <a:bodyPr/>
                    <a:lstStyle/>
                    <a:p>
                      <a:r>
                        <a:rPr lang="ru-RU" dirty="0" smtClean="0"/>
                        <a:t>   +1,   +2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Основные оксиды (исключение</a:t>
                      </a:r>
                      <a:r>
                        <a:rPr lang="ru-RU" baseline="0" dirty="0" smtClean="0"/>
                        <a:t> </a:t>
                      </a:r>
                      <a:r>
                        <a:rPr lang="en-US" baseline="0" dirty="0" err="1" smtClean="0"/>
                        <a:t>BeO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ZnO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SnO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PbO</a:t>
                      </a:r>
                      <a:endParaRPr lang="ru-RU" dirty="0"/>
                    </a:p>
                  </a:txBody>
                  <a:tcPr/>
                </a:tc>
              </a:tr>
              <a:tr h="819306">
                <a:tc>
                  <a:txBody>
                    <a:bodyPr/>
                    <a:lstStyle/>
                    <a:p>
                      <a:r>
                        <a:rPr lang="ru-RU" dirty="0" smtClean="0"/>
                        <a:t>   +3,</a:t>
                      </a:r>
                      <a:r>
                        <a:rPr lang="ru-RU" baseline="0" dirty="0" smtClean="0"/>
                        <a:t>  +4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Амфотерные</a:t>
                      </a:r>
                      <a:r>
                        <a:rPr lang="ru-RU" baseline="0" dirty="0" smtClean="0"/>
                        <a:t> оксиды и </a:t>
                      </a:r>
                      <a:r>
                        <a:rPr lang="en-US" baseline="0" dirty="0" err="1" smtClean="0"/>
                        <a:t>BeO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ZnO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SnO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PbO</a:t>
                      </a:r>
                      <a:endParaRPr lang="ru-RU" dirty="0"/>
                    </a:p>
                  </a:txBody>
                  <a:tcPr/>
                </a:tc>
              </a:tr>
              <a:tr h="474677">
                <a:tc>
                  <a:txBody>
                    <a:bodyPr/>
                    <a:lstStyle/>
                    <a:p>
                      <a:r>
                        <a:rPr lang="ru-RU" dirty="0" smtClean="0"/>
                        <a:t>   +5 и выше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Кислотные оксиды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7772400" cy="1295400"/>
          </a:xfrm>
        </p:spPr>
        <p:txBody>
          <a:bodyPr/>
          <a:lstStyle/>
          <a:p>
            <a:r>
              <a:rPr lang="ru-RU"/>
              <a:t>Газ, необходимый растениям для фотосинтеза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19600" y="1981200"/>
            <a:ext cx="4114800" cy="4191000"/>
          </a:xfrm>
        </p:spPr>
        <p:txBody>
          <a:bodyPr/>
          <a:lstStyle/>
          <a:p>
            <a:pPr lvl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ru-RU" sz="2000">
                <a:solidFill>
                  <a:srgbClr val="000000"/>
                </a:solidFill>
                <a:cs typeface="Times New Roman" charset="0"/>
              </a:rPr>
              <a:t>Содержание углекислого газа в атмосфере относительно не</a:t>
            </a:r>
            <a:r>
              <a:rPr lang="ru-RU" sz="2000">
                <a:solidFill>
                  <a:srgbClr val="000000"/>
                </a:solidFill>
              </a:rPr>
              <a:t>велико</a:t>
            </a:r>
            <a:r>
              <a:rPr lang="ru-RU" sz="2000">
                <a:solidFill>
                  <a:srgbClr val="000000"/>
                </a:solidFill>
                <a:cs typeface="Times New Roman" charset="0"/>
              </a:rPr>
              <a:t>, всего 0,04—0,03%. </a:t>
            </a:r>
            <a:endParaRPr lang="ru-RU" sz="2000">
              <a:solidFill>
                <a:srgbClr val="000000"/>
              </a:solidFill>
            </a:endParaRPr>
          </a:p>
          <a:p>
            <a:pPr lvl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ru-RU" sz="2000">
                <a:solidFill>
                  <a:srgbClr val="000000"/>
                </a:solidFill>
                <a:cs typeface="Times New Roman" charset="0"/>
              </a:rPr>
              <a:t>В воздухе, выдыхаемом человеком, углекислого газа 4%. </a:t>
            </a:r>
            <a:endParaRPr lang="ru-RU" sz="2000">
              <a:solidFill>
                <a:srgbClr val="000000"/>
              </a:solidFill>
            </a:endParaRPr>
          </a:p>
          <a:p>
            <a:pPr lvl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ru-RU" sz="2000">
                <a:solidFill>
                  <a:srgbClr val="000000"/>
                </a:solidFill>
                <a:cs typeface="Times New Roman" charset="0"/>
              </a:rPr>
              <a:t>Растения благодаря фотосинтезу усваивают углекислый газ из атмосферы, превращая минеральные вещества в органические — глюкозу, крахмал.</a:t>
            </a:r>
            <a:endParaRPr lang="ru-RU" sz="2000"/>
          </a:p>
        </p:txBody>
      </p:sp>
      <p:pic>
        <p:nvPicPr>
          <p:cNvPr id="3083" name="Picture 11" descr="H:\Черновик\pristley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01688" y="1752600"/>
            <a:ext cx="3348037" cy="44196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8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  <p:bldP spid="3076" grpId="0" build="p" bldLvl="2" autoUpdateAnimBg="0" advAuto="100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724400" y="1143000"/>
            <a:ext cx="4114800" cy="1828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>
                <a:solidFill>
                  <a:srgbClr val="000000"/>
                </a:solidFill>
              </a:rPr>
              <a:t>Один из распространенных оксидов – диоксид углерода  </a:t>
            </a:r>
            <a:r>
              <a:rPr lang="en-US" sz="2400">
                <a:solidFill>
                  <a:srgbClr val="000000"/>
                </a:solidFill>
              </a:rPr>
              <a:t>CO</a:t>
            </a:r>
            <a:r>
              <a:rPr lang="en-US" sz="2400" baseline="-25000">
                <a:solidFill>
                  <a:srgbClr val="000000"/>
                </a:solidFill>
              </a:rPr>
              <a:t>2</a:t>
            </a:r>
            <a:r>
              <a:rPr lang="en-US" sz="2400">
                <a:solidFill>
                  <a:srgbClr val="000000"/>
                </a:solidFill>
              </a:rPr>
              <a:t> – </a:t>
            </a:r>
            <a:r>
              <a:rPr lang="ru-RU" sz="2400">
                <a:solidFill>
                  <a:srgbClr val="000000"/>
                </a:solidFill>
              </a:rPr>
              <a:t>с</a:t>
            </a:r>
            <a:r>
              <a:rPr lang="ru-RU" sz="2400">
                <a:solidFill>
                  <a:srgbClr val="000000"/>
                </a:solidFill>
                <a:cs typeface="Times New Roman" charset="0"/>
              </a:rPr>
              <a:t>одержится в составе вулканических газов. </a:t>
            </a:r>
          </a:p>
        </p:txBody>
      </p:sp>
      <p:pic>
        <p:nvPicPr>
          <p:cNvPr id="11271" name="Picture 7" descr="H:\Черновик\fudji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09600" y="838200"/>
            <a:ext cx="3810000" cy="2819400"/>
          </a:xfrm>
          <a:noFill/>
          <a:ln/>
        </p:spPr>
      </p:pic>
      <p:pic>
        <p:nvPicPr>
          <p:cNvPr id="11272" name="Picture 8" descr="H:\Черновик\vulcano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3505200"/>
            <a:ext cx="4191000" cy="2782888"/>
          </a:xfrm>
          <a:prstGeom prst="rect">
            <a:avLst/>
          </a:prstGeom>
          <a:noFill/>
        </p:spPr>
      </p:pic>
      <p:pic>
        <p:nvPicPr>
          <p:cNvPr id="11273" name="Picture 9" descr="H:\Черновик\vulcano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4038600"/>
            <a:ext cx="3784600" cy="2187575"/>
          </a:xfrm>
          <a:prstGeom prst="rect">
            <a:avLst/>
          </a:prstGeom>
          <a:noFill/>
        </p:spPr>
      </p:pic>
      <p:sp>
        <p:nvSpPr>
          <p:cNvPr id="11274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0" y="381000"/>
            <a:ext cx="3886200" cy="762000"/>
          </a:xfrm>
        </p:spPr>
        <p:txBody>
          <a:bodyPr/>
          <a:lstStyle/>
          <a:p>
            <a:r>
              <a:rPr lang="ru-RU">
                <a:solidFill>
                  <a:srgbClr val="FF3399"/>
                </a:solidFill>
              </a:rPr>
              <a:t>В природе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0"/>
                            </p:stCondLst>
                            <p:childTnLst>
                              <p:par>
                                <p:cTn id="14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22" presetID="17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 autoUpdateAnimBg="0" advAuto="1000"/>
      <p:bldP spid="1127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85800"/>
            <a:ext cx="7010400" cy="1143000"/>
          </a:xfrm>
        </p:spPr>
        <p:txBody>
          <a:bodyPr/>
          <a:lstStyle/>
          <a:p>
            <a:r>
              <a:rPr lang="en-US"/>
              <a:t>C</a:t>
            </a:r>
            <a:r>
              <a:rPr lang="ru-RU"/>
              <a:t>ухой лед – тоже </a:t>
            </a:r>
            <a:r>
              <a:rPr lang="en-US"/>
              <a:t>CO</a:t>
            </a:r>
            <a:r>
              <a:rPr lang="ru-RU" baseline="-25000"/>
              <a:t>2</a:t>
            </a:r>
            <a:endParaRPr lang="ru-RU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1800">
                <a:solidFill>
                  <a:srgbClr val="000000"/>
                </a:solidFill>
                <a:cs typeface="Times New Roman" charset="0"/>
              </a:rPr>
              <a:t>Сухой лед в отличие от водяного льда плотный. Он тонет в воде, резко охлаждая ее.</a:t>
            </a:r>
            <a:endParaRPr lang="ru-RU" sz="180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800">
                <a:solidFill>
                  <a:srgbClr val="000000"/>
                </a:solidFill>
                <a:cs typeface="Times New Roman" charset="0"/>
              </a:rPr>
              <a:t>Горящий бензин можно быстро потушить, бросив в пламя несколько кусочков сухого льда.</a:t>
            </a:r>
            <a:endParaRPr lang="en-US" sz="1800">
              <a:solidFill>
                <a:srgbClr val="000000"/>
              </a:solidFill>
              <a:cs typeface="Times New Roman" charset="0"/>
            </a:endParaRPr>
          </a:p>
          <a:p>
            <a:pPr>
              <a:lnSpc>
                <a:spcPct val="90000"/>
              </a:lnSpc>
            </a:pPr>
            <a:r>
              <a:rPr lang="ru-RU" sz="1800">
                <a:solidFill>
                  <a:srgbClr val="000000"/>
                </a:solidFill>
                <a:cs typeface="Times New Roman" charset="0"/>
              </a:rPr>
              <a:t>Главное применение сухого льда — хранение и перевозка продуктов: рыбы, мяса,</a:t>
            </a:r>
            <a:r>
              <a:rPr lang="ru-RU" sz="1800">
                <a:solidFill>
                  <a:srgbClr val="000000"/>
                </a:solidFill>
              </a:rPr>
              <a:t> </a:t>
            </a:r>
            <a:r>
              <a:rPr lang="ru-RU" sz="1800">
                <a:solidFill>
                  <a:srgbClr val="000000"/>
                </a:solidFill>
                <a:cs typeface="Times New Roman" charset="0"/>
              </a:rPr>
              <a:t>мороженого. </a:t>
            </a:r>
            <a:endParaRPr lang="en-US" sz="1800">
              <a:solidFill>
                <a:srgbClr val="000000"/>
              </a:solidFill>
              <a:cs typeface="Times New Roman" charset="0"/>
            </a:endParaRPr>
          </a:p>
          <a:p>
            <a:pPr>
              <a:lnSpc>
                <a:spcPct val="90000"/>
              </a:lnSpc>
            </a:pPr>
            <a:r>
              <a:rPr lang="ru-RU" sz="1800">
                <a:solidFill>
                  <a:srgbClr val="000000"/>
                </a:solidFill>
                <a:cs typeface="Times New Roman" charset="0"/>
              </a:rPr>
              <a:t>Ценность сухого льда заключается</a:t>
            </a:r>
            <a:r>
              <a:rPr lang="ru-RU" sz="1800">
                <a:solidFill>
                  <a:srgbClr val="000000"/>
                </a:solidFill>
              </a:rPr>
              <a:t> </a:t>
            </a:r>
            <a:r>
              <a:rPr lang="ru-RU" sz="1800">
                <a:solidFill>
                  <a:srgbClr val="000000"/>
                </a:solidFill>
                <a:cs typeface="Times New Roman" charset="0"/>
              </a:rPr>
              <a:t>не только в его охлаждающем действии но и в том, что проду</a:t>
            </a:r>
            <a:r>
              <a:rPr lang="ru-RU" sz="1800">
                <a:solidFill>
                  <a:srgbClr val="000000"/>
                </a:solidFill>
              </a:rPr>
              <a:t>к</a:t>
            </a:r>
            <a:r>
              <a:rPr lang="ru-RU" sz="1800">
                <a:solidFill>
                  <a:srgbClr val="000000"/>
                </a:solidFill>
                <a:cs typeface="Times New Roman" charset="0"/>
              </a:rPr>
              <a:t>ты</a:t>
            </a:r>
            <a:r>
              <a:rPr lang="ru-RU" sz="1800">
                <a:solidFill>
                  <a:srgbClr val="000000"/>
                </a:solidFill>
              </a:rPr>
              <a:t> </a:t>
            </a:r>
            <a:r>
              <a:rPr lang="ru-RU" sz="1800">
                <a:solidFill>
                  <a:srgbClr val="000000"/>
                </a:solidFill>
                <a:cs typeface="Times New Roman" charset="0"/>
              </a:rPr>
              <a:t>в углекислом газе не плесневеют, не гниют. </a:t>
            </a:r>
          </a:p>
        </p:txBody>
      </p:sp>
      <p:pic>
        <p:nvPicPr>
          <p:cNvPr id="14342" name="Picture 6" descr="H:\Черновик\ref01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1905000"/>
            <a:ext cx="2632075" cy="39624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40" grpId="0" build="p" autoUpdateAnimBg="0" advAuto="100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H:\Черновик\glass00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4572000"/>
            <a:ext cx="2209800" cy="1830388"/>
          </a:xfrm>
          <a:noFill/>
          <a:ln/>
        </p:spPr>
      </p:pic>
      <p:pic>
        <p:nvPicPr>
          <p:cNvPr id="20487" name="Picture 7" descr="H:\Черновик\glass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81000"/>
            <a:ext cx="1952625" cy="3352800"/>
          </a:xfrm>
          <a:prstGeom prst="rect">
            <a:avLst/>
          </a:prstGeom>
          <a:noFill/>
        </p:spPr>
      </p:pic>
      <p:pic>
        <p:nvPicPr>
          <p:cNvPr id="20488" name="Picture 8" descr="H:\Черновик\glass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8800" y="2895600"/>
            <a:ext cx="2590800" cy="2024063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343400" y="1295400"/>
            <a:ext cx="4648200" cy="5334000"/>
          </a:xfrm>
          <a:ln/>
        </p:spPr>
        <p:txBody>
          <a:bodyPr/>
          <a:lstStyle/>
          <a:p>
            <a:r>
              <a:rPr lang="ru-RU" sz="2400">
                <a:solidFill>
                  <a:srgbClr val="000080"/>
                </a:solidFill>
                <a:cs typeface="Times New Roman" charset="0"/>
              </a:rPr>
              <a:t>Оксид хрома(III) – Cr</a:t>
            </a:r>
            <a:r>
              <a:rPr lang="ru-RU" sz="2400" baseline="-30000">
                <a:solidFill>
                  <a:srgbClr val="000080"/>
                </a:solidFill>
                <a:cs typeface="Times New Roman" charset="0"/>
              </a:rPr>
              <a:t>2</a:t>
            </a:r>
            <a:r>
              <a:rPr lang="ru-RU" sz="2400">
                <a:solidFill>
                  <a:srgbClr val="000080"/>
                </a:solidFill>
                <a:cs typeface="Times New Roman" charset="0"/>
              </a:rPr>
              <a:t>O</a:t>
            </a:r>
            <a:r>
              <a:rPr lang="ru-RU" sz="2400" baseline="-30000">
                <a:solidFill>
                  <a:srgbClr val="000080"/>
                </a:solidFill>
                <a:cs typeface="Times New Roman" charset="0"/>
              </a:rPr>
              <a:t>3</a:t>
            </a:r>
            <a:r>
              <a:rPr lang="ru-RU" sz="2400">
                <a:solidFill>
                  <a:srgbClr val="000080"/>
                </a:solidFill>
                <a:cs typeface="Times New Roman" charset="0"/>
              </a:rPr>
              <a:t> –кристаллы зеленого цвета, нерастворимые в воде. </a:t>
            </a:r>
            <a:endParaRPr lang="en-US" sz="2400">
              <a:solidFill>
                <a:srgbClr val="000080"/>
              </a:solidFill>
              <a:cs typeface="Times New Roman" charset="0"/>
            </a:endParaRPr>
          </a:p>
          <a:p>
            <a:r>
              <a:rPr lang="ru-RU" sz="2400">
                <a:solidFill>
                  <a:srgbClr val="000080"/>
                </a:solidFill>
                <a:cs typeface="Times New Roman" charset="0"/>
              </a:rPr>
              <a:t>Cr</a:t>
            </a:r>
            <a:r>
              <a:rPr lang="ru-RU" sz="2400" baseline="-25000">
                <a:solidFill>
                  <a:srgbClr val="000080"/>
                </a:solidFill>
                <a:cs typeface="Times New Roman" charset="0"/>
              </a:rPr>
              <a:t>2</a:t>
            </a:r>
            <a:r>
              <a:rPr lang="ru-RU" sz="2400">
                <a:solidFill>
                  <a:srgbClr val="000080"/>
                </a:solidFill>
                <a:cs typeface="Times New Roman" charset="0"/>
              </a:rPr>
              <a:t>O</a:t>
            </a:r>
            <a:r>
              <a:rPr lang="ru-RU" sz="2400" baseline="-25000">
                <a:solidFill>
                  <a:srgbClr val="000080"/>
                </a:solidFill>
                <a:cs typeface="Times New Roman" charset="0"/>
              </a:rPr>
              <a:t>3</a:t>
            </a:r>
            <a:r>
              <a:rPr lang="ru-RU" sz="2400">
                <a:solidFill>
                  <a:srgbClr val="000080"/>
                </a:solidFill>
                <a:cs typeface="Times New Roman" charset="0"/>
              </a:rPr>
              <a:t> используют как пигмент при изготовлении декоративного зеленого стекла и керамики.</a:t>
            </a:r>
            <a:endParaRPr lang="ru-RU" sz="2400">
              <a:solidFill>
                <a:srgbClr val="000080"/>
              </a:solidFill>
            </a:endParaRPr>
          </a:p>
          <a:p>
            <a:r>
              <a:rPr lang="ru-RU" sz="2400">
                <a:solidFill>
                  <a:srgbClr val="000080"/>
                </a:solidFill>
              </a:rPr>
              <a:t>П</a:t>
            </a:r>
            <a:r>
              <a:rPr lang="ru-RU" sz="2400">
                <a:solidFill>
                  <a:srgbClr val="000080"/>
                </a:solidFill>
                <a:cs typeface="Times New Roman" charset="0"/>
              </a:rPr>
              <a:t>аста ГОИ (“Государственный оптический институт”) </a:t>
            </a:r>
            <a:r>
              <a:rPr lang="ru-RU" sz="2400">
                <a:solidFill>
                  <a:srgbClr val="000080"/>
                </a:solidFill>
              </a:rPr>
              <a:t>на основе </a:t>
            </a:r>
            <a:r>
              <a:rPr lang="ru-RU" sz="2400">
                <a:solidFill>
                  <a:srgbClr val="000080"/>
                </a:solidFill>
                <a:cs typeface="Times New Roman" charset="0"/>
              </a:rPr>
              <a:t>Cr</a:t>
            </a:r>
            <a:r>
              <a:rPr lang="ru-RU" sz="2400" baseline="-30000">
                <a:solidFill>
                  <a:srgbClr val="000080"/>
                </a:solidFill>
                <a:cs typeface="Times New Roman" charset="0"/>
              </a:rPr>
              <a:t>2</a:t>
            </a:r>
            <a:r>
              <a:rPr lang="ru-RU" sz="2400">
                <a:solidFill>
                  <a:srgbClr val="000080"/>
                </a:solidFill>
                <a:cs typeface="Times New Roman" charset="0"/>
              </a:rPr>
              <a:t>O</a:t>
            </a:r>
            <a:r>
              <a:rPr lang="ru-RU" sz="2400" baseline="-30000">
                <a:solidFill>
                  <a:srgbClr val="000080"/>
                </a:solidFill>
                <a:cs typeface="Times New Roman" charset="0"/>
              </a:rPr>
              <a:t>3</a:t>
            </a:r>
            <a:r>
              <a:rPr lang="ru-RU" sz="2400">
                <a:solidFill>
                  <a:srgbClr val="000080"/>
                </a:solidFill>
                <a:cs typeface="Times New Roman" charset="0"/>
              </a:rPr>
              <a:t> применяется для шлифовки и полировки опти</a:t>
            </a:r>
            <a:r>
              <a:rPr lang="ru-RU" sz="2400">
                <a:solidFill>
                  <a:srgbClr val="000080"/>
                </a:solidFill>
              </a:rPr>
              <a:t>ч</a:t>
            </a:r>
            <a:r>
              <a:rPr lang="ru-RU" sz="2400">
                <a:solidFill>
                  <a:srgbClr val="000080"/>
                </a:solidFill>
                <a:cs typeface="Times New Roman" charset="0"/>
              </a:rPr>
              <a:t>еских изделий, в ювелирном деле.</a:t>
            </a:r>
          </a:p>
          <a:p>
            <a:endParaRPr lang="ru-RU" sz="2400">
              <a:solidFill>
                <a:srgbClr val="000080"/>
              </a:solidFill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2895600" y="304800"/>
            <a:ext cx="541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lvl="1">
              <a:spcBef>
                <a:spcPct val="50000"/>
              </a:spcBef>
            </a:pPr>
            <a:r>
              <a:rPr lang="ru-RU" sz="3600">
                <a:solidFill>
                  <a:srgbClr val="FF3300"/>
                </a:solidFill>
              </a:rPr>
              <a:t>ОКСИД ХРОМА </a:t>
            </a:r>
            <a:r>
              <a:rPr lang="en-US" sz="3600">
                <a:solidFill>
                  <a:srgbClr val="FF3300"/>
                </a:solidFill>
              </a:rPr>
              <a:t>Cr</a:t>
            </a:r>
            <a:r>
              <a:rPr lang="en-US" sz="3600" baseline="-25000">
                <a:solidFill>
                  <a:srgbClr val="FF3300"/>
                </a:solidFill>
              </a:rPr>
              <a:t>2</a:t>
            </a:r>
            <a:r>
              <a:rPr lang="en-US" sz="3600">
                <a:solidFill>
                  <a:srgbClr val="FF3300"/>
                </a:solidFill>
              </a:rPr>
              <a:t>O</a:t>
            </a:r>
            <a:r>
              <a:rPr lang="en-US" sz="3600" baseline="-25000">
                <a:solidFill>
                  <a:srgbClr val="FF3300"/>
                </a:solidFill>
              </a:rPr>
              <a:t>3</a:t>
            </a:r>
            <a:endParaRPr lang="ru-RU" sz="360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 autoUpdateAnimBg="0" advAuto="1000"/>
      <p:bldP spid="2048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Оксид</a:t>
            </a:r>
            <a:r>
              <a:rPr lang="en-US"/>
              <a:t> </a:t>
            </a:r>
            <a:r>
              <a:rPr lang="ru-RU"/>
              <a:t>магния </a:t>
            </a:r>
            <a:r>
              <a:rPr lang="en-US"/>
              <a:t>MgO</a:t>
            </a:r>
            <a:endParaRPr lang="ru-RU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800"/>
              <a:t>Оксид магния – основный оксид.</a:t>
            </a:r>
          </a:p>
          <a:p>
            <a:r>
              <a:rPr lang="ru-RU" sz="2800"/>
              <a:t>Магниевая лента, вступив в реакцию с кислородом воздуха, горит ярким белым пламенем.</a:t>
            </a:r>
          </a:p>
        </p:txBody>
      </p:sp>
      <p:pic>
        <p:nvPicPr>
          <p:cNvPr id="21510" name="Picture 6" descr="H:\Черновик\mgo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5800" y="2058988"/>
            <a:ext cx="3810000" cy="39592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8" grpId="0" build="p" autoUpdateAnimBg="0" advAuto="100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6429420" cy="313932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Оксиды - это</a:t>
            </a:r>
          </a:p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сложные вещества,</a:t>
            </a:r>
          </a:p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состоящие из двух </a:t>
            </a:r>
          </a:p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элементов, один из </a:t>
            </a:r>
          </a:p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которых </a:t>
            </a: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кислород.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63" y="4214818"/>
            <a:ext cx="6072187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/>
              <a:t>Например:    </a:t>
            </a:r>
            <a:r>
              <a:rPr lang="en-US" sz="3200" b="1" dirty="0"/>
              <a:t>CaO,  </a:t>
            </a:r>
            <a:r>
              <a:rPr lang="ru-RU" sz="3200" b="1" dirty="0"/>
              <a:t>  </a:t>
            </a:r>
            <a:r>
              <a:rPr lang="en-US" sz="3200" b="1" dirty="0"/>
              <a:t> SO</a:t>
            </a:r>
            <a:r>
              <a:rPr lang="en-US" sz="3200" b="1" baseline="-25000" dirty="0"/>
              <a:t>2</a:t>
            </a:r>
            <a:r>
              <a:rPr lang="en-US" sz="3200" b="1" dirty="0"/>
              <a:t>,  </a:t>
            </a:r>
            <a:endParaRPr lang="ru-RU" sz="3200" b="1" dirty="0"/>
          </a:p>
          <a:p>
            <a:pPr>
              <a:defRPr/>
            </a:pPr>
            <a:r>
              <a:rPr lang="ru-RU" sz="3200" b="1" dirty="0"/>
              <a:t>                   </a:t>
            </a:r>
            <a:r>
              <a:rPr lang="en-US" sz="3200" b="1" dirty="0"/>
              <a:t> Al</a:t>
            </a:r>
            <a:r>
              <a:rPr lang="en-US" sz="3200" b="1" baseline="-25000" dirty="0"/>
              <a:t>2</a:t>
            </a:r>
            <a:r>
              <a:rPr lang="en-US" sz="3200" b="1" dirty="0"/>
              <a:t>O</a:t>
            </a:r>
            <a:r>
              <a:rPr lang="en-US" sz="3200" b="1" baseline="-25000" dirty="0"/>
              <a:t>3</a:t>
            </a:r>
            <a:r>
              <a:rPr lang="en-US" sz="3200" b="1" dirty="0"/>
              <a:t>,  </a:t>
            </a:r>
            <a:r>
              <a:rPr lang="ru-RU" sz="3200" b="1" dirty="0"/>
              <a:t>  </a:t>
            </a:r>
            <a:r>
              <a:rPr lang="en-US" sz="3200" b="1" dirty="0"/>
              <a:t>CO.</a:t>
            </a:r>
            <a:endParaRPr lang="ru-RU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239000" cy="1143000"/>
          </a:xfrm>
        </p:spPr>
        <p:txBody>
          <a:bodyPr/>
          <a:lstStyle/>
          <a:p>
            <a:r>
              <a:rPr lang="ru-RU" b="1">
                <a:solidFill>
                  <a:srgbClr val="FF3399"/>
                </a:solidFill>
                <a:latin typeface="Arial" charset="0"/>
                <a:cs typeface="Arial" charset="0"/>
              </a:rPr>
              <a:t>Оксид кремния</a:t>
            </a:r>
            <a:r>
              <a:rPr lang="en-US" b="1">
                <a:solidFill>
                  <a:srgbClr val="FF3399"/>
                </a:solidFill>
                <a:latin typeface="Arial" charset="0"/>
                <a:cs typeface="Arial" charset="0"/>
              </a:rPr>
              <a:t> </a:t>
            </a:r>
            <a:r>
              <a:rPr lang="ru-RU" b="1">
                <a:solidFill>
                  <a:srgbClr val="FF3399"/>
                </a:solidFill>
                <a:latin typeface="Arial" charset="0"/>
                <a:cs typeface="Arial" charset="0"/>
              </a:rPr>
              <a:t>(</a:t>
            </a:r>
            <a:r>
              <a:rPr lang="en-US" b="1">
                <a:solidFill>
                  <a:srgbClr val="FF3399"/>
                </a:solidFill>
                <a:latin typeface="Arial" charset="0"/>
                <a:cs typeface="Arial" charset="0"/>
              </a:rPr>
              <a:t>IV</a:t>
            </a:r>
            <a:r>
              <a:rPr lang="ru-RU" b="1">
                <a:solidFill>
                  <a:srgbClr val="FF3399"/>
                </a:solidFill>
                <a:latin typeface="Arial" charset="0"/>
                <a:cs typeface="Arial" charset="0"/>
              </a:rPr>
              <a:t>)</a:t>
            </a:r>
            <a:r>
              <a:rPr lang="ru-RU" b="1">
                <a:solidFill>
                  <a:srgbClr val="FF3399"/>
                </a:solidFill>
                <a:latin typeface="Arial" charset="0"/>
              </a:rPr>
              <a:t> </a:t>
            </a:r>
            <a:r>
              <a:rPr lang="en-US" b="1">
                <a:solidFill>
                  <a:srgbClr val="FF3399"/>
                </a:solidFill>
                <a:latin typeface="Arial" charset="0"/>
                <a:cs typeface="Arial" charset="0"/>
              </a:rPr>
              <a:t>SiO</a:t>
            </a:r>
            <a:r>
              <a:rPr lang="ru-RU" b="1" baseline="-30000">
                <a:solidFill>
                  <a:srgbClr val="FF3399"/>
                </a:solidFill>
                <a:latin typeface="Arial" charset="0"/>
                <a:cs typeface="Arial" charset="0"/>
              </a:rPr>
              <a:t>2</a:t>
            </a:r>
            <a:r>
              <a:rPr lang="ru-RU"/>
              <a:t> 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2743200" y="1752600"/>
            <a:ext cx="36576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>
                <a:solidFill>
                  <a:srgbClr val="000000"/>
                </a:solidFill>
                <a:cs typeface="Times New Roman" charset="0"/>
              </a:rPr>
              <a:t>Плиний</a:t>
            </a:r>
            <a:r>
              <a:rPr lang="ru-RU" sz="2400">
                <a:solidFill>
                  <a:srgbClr val="000000"/>
                </a:solidFill>
              </a:rPr>
              <a:t> считал, что горный хрусталь «рождается из н</a:t>
            </a:r>
            <a:r>
              <a:rPr lang="ru-RU" sz="2400">
                <a:solidFill>
                  <a:srgbClr val="000000"/>
                </a:solidFill>
                <a:cs typeface="Times New Roman" charset="0"/>
              </a:rPr>
              <a:t>ебесной влаги и чистейшего снега</a:t>
            </a:r>
            <a:r>
              <a:rPr lang="ru-RU" sz="2400">
                <a:solidFill>
                  <a:srgbClr val="000000"/>
                </a:solidFill>
              </a:rPr>
              <a:t>».</a:t>
            </a:r>
            <a:r>
              <a:rPr lang="ru-RU" sz="2400">
                <a:solidFill>
                  <a:srgbClr val="000000"/>
                </a:solidFill>
                <a:cs typeface="Times New Roman" charset="0"/>
              </a:rPr>
              <a:t> Однако состав </a:t>
            </a:r>
            <a:r>
              <a:rPr lang="ru-RU" sz="2400">
                <a:solidFill>
                  <a:srgbClr val="000000"/>
                </a:solidFill>
              </a:rPr>
              <a:t>его</a:t>
            </a:r>
            <a:r>
              <a:rPr lang="ru-RU" sz="2400">
                <a:solidFill>
                  <a:srgbClr val="000000"/>
                </a:solidFill>
                <a:cs typeface="Times New Roman" charset="0"/>
              </a:rPr>
              <a:t> </a:t>
            </a:r>
            <a:r>
              <a:rPr lang="ru-RU" sz="2400">
                <a:solidFill>
                  <a:srgbClr val="000000"/>
                </a:solidFill>
              </a:rPr>
              <a:t>иной:  </a:t>
            </a:r>
            <a:r>
              <a:rPr lang="ru-RU" sz="2400">
                <a:solidFill>
                  <a:srgbClr val="000000"/>
                </a:solidFill>
                <a:cs typeface="Times New Roman" charset="0"/>
              </a:rPr>
              <a:t>оксид кремния</a:t>
            </a:r>
            <a:r>
              <a:rPr lang="en-US" sz="2400">
                <a:solidFill>
                  <a:srgbClr val="000000"/>
                </a:solidFill>
                <a:cs typeface="Times New Roman" charset="0"/>
              </a:rPr>
              <a:t> </a:t>
            </a:r>
            <a:r>
              <a:rPr lang="ru-RU" sz="2400">
                <a:solidFill>
                  <a:srgbClr val="000000"/>
                </a:solidFill>
                <a:cs typeface="Times New Roman" charset="0"/>
              </a:rPr>
              <a:t>(</a:t>
            </a:r>
            <a:r>
              <a:rPr lang="en-US" sz="2400">
                <a:solidFill>
                  <a:srgbClr val="000000"/>
                </a:solidFill>
                <a:cs typeface="Times New Roman" charset="0"/>
              </a:rPr>
              <a:t>IV</a:t>
            </a:r>
            <a:r>
              <a:rPr lang="ru-RU" sz="2400">
                <a:solidFill>
                  <a:srgbClr val="000000"/>
                </a:solidFill>
                <a:cs typeface="Times New Roman" charset="0"/>
              </a:rPr>
              <a:t>) </a:t>
            </a:r>
            <a:r>
              <a:rPr lang="en-US" sz="2400">
                <a:solidFill>
                  <a:srgbClr val="000000"/>
                </a:solidFill>
                <a:cs typeface="Times New Roman" charset="0"/>
              </a:rPr>
              <a:t>SiO</a:t>
            </a:r>
            <a:r>
              <a:rPr lang="ru-RU" sz="2400" baseline="-30000">
                <a:solidFill>
                  <a:srgbClr val="000000"/>
                </a:solidFill>
                <a:cs typeface="Times New Roman" charset="0"/>
              </a:rPr>
              <a:t>2</a:t>
            </a:r>
            <a:r>
              <a:rPr lang="ru-RU" sz="2400">
                <a:solidFill>
                  <a:srgbClr val="000000"/>
                </a:solidFill>
                <a:cs typeface="Times New Roman" charset="0"/>
              </a:rPr>
              <a:t>.</a:t>
            </a:r>
            <a:endParaRPr lang="ru-RU" sz="240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000000"/>
                </a:solidFill>
                <a:cs typeface="Times New Roman" charset="0"/>
              </a:rPr>
              <a:t>Кварц, кремень, горный хрусталь, аметист, яшма, опал — вс</a:t>
            </a:r>
            <a:r>
              <a:rPr lang="ru-RU" sz="2400">
                <a:solidFill>
                  <a:srgbClr val="000000"/>
                </a:solidFill>
              </a:rPr>
              <a:t>е</a:t>
            </a:r>
            <a:r>
              <a:rPr lang="ru-RU" sz="2400">
                <a:solidFill>
                  <a:srgbClr val="000000"/>
                </a:solidFill>
                <a:cs typeface="Times New Roman" charset="0"/>
              </a:rPr>
              <a:t> это оксид кремния</a:t>
            </a:r>
            <a:r>
              <a:rPr lang="en-US" sz="2400">
                <a:solidFill>
                  <a:srgbClr val="000000"/>
                </a:solidFill>
                <a:cs typeface="Times New Roman" charset="0"/>
              </a:rPr>
              <a:t> </a:t>
            </a:r>
            <a:r>
              <a:rPr lang="ru-RU" sz="2400">
                <a:solidFill>
                  <a:srgbClr val="000000"/>
                </a:solidFill>
                <a:cs typeface="Times New Roman" charset="0"/>
              </a:rPr>
              <a:t>(</a:t>
            </a:r>
            <a:r>
              <a:rPr lang="en-US" sz="2400">
                <a:solidFill>
                  <a:srgbClr val="000000"/>
                </a:solidFill>
                <a:cs typeface="Times New Roman" charset="0"/>
              </a:rPr>
              <a:t>IV</a:t>
            </a:r>
            <a:r>
              <a:rPr lang="ru-RU" sz="2400">
                <a:solidFill>
                  <a:srgbClr val="000000"/>
                </a:solidFill>
                <a:cs typeface="Times New Roman" charset="0"/>
              </a:rPr>
              <a:t>).</a:t>
            </a:r>
            <a:r>
              <a:rPr lang="ru-RU" sz="2400"/>
              <a:t> </a:t>
            </a:r>
          </a:p>
        </p:txBody>
      </p:sp>
      <p:pic>
        <p:nvPicPr>
          <p:cNvPr id="15368" name="Picture 8" descr="http://biser.vipshop.ru/s00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828800"/>
            <a:ext cx="2286000" cy="1587500"/>
          </a:xfrm>
          <a:prstGeom prst="rect">
            <a:avLst/>
          </a:prstGeom>
          <a:noFill/>
        </p:spPr>
      </p:pic>
      <p:pic>
        <p:nvPicPr>
          <p:cNvPr id="15399" name="Picture 39" descr="http://biser.vipshop.ru/s01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771900"/>
            <a:ext cx="2286000" cy="2286000"/>
          </a:xfrm>
          <a:prstGeom prst="rect">
            <a:avLst/>
          </a:prstGeom>
          <a:noFill/>
        </p:spPr>
      </p:pic>
      <p:pic>
        <p:nvPicPr>
          <p:cNvPr id="15401" name="Picture 41" descr="H:\Черновик\sio2-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1676400"/>
            <a:ext cx="2133600" cy="1797050"/>
          </a:xfrm>
          <a:prstGeom prst="rect">
            <a:avLst/>
          </a:prstGeom>
          <a:noFill/>
        </p:spPr>
      </p:pic>
      <p:pic>
        <p:nvPicPr>
          <p:cNvPr id="15402" name="Picture 42" descr="H:\Черновик\sio2-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05600" y="3733800"/>
            <a:ext cx="2174875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8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0"/>
                            </p:stCondLst>
                            <p:childTnLst>
                              <p:par>
                                <p:cTn id="28" presetID="18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8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P spid="15364" grpId="0" build="p" bldLvl="2" autoUpdateAnimBg="0" advAuto="100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H:\Черновик\wit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4343400"/>
            <a:ext cx="1981200" cy="1470025"/>
          </a:xfrm>
          <a:prstGeom prst="rect">
            <a:avLst/>
          </a:prstGeom>
          <a:noFill/>
        </p:spPr>
      </p:pic>
      <p:pic>
        <p:nvPicPr>
          <p:cNvPr id="16390" name="Picture 6" descr="H:\Черновик\wite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600200"/>
            <a:ext cx="1955800" cy="2590800"/>
          </a:xfrm>
          <a:prstGeom prst="rect">
            <a:avLst/>
          </a:prstGeom>
          <a:noFill/>
        </p:spPr>
      </p:pic>
      <p:sp>
        <p:nvSpPr>
          <p:cNvPr id="1638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685800"/>
            <a:ext cx="6172200" cy="5638800"/>
          </a:xfrm>
        </p:spPr>
        <p:txBody>
          <a:bodyPr/>
          <a:lstStyle/>
          <a:p>
            <a:r>
              <a:rPr lang="ru-RU" sz="2400">
                <a:solidFill>
                  <a:srgbClr val="000080"/>
                </a:solidFill>
              </a:rPr>
              <a:t>Оксид цинка ZnO – вещество белого цвета, используется для приготовления белой масляной краски (цинковые белила).</a:t>
            </a:r>
          </a:p>
          <a:p>
            <a:r>
              <a:rPr lang="ru-RU" sz="2400">
                <a:solidFill>
                  <a:srgbClr val="000080"/>
                </a:solidFill>
              </a:rPr>
              <a:t>Цинковыми белилами можно красить любые поверхности, в том числе и те, которые подвергаются воздействию атмосферных осадков.</a:t>
            </a:r>
          </a:p>
          <a:p>
            <a:r>
              <a:rPr lang="ru-RU" sz="2400">
                <a:solidFill>
                  <a:srgbClr val="000080"/>
                </a:solidFill>
              </a:rPr>
              <a:t>Фармацевты делают из оксида цинка вяжущий и подсушивающий порошок для наружного применения.</a:t>
            </a:r>
          </a:p>
          <a:p>
            <a:r>
              <a:rPr lang="ru-RU" sz="2400">
                <a:solidFill>
                  <a:srgbClr val="000080"/>
                </a:solidFill>
              </a:rPr>
              <a:t>Такими же ценными свойствами обладает оксид титана</a:t>
            </a:r>
            <a:r>
              <a:rPr lang="en-US" sz="2400">
                <a:solidFill>
                  <a:srgbClr val="000080"/>
                </a:solidFill>
              </a:rPr>
              <a:t> </a:t>
            </a:r>
            <a:r>
              <a:rPr lang="ru-RU" sz="2400">
                <a:solidFill>
                  <a:srgbClr val="000080"/>
                </a:solidFill>
              </a:rPr>
              <a:t>(IV) – TiO</a:t>
            </a:r>
            <a:r>
              <a:rPr lang="ru-RU" sz="2400" baseline="-30000">
                <a:solidFill>
                  <a:srgbClr val="000080"/>
                </a:solidFill>
              </a:rPr>
              <a:t>2</a:t>
            </a:r>
            <a:r>
              <a:rPr lang="ru-RU" sz="2400">
                <a:solidFill>
                  <a:srgbClr val="000080"/>
                </a:solidFill>
              </a:rPr>
              <a:t>. Он тоже имеет красивый белый цвет и применяется для изготовления титановых белил.</a:t>
            </a:r>
            <a:r>
              <a:rPr lang="ru-RU" sz="2400" baseline="-30000">
                <a:solidFill>
                  <a:srgbClr val="000080"/>
                </a:solidFill>
              </a:rPr>
              <a:t> .…</a:t>
            </a:r>
            <a:endParaRPr lang="ru-RU" sz="900">
              <a:solidFill>
                <a:srgbClr val="000080"/>
              </a:solidFill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57200" y="533400"/>
            <a:ext cx="1981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3399"/>
                </a:solidFill>
              </a:rPr>
              <a:t>БЕЛИЛА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p" autoUpdateAnimBg="0" advAuto="1000"/>
      <p:bldP spid="16391" grpId="0" autoUpdateAnimBg="0"/>
      <p:bldP spid="1639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0"/>
            <a:ext cx="2569935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Задания.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8625" y="785813"/>
            <a:ext cx="6143625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ru-RU" sz="2400" b="1" dirty="0"/>
              <a:t>Определите характер данных оксидов </a:t>
            </a:r>
          </a:p>
          <a:p>
            <a:pPr marL="457200" indent="-457200"/>
            <a:r>
              <a:rPr lang="ru-RU" sz="2400" b="1" dirty="0"/>
              <a:t>     </a:t>
            </a:r>
            <a:r>
              <a:rPr lang="en-US" sz="2400" b="1" dirty="0"/>
              <a:t>CO</a:t>
            </a:r>
            <a:r>
              <a:rPr lang="en-US" sz="2400" b="1" baseline="-25000" dirty="0"/>
              <a:t>2</a:t>
            </a:r>
            <a:r>
              <a:rPr lang="en-US" sz="2400" b="1" dirty="0"/>
              <a:t>,  </a:t>
            </a:r>
            <a:r>
              <a:rPr lang="en-US" sz="2400" b="1" dirty="0" err="1"/>
              <a:t>ZnO</a:t>
            </a:r>
            <a:r>
              <a:rPr lang="en-US" sz="2400" b="1" dirty="0"/>
              <a:t>,  Na</a:t>
            </a:r>
            <a:r>
              <a:rPr lang="en-US" sz="2400" b="1" baseline="-25000" dirty="0"/>
              <a:t>2</a:t>
            </a:r>
            <a:r>
              <a:rPr lang="en-US" sz="2400" b="1" dirty="0"/>
              <a:t>O,  SO</a:t>
            </a:r>
            <a:r>
              <a:rPr lang="en-US" sz="2400" b="1" baseline="-25000" dirty="0"/>
              <a:t>2</a:t>
            </a:r>
            <a:r>
              <a:rPr lang="en-US" sz="2400" b="1" dirty="0"/>
              <a:t>,  </a:t>
            </a:r>
            <a:r>
              <a:rPr lang="en-US" sz="2400" b="1" dirty="0" err="1"/>
              <a:t>CaO</a:t>
            </a:r>
            <a:r>
              <a:rPr lang="en-US" sz="2400" b="1" dirty="0"/>
              <a:t>,  NO </a:t>
            </a:r>
            <a:r>
              <a:rPr lang="ru-RU" sz="2400" b="1" dirty="0"/>
              <a:t>и напишите соответствующие им </a:t>
            </a:r>
            <a:r>
              <a:rPr lang="ru-RU" sz="2400" b="1" dirty="0" err="1"/>
              <a:t>гидроксиды</a:t>
            </a:r>
            <a:r>
              <a:rPr lang="ru-RU" sz="2400" b="1" dirty="0"/>
              <a:t>.     </a:t>
            </a:r>
          </a:p>
          <a:p>
            <a:pPr marL="457200" indent="-457200"/>
            <a:r>
              <a:rPr lang="ru-RU" sz="2400" b="1" dirty="0"/>
              <a:t>2. Из предложенного  ряда</a:t>
            </a:r>
            <a:r>
              <a:rPr lang="en-US" sz="2400" b="1" dirty="0"/>
              <a:t>  K</a:t>
            </a:r>
            <a:r>
              <a:rPr lang="en-US" sz="2400" b="1" baseline="-25000" dirty="0"/>
              <a:t>2</a:t>
            </a:r>
            <a:r>
              <a:rPr lang="en-US" sz="2400" b="1" dirty="0"/>
              <a:t>O,  SO</a:t>
            </a:r>
            <a:r>
              <a:rPr lang="en-US" sz="2400" b="1" baseline="-25000" dirty="0"/>
              <a:t>3</a:t>
            </a:r>
            <a:r>
              <a:rPr lang="en-US" sz="2400" b="1" dirty="0"/>
              <a:t>,  </a:t>
            </a:r>
            <a:r>
              <a:rPr lang="en-US" sz="2400" b="1" dirty="0" err="1"/>
              <a:t>NaOH</a:t>
            </a:r>
            <a:r>
              <a:rPr lang="en-US" sz="2400" b="1" dirty="0"/>
              <a:t>, </a:t>
            </a:r>
            <a:r>
              <a:rPr lang="en-US" sz="2400" b="1" dirty="0" err="1"/>
              <a:t>HCl</a:t>
            </a:r>
            <a:r>
              <a:rPr lang="en-US" sz="2400" b="1" dirty="0"/>
              <a:t>,  </a:t>
            </a:r>
            <a:r>
              <a:rPr lang="en-US" sz="2400" b="1" dirty="0" err="1"/>
              <a:t>ZnO</a:t>
            </a:r>
            <a:r>
              <a:rPr lang="en-US" sz="2400" b="1" dirty="0"/>
              <a:t>,  CaSO</a:t>
            </a:r>
            <a:r>
              <a:rPr lang="en-US" sz="2400" b="1" baseline="-25000" dirty="0"/>
              <a:t>4</a:t>
            </a:r>
            <a:r>
              <a:rPr lang="en-US" sz="2400" b="1" dirty="0"/>
              <a:t>,  H</a:t>
            </a:r>
            <a:r>
              <a:rPr lang="en-US" sz="2400" b="1" baseline="-25000" dirty="0"/>
              <a:t>2</a:t>
            </a:r>
            <a:r>
              <a:rPr lang="en-US" sz="2400" b="1" dirty="0"/>
              <a:t>O </a:t>
            </a:r>
            <a:r>
              <a:rPr lang="ru-RU" sz="2400" b="1" dirty="0"/>
              <a:t>выпишите вещества, реагирующие с оксидом кальция. Напишите уравнения соответствующих реакций в молекулярном и ионно-молекулярном виде. </a:t>
            </a:r>
          </a:p>
          <a:p>
            <a:pPr marL="457200" indent="-457200"/>
            <a:r>
              <a:rPr lang="ru-RU" sz="2400" b="1" dirty="0"/>
              <a:t>3. Найдите массу оксида магния, образовавшегося при горении 0,3 моль магния</a:t>
            </a:r>
            <a:r>
              <a:rPr lang="ru-RU" b="1" dirty="0"/>
              <a:t>. </a:t>
            </a:r>
          </a:p>
        </p:txBody>
      </p:sp>
      <p:pic>
        <p:nvPicPr>
          <p:cNvPr id="15364" name="Picture 2" descr="E:\Танюша\book2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14097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 descr="E:\Танюша\book2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42852"/>
            <a:ext cx="14097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 descr="E:\Танюша\ти2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542925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</a:t>
            </a:r>
            <a:endParaRPr lang="ru-RU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4">
              <a:buFontTx/>
              <a:buNone/>
            </a:pPr>
            <a:r>
              <a:rPr lang="ru-RU" b="1" i="1" dirty="0" smtClean="0">
                <a:solidFill>
                  <a:srgbClr val="FF3300"/>
                </a:solidFill>
              </a:rPr>
              <a:t>Интернет </a:t>
            </a:r>
          </a:p>
          <a:p>
            <a:pPr lvl="4">
              <a:buFontTx/>
              <a:buNone/>
            </a:pPr>
            <a:r>
              <a:rPr lang="ru-RU" b="1" i="1" dirty="0" smtClean="0">
                <a:solidFill>
                  <a:srgbClr val="FF3300"/>
                </a:solidFill>
              </a:rPr>
              <a:t>Учебник химия </a:t>
            </a:r>
            <a:r>
              <a:rPr lang="ru-RU" b="1" i="1" smtClean="0">
                <a:solidFill>
                  <a:srgbClr val="FF3300"/>
                </a:solidFill>
              </a:rPr>
              <a:t>8 класс</a:t>
            </a:r>
            <a:endParaRPr lang="ru-RU" b="1" i="1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800" y="609600"/>
            <a:ext cx="4343400" cy="1143000"/>
          </a:xfrm>
        </p:spPr>
        <p:txBody>
          <a:bodyPr/>
          <a:lstStyle/>
          <a:p>
            <a:r>
              <a:rPr lang="ru-RU">
                <a:solidFill>
                  <a:srgbClr val="FF6600"/>
                </a:solidFill>
              </a:rPr>
              <a:t>Оксиды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14400"/>
            <a:ext cx="3886200" cy="5181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/>
              <a:t>Оксиды – соединения элементов с кислородом (кроме соединений фтора).</a:t>
            </a:r>
            <a:r>
              <a:rPr lang="en-US" sz="2800"/>
              <a:t> </a:t>
            </a:r>
            <a:r>
              <a:rPr lang="ru-RU" sz="2800"/>
              <a:t>Степень окисления кислорода в оксидах равна – </a:t>
            </a:r>
            <a:r>
              <a:rPr lang="en-US" sz="2800"/>
              <a:t>II</a:t>
            </a:r>
            <a:r>
              <a:rPr lang="ru-RU" sz="2800"/>
              <a:t>.</a:t>
            </a:r>
          </a:p>
          <a:p>
            <a:pPr>
              <a:lnSpc>
                <a:spcPct val="90000"/>
              </a:lnSpc>
            </a:pPr>
            <a:r>
              <a:rPr lang="ru-RU" sz="2800"/>
              <a:t>Один из способов получения оксидов – реакция окисления   (в частности, горения)</a:t>
            </a:r>
          </a:p>
        </p:txBody>
      </p:sp>
      <p:pic>
        <p:nvPicPr>
          <p:cNvPr id="5126" name="Picture 6" descr="H:\Черновик\ognetus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905000"/>
            <a:ext cx="4343400" cy="3184525"/>
          </a:xfrm>
          <a:prstGeom prst="rect">
            <a:avLst/>
          </a:prstGeom>
          <a:noFill/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4876800" y="5257800"/>
            <a:ext cx="4038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FF6600"/>
                </a:solidFill>
              </a:rPr>
              <a:t>Действие углекислотного огнетушителя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build="p" autoUpdateAnimBg="0" advAuto="1000"/>
      <p:bldP spid="512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0"/>
            <a:ext cx="6429420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Способы получения оксидов.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2875" y="1571625"/>
            <a:ext cx="6643688" cy="600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ru-RU" b="1"/>
              <a:t>Взаимодействие простых веществ с кислородом: </a:t>
            </a:r>
          </a:p>
          <a:p>
            <a:pPr marL="457200" indent="-457200"/>
            <a:r>
              <a:rPr lang="ru-RU" b="1"/>
              <a:t>                 </a:t>
            </a:r>
            <a:r>
              <a:rPr lang="en-US" b="1"/>
              <a:t>2Mg  +  O</a:t>
            </a:r>
            <a:r>
              <a:rPr lang="en-US" b="1" baseline="-25000"/>
              <a:t>2</a:t>
            </a:r>
            <a:r>
              <a:rPr lang="en-US" b="1"/>
              <a:t>  =  2Mg O  </a:t>
            </a:r>
            <a:endParaRPr lang="ru-RU" b="1"/>
          </a:p>
          <a:p>
            <a:pPr marL="457200" indent="-457200"/>
            <a:r>
              <a:rPr lang="ru-RU" b="1"/>
              <a:t>2. Горение на воздухе сложных веществ:</a:t>
            </a:r>
          </a:p>
          <a:p>
            <a:pPr marL="457200" indent="-457200"/>
            <a:r>
              <a:rPr lang="en-US" b="1"/>
              <a:t>        </a:t>
            </a:r>
            <a:r>
              <a:rPr lang="ru-RU" b="1"/>
              <a:t>  </a:t>
            </a:r>
            <a:r>
              <a:rPr lang="en-US" b="1"/>
              <a:t> CH</a:t>
            </a:r>
            <a:r>
              <a:rPr lang="en-US" b="1" baseline="-25000"/>
              <a:t>4</a:t>
            </a:r>
            <a:r>
              <a:rPr lang="en-US" b="1"/>
              <a:t>  +  </a:t>
            </a:r>
            <a:r>
              <a:rPr lang="ru-RU" b="1"/>
              <a:t>2</a:t>
            </a:r>
            <a:r>
              <a:rPr lang="en-US" b="1"/>
              <a:t>O</a:t>
            </a:r>
            <a:r>
              <a:rPr lang="en-US" b="1" baseline="-25000"/>
              <a:t>2</a:t>
            </a:r>
            <a:r>
              <a:rPr lang="en-US" b="1"/>
              <a:t>  =  CO</a:t>
            </a:r>
            <a:r>
              <a:rPr lang="en-US" b="1" baseline="-25000"/>
              <a:t>2</a:t>
            </a:r>
            <a:r>
              <a:rPr lang="en-US" b="1"/>
              <a:t>  +  </a:t>
            </a:r>
            <a:r>
              <a:rPr lang="ru-RU" b="1"/>
              <a:t>2</a:t>
            </a:r>
            <a:r>
              <a:rPr lang="en-US" b="1"/>
              <a:t>H</a:t>
            </a:r>
            <a:r>
              <a:rPr lang="en-US" b="1" baseline="-25000"/>
              <a:t>2</a:t>
            </a:r>
            <a:r>
              <a:rPr lang="en-US" b="1"/>
              <a:t>O</a:t>
            </a:r>
            <a:endParaRPr lang="ru-RU" b="1"/>
          </a:p>
          <a:p>
            <a:pPr marL="457200" indent="-457200"/>
            <a:endParaRPr lang="ru-RU" b="1"/>
          </a:p>
          <a:p>
            <a:pPr marL="457200" indent="-457200"/>
            <a:r>
              <a:rPr lang="ru-RU" b="1"/>
              <a:t>3. Разложение нерастворимых оснований:</a:t>
            </a:r>
          </a:p>
          <a:p>
            <a:pPr marL="457200" indent="-457200"/>
            <a:r>
              <a:rPr lang="ru-RU" b="1"/>
              <a:t>   </a:t>
            </a:r>
            <a:r>
              <a:rPr lang="en-US" b="1"/>
              <a:t>        Mg(OH)</a:t>
            </a:r>
            <a:r>
              <a:rPr lang="en-US" b="1" baseline="-25000"/>
              <a:t>2</a:t>
            </a:r>
            <a:r>
              <a:rPr lang="en-US" b="1"/>
              <a:t>  =  MgO  +  H</a:t>
            </a:r>
            <a:r>
              <a:rPr lang="en-US" b="1" baseline="-25000"/>
              <a:t>2</a:t>
            </a:r>
            <a:r>
              <a:rPr lang="en-US" b="1"/>
              <a:t>O</a:t>
            </a:r>
          </a:p>
          <a:p>
            <a:pPr marL="457200" indent="-457200"/>
            <a:endParaRPr lang="ru-RU" b="1">
              <a:cs typeface="Times New Roman" pitchFamily="18" charset="0"/>
            </a:endParaRPr>
          </a:p>
          <a:p>
            <a:pPr marL="457200" indent="-457200"/>
            <a:r>
              <a:rPr lang="en-US" b="1">
                <a:cs typeface="Times New Roman" pitchFamily="18" charset="0"/>
              </a:rPr>
              <a:t>4</a:t>
            </a:r>
            <a:r>
              <a:rPr lang="ru-RU" b="1">
                <a:cs typeface="Times New Roman" pitchFamily="18" charset="0"/>
              </a:rPr>
              <a:t>. </a:t>
            </a:r>
            <a:r>
              <a:rPr lang="ru-RU" b="1"/>
              <a:t>Разложение некоторых кислот:</a:t>
            </a:r>
          </a:p>
          <a:p>
            <a:pPr marL="457200" indent="-457200"/>
            <a:r>
              <a:rPr lang="ru-RU" b="1">
                <a:cs typeface="Times New Roman" pitchFamily="18" charset="0"/>
              </a:rPr>
              <a:t>         </a:t>
            </a:r>
            <a:r>
              <a:rPr lang="en-US" b="1">
                <a:cs typeface="Times New Roman" pitchFamily="18" charset="0"/>
              </a:rPr>
              <a:t>   H</a:t>
            </a:r>
            <a:r>
              <a:rPr lang="en-US" b="1" baseline="-25000">
                <a:cs typeface="Times New Roman" pitchFamily="18" charset="0"/>
              </a:rPr>
              <a:t>2</a:t>
            </a:r>
            <a:r>
              <a:rPr lang="en-US" b="1">
                <a:cs typeface="Times New Roman" pitchFamily="18" charset="0"/>
              </a:rPr>
              <a:t>SiO</a:t>
            </a:r>
            <a:r>
              <a:rPr lang="en-US" b="1" baseline="-25000">
                <a:cs typeface="Times New Roman" pitchFamily="18" charset="0"/>
              </a:rPr>
              <a:t>3 </a:t>
            </a:r>
            <a:r>
              <a:rPr lang="en-US" b="1">
                <a:cs typeface="Times New Roman" pitchFamily="18" charset="0"/>
              </a:rPr>
              <a:t> =  SiO</a:t>
            </a:r>
            <a:r>
              <a:rPr lang="en-US" b="1" baseline="-25000">
                <a:cs typeface="Times New Roman" pitchFamily="18" charset="0"/>
              </a:rPr>
              <a:t>2 </a:t>
            </a:r>
            <a:r>
              <a:rPr lang="en-US" b="1">
                <a:cs typeface="Times New Roman" pitchFamily="18" charset="0"/>
              </a:rPr>
              <a:t> +  H</a:t>
            </a:r>
            <a:r>
              <a:rPr lang="en-US" b="1" baseline="-25000">
                <a:cs typeface="Times New Roman" pitchFamily="18" charset="0"/>
              </a:rPr>
              <a:t>2</a:t>
            </a:r>
            <a:r>
              <a:rPr lang="en-US" b="1">
                <a:cs typeface="Times New Roman" pitchFamily="18" charset="0"/>
              </a:rPr>
              <a:t>O</a:t>
            </a:r>
            <a:endParaRPr lang="ru-RU" b="1">
              <a:cs typeface="Times New Roman" pitchFamily="18" charset="0"/>
            </a:endParaRPr>
          </a:p>
          <a:p>
            <a:pPr marL="457200" indent="-457200"/>
            <a:endParaRPr lang="ru-RU" b="1">
              <a:cs typeface="Times New Roman" pitchFamily="18" charset="0"/>
            </a:endParaRPr>
          </a:p>
          <a:p>
            <a:pPr marL="457200" indent="-457200"/>
            <a:r>
              <a:rPr lang="ru-RU" b="1">
                <a:cs typeface="Times New Roman" pitchFamily="18" charset="0"/>
              </a:rPr>
              <a:t>5. </a:t>
            </a:r>
            <a:r>
              <a:rPr lang="ru-RU" b="1"/>
              <a:t>Разложение некоторых  солей: </a:t>
            </a:r>
          </a:p>
          <a:p>
            <a:pPr marL="457200" indent="-457200"/>
            <a:r>
              <a:rPr lang="ru-RU" b="1">
                <a:cs typeface="Times New Roman" pitchFamily="18" charset="0"/>
              </a:rPr>
              <a:t>             </a:t>
            </a:r>
            <a:r>
              <a:rPr lang="en-US" b="1">
                <a:cs typeface="Times New Roman" pitchFamily="18" charset="0"/>
              </a:rPr>
              <a:t>CaCO</a:t>
            </a:r>
            <a:r>
              <a:rPr lang="en-US" b="1" baseline="-25000">
                <a:cs typeface="Times New Roman" pitchFamily="18" charset="0"/>
              </a:rPr>
              <a:t>3 </a:t>
            </a:r>
            <a:r>
              <a:rPr lang="en-US" b="1">
                <a:cs typeface="Times New Roman" pitchFamily="18" charset="0"/>
              </a:rPr>
              <a:t> =  CaO  +  CO</a:t>
            </a:r>
            <a:r>
              <a:rPr lang="en-US" b="1" baseline="-25000">
                <a:cs typeface="Times New Roman" pitchFamily="18" charset="0"/>
              </a:rPr>
              <a:t>2</a:t>
            </a:r>
            <a:endParaRPr lang="ru-RU" b="1" baseline="-25000">
              <a:cs typeface="Times New Roman" pitchFamily="18" charset="0"/>
            </a:endParaRPr>
          </a:p>
          <a:p>
            <a:pPr marL="457200" indent="-457200"/>
            <a:endParaRPr lang="ru-RU" b="1"/>
          </a:p>
          <a:p>
            <a:pPr marL="457200" indent="-457200"/>
            <a:endParaRPr lang="ru-RU" b="1"/>
          </a:p>
        </p:txBody>
      </p:sp>
      <p:pic>
        <p:nvPicPr>
          <p:cNvPr id="5124" name="Picture 2" descr="E:\Танюша\И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6977085" y="4862512"/>
            <a:ext cx="27336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14290"/>
            <a:ext cx="6500826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Классификация оксидов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0" y="1428736"/>
          <a:ext cx="8572528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8" name="Picture 2" descr="E:\Танюша\ирнн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8" y="1785938"/>
            <a:ext cx="1857375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8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0"/>
            <a:ext cx="8072494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Несолеобразующие</a:t>
            </a:r>
          </a:p>
          <a:p>
            <a:pPr algn="ctr">
              <a:defRPr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оксиды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4313" y="1428750"/>
            <a:ext cx="650081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Это оксиды, которые не взаимодействуют ни с кислотами, ни с основаниями и не образуют солей. Оксиды образованы атомами неметаллов:</a:t>
            </a:r>
          </a:p>
          <a:p>
            <a:r>
              <a:rPr lang="en-US"/>
              <a:t>CO,  NO,  N</a:t>
            </a:r>
            <a:r>
              <a:rPr lang="en-US" baseline="-25000"/>
              <a:t>2</a:t>
            </a:r>
            <a:r>
              <a:rPr lang="en-US"/>
              <a:t>O,  SiO.</a:t>
            </a: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3500438"/>
            <a:ext cx="7572428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Солеобразующие </a:t>
            </a:r>
          </a:p>
          <a:p>
            <a:pPr algn="ctr">
              <a:defRPr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оксиды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5750" y="5072063"/>
            <a:ext cx="6500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Это оксиды, которые взаимодействуют с кислотами или со щелочами с образованием солей и воды: </a:t>
            </a:r>
            <a:r>
              <a:rPr lang="en-US"/>
              <a:t>N</a:t>
            </a:r>
            <a:r>
              <a:rPr lang="en-US" baseline="-25000"/>
              <a:t>2</a:t>
            </a:r>
            <a:r>
              <a:rPr lang="en-US"/>
              <a:t>O</a:t>
            </a:r>
            <a:r>
              <a:rPr lang="en-US" baseline="-25000"/>
              <a:t>5</a:t>
            </a:r>
            <a:r>
              <a:rPr lang="en-US"/>
              <a:t>,  CO</a:t>
            </a:r>
            <a:r>
              <a:rPr lang="en-US" baseline="-25000"/>
              <a:t>2</a:t>
            </a:r>
            <a:r>
              <a:rPr lang="en-US"/>
              <a:t>,  CaO,  Na</a:t>
            </a:r>
            <a:r>
              <a:rPr lang="en-US" baseline="-25000"/>
              <a:t>2</a:t>
            </a:r>
            <a:r>
              <a:rPr lang="en-US"/>
              <a:t>O.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14290"/>
            <a:ext cx="6500858" cy="769441"/>
          </a:xfrm>
          <a:prstGeom prst="rect">
            <a:avLst/>
          </a:prstGeom>
          <a:noFill/>
        </p:spPr>
        <p:txBody>
          <a:bodyPr>
            <a:spAutoFit/>
            <a:scene3d>
              <a:camera prst="perspectiveRigh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Основные оксиды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7188" y="1143000"/>
            <a:ext cx="835821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/>
              <a:t>Это оксиды, которым в качестве </a:t>
            </a:r>
            <a:r>
              <a:rPr lang="ru-RU" sz="3200" dirty="0" err="1"/>
              <a:t>гидроксидов</a:t>
            </a:r>
            <a:r>
              <a:rPr lang="ru-RU" sz="3200" dirty="0"/>
              <a:t> </a:t>
            </a:r>
          </a:p>
          <a:p>
            <a:r>
              <a:rPr lang="ru-RU" sz="3200" dirty="0"/>
              <a:t>соответствуют основания.</a:t>
            </a:r>
          </a:p>
          <a:p>
            <a:r>
              <a:rPr lang="ru-RU" sz="3200" dirty="0"/>
              <a:t>Например:  </a:t>
            </a:r>
            <a:r>
              <a:rPr lang="en-US" sz="3200" dirty="0" err="1"/>
              <a:t>CuO</a:t>
            </a:r>
            <a:r>
              <a:rPr lang="en-US" sz="3200" dirty="0"/>
              <a:t>  </a:t>
            </a:r>
            <a:r>
              <a:rPr lang="en-US" sz="3200" dirty="0">
                <a:latin typeface="Arial Black" pitchFamily="34" charset="0"/>
              </a:rPr>
              <a:t>→</a:t>
            </a:r>
            <a:r>
              <a:rPr lang="ru-RU" sz="3200" dirty="0">
                <a:latin typeface="Arial Black" pitchFamily="34" charset="0"/>
              </a:rPr>
              <a:t> </a:t>
            </a:r>
            <a:r>
              <a:rPr lang="en-US" sz="3200" dirty="0"/>
              <a:t> Cu(OH)</a:t>
            </a:r>
            <a:r>
              <a:rPr lang="en-US" sz="3200" baseline="-25000" dirty="0"/>
              <a:t>2</a:t>
            </a:r>
            <a:r>
              <a:rPr lang="ru-RU" sz="3200" dirty="0"/>
              <a:t> </a:t>
            </a:r>
          </a:p>
          <a:p>
            <a:r>
              <a:rPr lang="ru-RU" sz="3200" dirty="0"/>
              <a:t>Основные оксиды образуют только металлы со степенью </a:t>
            </a:r>
          </a:p>
          <a:p>
            <a:r>
              <a:rPr lang="ru-RU" sz="3200" dirty="0"/>
              <a:t>окисления +1, +2.</a:t>
            </a:r>
          </a:p>
          <a:p>
            <a:r>
              <a:rPr lang="ru-RU" sz="3200" dirty="0"/>
              <a:t>Например: </a:t>
            </a:r>
            <a:r>
              <a:rPr lang="en-US" sz="3200" dirty="0"/>
              <a:t>Na</a:t>
            </a:r>
            <a:r>
              <a:rPr lang="en-US" sz="3200" baseline="-25000" dirty="0"/>
              <a:t>2</a:t>
            </a:r>
            <a:r>
              <a:rPr lang="en-US" sz="3200" dirty="0"/>
              <a:t>O,  K</a:t>
            </a:r>
            <a:r>
              <a:rPr lang="en-US" sz="3200" baseline="-25000" dirty="0"/>
              <a:t>2</a:t>
            </a:r>
            <a:r>
              <a:rPr lang="en-US" sz="3200" dirty="0"/>
              <a:t>O,  </a:t>
            </a:r>
            <a:r>
              <a:rPr lang="en-US" sz="3200" dirty="0" err="1"/>
              <a:t>CaO</a:t>
            </a:r>
            <a:r>
              <a:rPr lang="en-US" sz="3200" dirty="0"/>
              <a:t>,  </a:t>
            </a:r>
            <a:r>
              <a:rPr lang="en-US" sz="3200" dirty="0" err="1"/>
              <a:t>MgO</a:t>
            </a:r>
            <a:r>
              <a:rPr lang="en-US" sz="3200" dirty="0"/>
              <a:t>,  </a:t>
            </a:r>
            <a:r>
              <a:rPr lang="en-US" sz="3200" dirty="0" err="1"/>
              <a:t>CuO</a:t>
            </a:r>
            <a:r>
              <a:rPr lang="en-US" sz="3200" dirty="0"/>
              <a:t>,  </a:t>
            </a:r>
            <a:r>
              <a:rPr lang="en-US" sz="3200" dirty="0" err="1"/>
              <a:t>CrO</a:t>
            </a:r>
            <a:r>
              <a:rPr lang="en-US" sz="3200" dirty="0"/>
              <a:t>.</a:t>
            </a:r>
            <a:endParaRPr lang="ru-RU" sz="3200" dirty="0"/>
          </a:p>
          <a:p>
            <a:r>
              <a:rPr lang="ru-RU" sz="3200" dirty="0"/>
              <a:t>Исключение  </a:t>
            </a:r>
            <a:r>
              <a:rPr lang="en-US" sz="3200" dirty="0" err="1"/>
              <a:t>BeO</a:t>
            </a:r>
            <a:r>
              <a:rPr lang="en-US" sz="3200" dirty="0"/>
              <a:t>,  </a:t>
            </a:r>
            <a:r>
              <a:rPr lang="en-US" sz="3200" dirty="0" err="1"/>
              <a:t>ZnO</a:t>
            </a:r>
            <a:r>
              <a:rPr lang="en-US" sz="3200" dirty="0"/>
              <a:t>,  </a:t>
            </a:r>
            <a:r>
              <a:rPr lang="en-US" sz="3200" dirty="0" err="1"/>
              <a:t>SnO</a:t>
            </a:r>
            <a:r>
              <a:rPr lang="en-US" sz="3200" dirty="0"/>
              <a:t>,  </a:t>
            </a:r>
            <a:r>
              <a:rPr lang="en-US" sz="3200" dirty="0" err="1"/>
              <a:t>PbO</a:t>
            </a:r>
            <a:r>
              <a:rPr lang="en-US" sz="3200" dirty="0"/>
              <a:t>.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6858016" cy="132343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Химические свойства</a:t>
            </a:r>
          </a:p>
          <a:p>
            <a:pPr algn="ctr">
              <a:defRPr/>
            </a:pP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основных оксидов.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20" y="1428737"/>
            <a:ext cx="8572560" cy="566308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457200" indent="-457200">
              <a:buFontTx/>
              <a:buAutoNum type="arabicPeriod"/>
              <a:defRPr/>
            </a:pPr>
            <a:r>
              <a:rPr lang="ru-RU" sz="2400" b="1" dirty="0"/>
              <a:t>Взаимодействие с кислотами, с образованием соли и воды:  </a:t>
            </a:r>
          </a:p>
          <a:p>
            <a:pPr marL="457200" indent="-457200">
              <a:defRPr/>
            </a:pPr>
            <a:endParaRPr lang="ru-RU" sz="2400" b="1" dirty="0"/>
          </a:p>
          <a:p>
            <a:pPr marL="457200" indent="-457200">
              <a:defRPr/>
            </a:pPr>
            <a:r>
              <a:rPr lang="en-US" sz="2400" b="1" dirty="0"/>
              <a:t>     MgO  +  HCl  =  MgCl</a:t>
            </a:r>
            <a:r>
              <a:rPr lang="en-US" sz="2400" b="1" baseline="-25000" dirty="0"/>
              <a:t>2</a:t>
            </a:r>
            <a:r>
              <a:rPr lang="en-US" sz="2400" b="1" dirty="0"/>
              <a:t>  +  H</a:t>
            </a:r>
            <a:r>
              <a:rPr lang="en-US" sz="2400" b="1" baseline="-25000" dirty="0"/>
              <a:t>2</a:t>
            </a:r>
            <a:r>
              <a:rPr lang="en-US" sz="2400" b="1" dirty="0"/>
              <a:t>O</a:t>
            </a:r>
            <a:r>
              <a:rPr lang="ru-RU" sz="2400" b="1" dirty="0"/>
              <a:t> </a:t>
            </a:r>
            <a:endParaRPr lang="en-US" sz="2400" b="1" dirty="0"/>
          </a:p>
          <a:p>
            <a:pPr marL="457200" indent="-457200">
              <a:defRPr/>
            </a:pPr>
            <a:endParaRPr lang="ru-RU" sz="2400" b="1" dirty="0"/>
          </a:p>
          <a:p>
            <a:pPr marL="457200" indent="-457200">
              <a:defRPr/>
            </a:pPr>
            <a:endParaRPr lang="ru-RU" sz="2400" b="1" dirty="0"/>
          </a:p>
          <a:p>
            <a:pPr marL="457200" indent="-457200">
              <a:defRPr/>
            </a:pPr>
            <a:r>
              <a:rPr lang="ru-RU" sz="2400" b="1" dirty="0"/>
              <a:t>2. С кислотными оксидами, образуя соли:</a:t>
            </a:r>
          </a:p>
          <a:p>
            <a:pPr marL="457200" indent="-457200">
              <a:defRPr/>
            </a:pPr>
            <a:r>
              <a:rPr lang="ru-RU" sz="2400" b="1" dirty="0"/>
              <a:t>      </a:t>
            </a:r>
            <a:r>
              <a:rPr lang="en-US" sz="2400" b="1" dirty="0"/>
              <a:t>CaO  +  N</a:t>
            </a:r>
            <a:r>
              <a:rPr lang="en-US" sz="2400" b="1" baseline="-25000" dirty="0"/>
              <a:t>2</a:t>
            </a:r>
            <a:r>
              <a:rPr lang="en-US" sz="2400" b="1" dirty="0"/>
              <a:t>O</a:t>
            </a:r>
            <a:r>
              <a:rPr lang="en-US" sz="2400" b="1" baseline="-25000" dirty="0"/>
              <a:t>5 </a:t>
            </a:r>
            <a:r>
              <a:rPr lang="en-US" sz="2400" b="1" dirty="0"/>
              <a:t> =  Ca(NO</a:t>
            </a:r>
            <a:r>
              <a:rPr lang="en-US" sz="2400" b="1" baseline="-25000" dirty="0"/>
              <a:t>3</a:t>
            </a:r>
            <a:r>
              <a:rPr lang="en-US" sz="2400" b="1" dirty="0"/>
              <a:t>)</a:t>
            </a:r>
            <a:r>
              <a:rPr lang="en-US" sz="2400" b="1" baseline="-25000" dirty="0"/>
              <a:t>2</a:t>
            </a:r>
            <a:r>
              <a:rPr lang="ru-RU" sz="2400" b="1" baseline="-25000" dirty="0"/>
              <a:t>       </a:t>
            </a:r>
          </a:p>
          <a:p>
            <a:pPr marL="457200" indent="-457200">
              <a:defRPr/>
            </a:pPr>
            <a:endParaRPr lang="ru-RU" sz="2400" b="1" baseline="-25000" dirty="0"/>
          </a:p>
          <a:p>
            <a:pPr marL="457200" indent="-457200">
              <a:defRPr/>
            </a:pPr>
            <a:endParaRPr lang="ru-RU" sz="2400" b="1" baseline="-25000" dirty="0"/>
          </a:p>
          <a:p>
            <a:pPr>
              <a:defRPr/>
            </a:pPr>
            <a:r>
              <a:rPr lang="ru-RU" sz="2400" b="1" dirty="0"/>
              <a:t>3. С водой (реагируют только оксиды щелочных и щелочно-земельных металлов):</a:t>
            </a:r>
          </a:p>
          <a:p>
            <a:pPr>
              <a:defRPr/>
            </a:pPr>
            <a:r>
              <a:rPr lang="ru-RU" sz="2400" b="1" dirty="0"/>
              <a:t>      </a:t>
            </a:r>
          </a:p>
          <a:p>
            <a:pPr>
              <a:defRPr/>
            </a:pPr>
            <a:r>
              <a:rPr lang="ru-RU" sz="2400" b="1" dirty="0"/>
              <a:t>  </a:t>
            </a:r>
            <a:r>
              <a:rPr lang="en-US" sz="2400" b="1" dirty="0"/>
              <a:t>      Na</a:t>
            </a:r>
            <a:r>
              <a:rPr lang="en-US" sz="2400" b="1" baseline="-25000" dirty="0"/>
              <a:t>2</a:t>
            </a:r>
            <a:r>
              <a:rPr lang="en-US" sz="2400" b="1" dirty="0"/>
              <a:t>O  +  H</a:t>
            </a:r>
            <a:r>
              <a:rPr lang="en-US" sz="2400" b="1" baseline="-25000" dirty="0"/>
              <a:t>2</a:t>
            </a:r>
            <a:r>
              <a:rPr lang="en-US" sz="2400" b="1" dirty="0"/>
              <a:t>O  =  2NaOH</a:t>
            </a:r>
            <a:endParaRPr lang="ru-RU" sz="2400" b="1" dirty="0"/>
          </a:p>
          <a:p>
            <a:pPr>
              <a:defRPr/>
            </a:pPr>
            <a:endParaRPr lang="ru-RU" sz="2400" b="1" dirty="0"/>
          </a:p>
          <a:p>
            <a:pPr>
              <a:defRPr/>
            </a:pP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214290"/>
            <a:ext cx="553125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Кислотные оксиды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4375" y="1285875"/>
            <a:ext cx="7429525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/>
              <a:t>Это оксиды, которым в качестве </a:t>
            </a:r>
            <a:r>
              <a:rPr lang="ru-RU" sz="2800" dirty="0" err="1"/>
              <a:t>гидроксидов</a:t>
            </a:r>
            <a:r>
              <a:rPr lang="ru-RU" sz="2800" dirty="0"/>
              <a:t> соответствуют кислоты. </a:t>
            </a:r>
          </a:p>
          <a:p>
            <a:r>
              <a:rPr lang="ru-RU" sz="2800" dirty="0"/>
              <a:t>Например:   </a:t>
            </a:r>
            <a:r>
              <a:rPr lang="en-US" sz="2800" dirty="0"/>
              <a:t>SO</a:t>
            </a:r>
            <a:r>
              <a:rPr lang="en-US" sz="2800" baseline="-25000" dirty="0"/>
              <a:t>3</a:t>
            </a:r>
            <a:r>
              <a:rPr lang="en-US" sz="2800" dirty="0"/>
              <a:t>  </a:t>
            </a:r>
            <a:r>
              <a:rPr lang="en-US" sz="2800" dirty="0">
                <a:latin typeface="Arial Black" pitchFamily="34" charset="0"/>
              </a:rPr>
              <a:t>→  </a:t>
            </a:r>
            <a:r>
              <a:rPr lang="en-US" sz="2800" dirty="0"/>
              <a:t>H</a:t>
            </a:r>
            <a:r>
              <a:rPr lang="en-US" sz="2800" baseline="-25000" dirty="0"/>
              <a:t>2</a:t>
            </a:r>
            <a:r>
              <a:rPr lang="en-US" sz="2800" dirty="0"/>
              <a:t>SO</a:t>
            </a:r>
            <a:r>
              <a:rPr lang="en-US" sz="2800" baseline="-25000" dirty="0"/>
              <a:t>4</a:t>
            </a:r>
            <a:r>
              <a:rPr lang="ru-RU" sz="2800" baseline="-25000" dirty="0"/>
              <a:t> </a:t>
            </a:r>
            <a:r>
              <a:rPr lang="ru-RU" sz="2800" dirty="0"/>
              <a:t>  </a:t>
            </a:r>
          </a:p>
          <a:p>
            <a:r>
              <a:rPr lang="ru-RU" sz="2800" dirty="0"/>
              <a:t>Кислотные оксиды образуют все неметаллы в любой степени окисления, исключая несолеобразующие оксиды, и металлы со степенью окисления +5 и выше. </a:t>
            </a:r>
          </a:p>
          <a:p>
            <a:r>
              <a:rPr lang="ru-RU" sz="2800" dirty="0"/>
              <a:t>Например:  </a:t>
            </a:r>
            <a:r>
              <a:rPr lang="en-US" sz="2800" dirty="0"/>
              <a:t>CO</a:t>
            </a:r>
            <a:r>
              <a:rPr lang="en-US" sz="2800" baseline="-25000" dirty="0"/>
              <a:t>2</a:t>
            </a:r>
            <a:r>
              <a:rPr lang="en-US" sz="2800" dirty="0"/>
              <a:t>,   N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r>
              <a:rPr lang="en-US" sz="2800" baseline="-25000" dirty="0"/>
              <a:t>5</a:t>
            </a:r>
            <a:r>
              <a:rPr lang="en-US" sz="2800" dirty="0"/>
              <a:t>,  SiO</a:t>
            </a:r>
            <a:r>
              <a:rPr lang="en-US" sz="2800" baseline="-25000" dirty="0"/>
              <a:t>2</a:t>
            </a:r>
            <a:r>
              <a:rPr lang="en-US" sz="2800" dirty="0"/>
              <a:t>,  </a:t>
            </a:r>
          </a:p>
          <a:p>
            <a:r>
              <a:rPr lang="en-US" sz="2800" dirty="0"/>
              <a:t>                    Mn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r>
              <a:rPr lang="en-US" sz="2800" baseline="-25000" dirty="0"/>
              <a:t>7</a:t>
            </a:r>
            <a:r>
              <a:rPr lang="en-US" sz="2800" dirty="0"/>
              <a:t>,   CrO</a:t>
            </a:r>
            <a:r>
              <a:rPr lang="en-US" sz="2800" baseline="-25000" dirty="0"/>
              <a:t>3</a:t>
            </a:r>
            <a:r>
              <a:rPr lang="en-US" sz="2800" dirty="0"/>
              <a:t>.</a:t>
            </a:r>
            <a:endParaRPr lang="ru-RU" sz="2800" dirty="0"/>
          </a:p>
          <a:p>
            <a:endParaRPr lang="en-US" baseline="-25000" dirty="0"/>
          </a:p>
          <a:p>
            <a:endParaRPr lang="ru-RU" baseline="-25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облака">
  <a:themeElements>
    <a:clrScheme name="рамка2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рамка23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мка2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облака</Template>
  <TotalTime>13</TotalTime>
  <Words>1129</Words>
  <Application>Microsoft Office PowerPoint</Application>
  <PresentationFormat>Экран (4:3)</PresentationFormat>
  <Paragraphs>170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Arial</vt:lpstr>
      <vt:lpstr>облака</vt:lpstr>
      <vt:lpstr>Общая характеристика оксидов</vt:lpstr>
      <vt:lpstr>Слайд 2</vt:lpstr>
      <vt:lpstr>Оксиды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Газ, необходимый растениям для фотосинтеза</vt:lpstr>
      <vt:lpstr>В природе</vt:lpstr>
      <vt:lpstr>Cухой лед – тоже CO2</vt:lpstr>
      <vt:lpstr>Слайд 18</vt:lpstr>
      <vt:lpstr>Оксид магния MgO</vt:lpstr>
      <vt:lpstr>Оксид кремния (IV) SiO2 </vt:lpstr>
      <vt:lpstr> </vt:lpstr>
      <vt:lpstr>Слайд 22</vt:lpstr>
      <vt:lpstr>ресурсы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характеристика оксидов</dc:title>
  <dc:creator>Татьяна</dc:creator>
  <cp:lastModifiedBy>Татьяна</cp:lastModifiedBy>
  <cp:revision>2</cp:revision>
  <dcterms:created xsi:type="dcterms:W3CDTF">2011-09-14T18:33:47Z</dcterms:created>
  <dcterms:modified xsi:type="dcterms:W3CDTF">2011-09-14T18:47:45Z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437054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