
<file path=[Content_Types].xml><?xml version="1.0" encoding="utf-8"?>
<Types xmlns="http://schemas.openxmlformats.org/package/2006/content-types">
  <Override ContentType="application/vnd.openxmlformats-officedocument.presentationml.slide+xml" PartName="/ppt/slides/slide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presProps+xml" PartName="/ppt/presProps.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theme+xml" PartName="/ppt/theme/theme2.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theme+xml" PartName="/ppt/theme/theme1.xml"/>
  <Override ContentType="application/vnd.openxmlformats-officedocument.presentationml.slideLayout+xml" PartName="/ppt/slideLayouts/slideLayout2.xml"/>
  <Override ContentType="application/vnd.openxmlformats-officedocument.presentationml.slideLayout+xml" PartName="/ppt/slideLayouts/slideLayout3.xml"/>
  <Default ContentType="image/jpeg" Extension="jpe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notesMaster+xml" PartName="/ppt/notesMasters/notesMaster1.xml"/>
  <Override ContentType="application/vnd.openxmlformats-officedocument.presentationml.slideLayout+xml" PartName="/ppt/slideLayouts/slideLayout1.xml"/>
  <Override ContentType="application/vnd.openxmlformats-officedocument.extended-properties+xml" PartName="/docProps/app.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tableStyles+xml" PartName="/ppt/tableStyles.xml"/>
  <Override ContentType="application/vnd.openxmlformats-officedocument.presentationml.slideLayout+xml" PartName="/ppt/slideLayouts/slideLayout11.xml"/>
  <Override ContentType="application/vnd.openxmlformats-officedocument.presentationml.slideLayout+xml" PartName="/ppt/slideLayouts/slideLayout10.xml"/>
  <Default ContentType="image/gif" Extension="gif"/>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viewProps+xml" PartName="/ppt/viewProps.xml"/>
  <Override ContentType="application/vnd.openxmlformats-officedocument.presentationml.slideLayout+xml" PartName="/ppt/slideLayouts/slideLayout9.xml"/>
  <Override ContentType="application/vnd.openxmlformats-package.core-properties+xml" PartName="/docProps/core.xml"/>
  <Override ContentType="application/vnd.openxmlformats-officedocument.presentationml.slide+xml" PartName="/ppt/slides/slide5.xml"/>
  <Override ContentType="application/vnd.openxmlformats-officedocument.presentationml.slide+xml" PartName="/ppt/slides/slide19.xml"/>
  <Override ContentType="application/vnd.openxmlformats-officedocument.presentationml.slideLayout+xml" PartName="/ppt/slideLayouts/slideLayout7.xml"/>
  <Default ContentType="image/png" Extension="png"/>
  <Override ContentType="application/vnd.openxmlformats-officedocument.presentationml.notesSlide+xml" PartName="/ppt/notesSlides/notesSlide1.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9"/>
  </p:notesMasterIdLst>
  <p:sldIdLst>
    <p:sldId id="272" r:id="rId2"/>
    <p:sldId id="301" r:id="rId3"/>
    <p:sldId id="279" r:id="rId4"/>
    <p:sldId id="289" r:id="rId5"/>
    <p:sldId id="290" r:id="rId6"/>
    <p:sldId id="291" r:id="rId7"/>
    <p:sldId id="292" r:id="rId8"/>
    <p:sldId id="293" r:id="rId9"/>
    <p:sldId id="294" r:id="rId10"/>
    <p:sldId id="295" r:id="rId11"/>
    <p:sldId id="282" r:id="rId12"/>
    <p:sldId id="283" r:id="rId13"/>
    <p:sldId id="284" r:id="rId14"/>
    <p:sldId id="285" r:id="rId15"/>
    <p:sldId id="286" r:id="rId16"/>
    <p:sldId id="287" r:id="rId17"/>
    <p:sldId id="296" r:id="rId18"/>
    <p:sldId id="288" r:id="rId19"/>
    <p:sldId id="277" r:id="rId20"/>
    <p:sldId id="297" r:id="rId21"/>
    <p:sldId id="298" r:id="rId22"/>
    <p:sldId id="299" r:id="rId23"/>
    <p:sldId id="300" r:id="rId24"/>
    <p:sldId id="275" r:id="rId25"/>
    <p:sldId id="276" r:id="rId26"/>
    <p:sldId id="278" r:id="rId27"/>
    <p:sldId id="302" r:id="rId2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2B07BD6-DB11-4920-A1DF-AE566D55FC20}" type="datetimeFigureOut">
              <a:rPr lang="ru-RU" smtClean="0"/>
              <a:pPr/>
              <a:t>12.12.2013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91ED0D1-7B0A-44E2-988C-6E600D44885D}"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A91ED0D1-7B0A-44E2-988C-6E600D44885D}" type="slidenum">
              <a:rPr lang="ru-RU" smtClean="0"/>
              <a:pPr/>
              <a:t>5</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335D6E3A-0D5D-455B-919A-DD234EA65AAB}" type="datetimeFigureOut">
              <a:rPr lang="ru-RU" smtClean="0"/>
              <a:pPr/>
              <a:t>12.12.2013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9B6C605-F4DB-4A46-AAE1-B7C35A4B4391}" type="slidenum">
              <a:rPr lang="ru-RU" smtClean="0"/>
              <a:pPr/>
              <a:t>‹#›</a:t>
            </a:fld>
            <a:endParaRPr lang="ru-RU"/>
          </a:p>
        </p:txBody>
      </p:sp>
    </p:spTree>
  </p:cSld>
  <p:clrMapOvr>
    <a:masterClrMapping/>
  </p:clrMapOvr>
  <p:transition spd="med">
    <p:dissolv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35D6E3A-0D5D-455B-919A-DD234EA65AAB}" type="datetimeFigureOut">
              <a:rPr lang="ru-RU" smtClean="0"/>
              <a:pPr/>
              <a:t>12.12.2013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9B6C605-F4DB-4A46-AAE1-B7C35A4B4391}" type="slidenum">
              <a:rPr lang="ru-RU" smtClean="0"/>
              <a:pPr/>
              <a:t>‹#›</a:t>
            </a:fld>
            <a:endParaRPr lang="ru-RU"/>
          </a:p>
        </p:txBody>
      </p:sp>
    </p:spTree>
  </p:cSld>
  <p:clrMapOvr>
    <a:masterClrMapping/>
  </p:clrMapOvr>
  <p:transition spd="med">
    <p:dissolv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35D6E3A-0D5D-455B-919A-DD234EA65AAB}" type="datetimeFigureOut">
              <a:rPr lang="ru-RU" smtClean="0"/>
              <a:pPr/>
              <a:t>12.12.2013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9B6C605-F4DB-4A46-AAE1-B7C35A4B4391}" type="slidenum">
              <a:rPr lang="ru-RU" smtClean="0"/>
              <a:pPr/>
              <a:t>‹#›</a:t>
            </a:fld>
            <a:endParaRPr lang="ru-RU"/>
          </a:p>
        </p:txBody>
      </p:sp>
    </p:spTree>
  </p:cSld>
  <p:clrMapOvr>
    <a:masterClrMapping/>
  </p:clrMapOvr>
  <p:transition spd="med">
    <p:dissolv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35D6E3A-0D5D-455B-919A-DD234EA65AAB}" type="datetimeFigureOut">
              <a:rPr lang="ru-RU" smtClean="0"/>
              <a:pPr/>
              <a:t>12.12.2013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9B6C605-F4DB-4A46-AAE1-B7C35A4B4391}" type="slidenum">
              <a:rPr lang="ru-RU" smtClean="0"/>
              <a:pPr/>
              <a:t>‹#›</a:t>
            </a:fld>
            <a:endParaRPr lang="ru-RU"/>
          </a:p>
        </p:txBody>
      </p:sp>
    </p:spTree>
  </p:cSld>
  <p:clrMapOvr>
    <a:masterClrMapping/>
  </p:clrMapOvr>
  <p:transition spd="med">
    <p:dissolv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335D6E3A-0D5D-455B-919A-DD234EA65AAB}" type="datetimeFigureOut">
              <a:rPr lang="ru-RU" smtClean="0"/>
              <a:pPr/>
              <a:t>12.12.2013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9B6C605-F4DB-4A46-AAE1-B7C35A4B4391}" type="slidenum">
              <a:rPr lang="ru-RU" smtClean="0"/>
              <a:pPr/>
              <a:t>‹#›</a:t>
            </a:fld>
            <a:endParaRPr lang="ru-RU"/>
          </a:p>
        </p:txBody>
      </p:sp>
    </p:spTree>
  </p:cSld>
  <p:clrMapOvr>
    <a:masterClrMapping/>
  </p:clrMapOvr>
  <p:transition spd="med">
    <p:dissolv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335D6E3A-0D5D-455B-919A-DD234EA65AAB}" type="datetimeFigureOut">
              <a:rPr lang="ru-RU" smtClean="0"/>
              <a:pPr/>
              <a:t>12.12.2013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9B6C605-F4DB-4A46-AAE1-B7C35A4B4391}" type="slidenum">
              <a:rPr lang="ru-RU" smtClean="0"/>
              <a:pPr/>
              <a:t>‹#›</a:t>
            </a:fld>
            <a:endParaRPr lang="ru-RU"/>
          </a:p>
        </p:txBody>
      </p:sp>
    </p:spTree>
  </p:cSld>
  <p:clrMapOvr>
    <a:masterClrMapping/>
  </p:clrMapOvr>
  <p:transition spd="med">
    <p:dissolv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335D6E3A-0D5D-455B-919A-DD234EA65AAB}" type="datetimeFigureOut">
              <a:rPr lang="ru-RU" smtClean="0"/>
              <a:pPr/>
              <a:t>12.12.2013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F9B6C605-F4DB-4A46-AAE1-B7C35A4B4391}" type="slidenum">
              <a:rPr lang="ru-RU" smtClean="0"/>
              <a:pPr/>
              <a:t>‹#›</a:t>
            </a:fld>
            <a:endParaRPr lang="ru-RU"/>
          </a:p>
        </p:txBody>
      </p:sp>
    </p:spTree>
  </p:cSld>
  <p:clrMapOvr>
    <a:masterClrMapping/>
  </p:clrMapOvr>
  <p:transition spd="med">
    <p:dissolv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335D6E3A-0D5D-455B-919A-DD234EA65AAB}" type="datetimeFigureOut">
              <a:rPr lang="ru-RU" smtClean="0"/>
              <a:pPr/>
              <a:t>12.12.2013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F9B6C605-F4DB-4A46-AAE1-B7C35A4B4391}" type="slidenum">
              <a:rPr lang="ru-RU" smtClean="0"/>
              <a:pPr/>
              <a:t>‹#›</a:t>
            </a:fld>
            <a:endParaRPr lang="ru-RU"/>
          </a:p>
        </p:txBody>
      </p:sp>
    </p:spTree>
  </p:cSld>
  <p:clrMapOvr>
    <a:masterClrMapping/>
  </p:clrMapOvr>
  <p:transition spd="med">
    <p:dissolv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35D6E3A-0D5D-455B-919A-DD234EA65AAB}" type="datetimeFigureOut">
              <a:rPr lang="ru-RU" smtClean="0"/>
              <a:pPr/>
              <a:t>12.12.2013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F9B6C605-F4DB-4A46-AAE1-B7C35A4B4391}" type="slidenum">
              <a:rPr lang="ru-RU" smtClean="0"/>
              <a:pPr/>
              <a:t>‹#›</a:t>
            </a:fld>
            <a:endParaRPr lang="ru-RU"/>
          </a:p>
        </p:txBody>
      </p:sp>
    </p:spTree>
  </p:cSld>
  <p:clrMapOvr>
    <a:masterClrMapping/>
  </p:clrMapOvr>
  <p:transition spd="med">
    <p:dissolv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35D6E3A-0D5D-455B-919A-DD234EA65AAB}" type="datetimeFigureOut">
              <a:rPr lang="ru-RU" smtClean="0"/>
              <a:pPr/>
              <a:t>12.12.2013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9B6C605-F4DB-4A46-AAE1-B7C35A4B4391}" type="slidenum">
              <a:rPr lang="ru-RU" smtClean="0"/>
              <a:pPr/>
              <a:t>‹#›</a:t>
            </a:fld>
            <a:endParaRPr lang="ru-RU"/>
          </a:p>
        </p:txBody>
      </p:sp>
    </p:spTree>
  </p:cSld>
  <p:clrMapOvr>
    <a:masterClrMapping/>
  </p:clrMapOvr>
  <p:transition spd="med">
    <p:dissolv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35D6E3A-0D5D-455B-919A-DD234EA65AAB}" type="datetimeFigureOut">
              <a:rPr lang="ru-RU" smtClean="0"/>
              <a:pPr/>
              <a:t>12.12.2013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9B6C605-F4DB-4A46-AAE1-B7C35A4B4391}" type="slidenum">
              <a:rPr lang="ru-RU" smtClean="0"/>
              <a:pPr/>
              <a:t>‹#›</a:t>
            </a:fld>
            <a:endParaRPr lang="ru-RU"/>
          </a:p>
        </p:txBody>
      </p:sp>
    </p:spTree>
  </p:cSld>
  <p:clrMapOvr>
    <a:masterClrMapping/>
  </p:clrMapOvr>
  <p:transition spd="med">
    <p:dissolv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5D6E3A-0D5D-455B-919A-DD234EA65AAB}" type="datetimeFigureOut">
              <a:rPr lang="ru-RU" smtClean="0"/>
              <a:pPr/>
              <a:t>12.12.2013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B6C605-F4DB-4A46-AAE1-B7C35A4B4391}"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med">
    <p:dissolve/>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8.jpeg"/><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 Id="rId5" Type="http://schemas.openxmlformats.org/officeDocument/2006/relationships/image" Target="../media/image27.jpeg"/><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1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 Id="rId4" Type="http://schemas.openxmlformats.org/officeDocument/2006/relationships/image" Target="../media/image33.jpeg"/></Relationships>
</file>

<file path=ppt/slides/_rels/slide1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gif"/><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1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2.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hyperlink" Target="http://ru.wikipedia.org/wiki/%D0%9B%D0%B8%D1%82%D1%8C%D1%91" TargetMode="External"/><Relationship Id="rId3" Type="http://schemas.openxmlformats.org/officeDocument/2006/relationships/hyperlink" Target="http://ru.wikipedia.org/wiki/%D0%A1%D1%80%D0%B5%D0%B4%D0%BD%D0%B8%D0%B5_%D0%B2%D0%B5%D0%BA%D0%B0" TargetMode="External"/><Relationship Id="rId7" Type="http://schemas.openxmlformats.org/officeDocument/2006/relationships/hyperlink" Target="http://ru.wikipedia.org/wiki/%D0%90%D1%80%D1%82%D0%B8%D0%BB%D0%BB%D0%B5%D1%80%D0%B8%D1%8F" TargetMode="External"/><Relationship Id="rId12" Type="http://schemas.openxmlformats.org/officeDocument/2006/relationships/hyperlink" Target="http://ru.wikipedia.org/wiki/%D0%9F%D1%83%D1%88%D0%B5%D1%87%D0%BD%D1%8B%D0%B9_%D0%B4%D0%B2%D0%BE%D1%80" TargetMode="External"/><Relationship Id="rId2"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hyperlink" Target="http://ru.wikipedia.org/wiki/%D0%9F%D0%B0%D0%BC%D1%8F%D1%82%D0%BD%D0%B8%D0%BA" TargetMode="External"/><Relationship Id="rId11" Type="http://schemas.openxmlformats.org/officeDocument/2006/relationships/hyperlink" Target="http://ru.wikipedia.org/wiki/%D0%A7%D0%BE%D1%85%D0%BE%D0%B2,_%D0%90%D0%BD%D0%B4%D1%80%D0%B5%D0%B9" TargetMode="External"/><Relationship Id="rId5" Type="http://schemas.openxmlformats.org/officeDocument/2006/relationships/hyperlink" Target="http://ru.wikipedia.org/wiki/%D0%91%D0%BE%D0%BC%D0%B1%D0%B0%D1%80%D0%B4%D0%B0" TargetMode="External"/><Relationship Id="rId10" Type="http://schemas.openxmlformats.org/officeDocument/2006/relationships/hyperlink" Target="http://ru.wikipedia.org/wiki/1586_%D0%B3%D0%BE%D0%B4" TargetMode="External"/><Relationship Id="rId4" Type="http://schemas.openxmlformats.org/officeDocument/2006/relationships/hyperlink" Target="http://ru.wikipedia.org/wiki/%D0%90%D1%80%D1%82%D0%B8%D0%BB%D0%BB%D0%B5%D1%80%D0%B8%D0%B9%D1%81%D0%BA%D0%BE%D0%B5_%D0%BE%D1%80%D1%83%D0%B4%D0%B8%D0%B5" TargetMode="External"/><Relationship Id="rId9" Type="http://schemas.openxmlformats.org/officeDocument/2006/relationships/hyperlink" Target="http://ru.wikipedia.org/wiki/%D0%91%D1%80%D0%BE%D0%BD%D0%B7%D0%B0"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0" y="785794"/>
            <a:ext cx="9144000"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800" b="0" i="1" u="none" strike="noStrike" cap="none" normalizeH="0" baseline="0" dirty="0" smtClean="0">
                <a:ln>
                  <a:noFill/>
                </a:ln>
                <a:solidFill>
                  <a:srgbClr val="002060"/>
                </a:solidFill>
                <a:effectLst/>
                <a:latin typeface="Arial Black" pitchFamily="34" charset="0"/>
                <a:ea typeface="Times New Roman" pitchFamily="18" charset="0"/>
                <a:cs typeface="Times New Roman" pitchFamily="18" charset="0"/>
              </a:rPr>
              <a:t>Тема урока:« </a:t>
            </a:r>
            <a:r>
              <a:rPr kumimoji="0" lang="ru-RU" sz="2800" b="0" i="1" u="none" strike="noStrike" cap="none" normalizeH="0" baseline="0" dirty="0" smtClean="0">
                <a:ln>
                  <a:noFill/>
                </a:ln>
                <a:solidFill>
                  <a:srgbClr val="002060"/>
                </a:solidFill>
                <a:effectLst/>
                <a:latin typeface="Arial Black" pitchFamily="34" charset="0"/>
                <a:ea typeface="Times New Roman" pitchFamily="18" charset="0"/>
                <a:cs typeface="Times New Roman" pitchFamily="18" charset="0"/>
              </a:rPr>
              <a:t>Металлы. Кристаллическое строение металлов»</a:t>
            </a:r>
            <a:endParaRPr kumimoji="0" lang="ru-RU" sz="2800" b="0" i="0" u="none" strike="noStrike" cap="none" normalizeH="0" baseline="0" dirty="0" smtClean="0">
              <a:ln>
                <a:noFill/>
              </a:ln>
              <a:solidFill>
                <a:srgbClr val="002060"/>
              </a:solidFill>
              <a:effectLst/>
              <a:latin typeface="Arial Black"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FF0000"/>
                </a:solidFill>
                <a:effectLst/>
                <a:latin typeface="Arial Black" pitchFamily="34" charset="0"/>
                <a:ea typeface="Times New Roman" pitchFamily="18" charset="0"/>
                <a:cs typeface="Times New Roman" pitchFamily="18" charset="0"/>
              </a:rPr>
              <a:t>Цель занятия:</a:t>
            </a:r>
            <a:r>
              <a:rPr kumimoji="0" lang="ru-RU" sz="2400" b="1" i="0" u="none" strike="noStrike" cap="none" normalizeH="0" baseline="0" dirty="0" smtClean="0">
                <a:ln>
                  <a:noFill/>
                </a:ln>
                <a:solidFill>
                  <a:srgbClr val="002060"/>
                </a:solidFill>
                <a:effectLst/>
                <a:latin typeface="Arial Black" pitchFamily="34" charset="0"/>
                <a:ea typeface="Times New Roman" pitchFamily="18" charset="0"/>
                <a:cs typeface="Times New Roman" pitchFamily="18" charset="0"/>
              </a:rPr>
              <a:t> </a:t>
            </a:r>
            <a:r>
              <a:rPr kumimoji="0" lang="ru-RU" sz="2400" b="0" i="0" u="none" strike="noStrike" cap="none" normalizeH="0" baseline="0" dirty="0" smtClean="0">
                <a:ln>
                  <a:noFill/>
                </a:ln>
                <a:solidFill>
                  <a:srgbClr val="002060"/>
                </a:solidFill>
                <a:effectLst/>
                <a:latin typeface="Arial Black" pitchFamily="34" charset="0"/>
                <a:ea typeface="Times New Roman" pitchFamily="18" charset="0"/>
                <a:cs typeface="Times New Roman" pitchFamily="18" charset="0"/>
              </a:rPr>
              <a:t>Формирование общих и профессиональных компетенций студентов.</a:t>
            </a:r>
            <a:endParaRPr kumimoji="0" lang="ru-RU" sz="2400" b="0" i="0" u="none" strike="noStrike" cap="none" normalizeH="0" baseline="0" dirty="0" smtClean="0">
              <a:ln>
                <a:noFill/>
              </a:ln>
              <a:solidFill>
                <a:srgbClr val="002060"/>
              </a:solidFill>
              <a:effectLst/>
              <a:latin typeface="Arial Black"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FF0000"/>
                </a:solidFill>
                <a:effectLst/>
                <a:latin typeface="Arial Black" pitchFamily="34" charset="0"/>
                <a:ea typeface="Times New Roman" pitchFamily="18" charset="0"/>
                <a:cs typeface="Times New Roman" pitchFamily="18" charset="0"/>
              </a:rPr>
              <a:t>Задачи:</a:t>
            </a:r>
            <a:endParaRPr kumimoji="0" lang="ru-RU" sz="2400" b="0" i="0" u="none" strike="noStrike" cap="none" normalizeH="0" baseline="0" dirty="0" smtClean="0">
              <a:ln>
                <a:noFill/>
              </a:ln>
              <a:solidFill>
                <a:srgbClr val="FF0000"/>
              </a:solidFill>
              <a:effectLst/>
              <a:latin typeface="Arial Black"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2060"/>
                </a:solidFill>
                <a:effectLst/>
                <a:latin typeface="Arial Black" pitchFamily="34" charset="0"/>
                <a:ea typeface="Times New Roman" pitchFamily="18" charset="0"/>
                <a:cs typeface="Times New Roman" pitchFamily="18" charset="0"/>
              </a:rPr>
              <a:t> </a:t>
            </a:r>
            <a:r>
              <a:rPr kumimoji="0" lang="ru-RU" sz="2400" b="0" i="0" u="none" strike="noStrike" cap="none" normalizeH="0" baseline="0" dirty="0" smtClean="0">
                <a:ln>
                  <a:noFill/>
                </a:ln>
                <a:solidFill>
                  <a:srgbClr val="002060"/>
                </a:solidFill>
                <a:effectLst/>
                <a:latin typeface="Arial Black" pitchFamily="34" charset="0"/>
                <a:ea typeface="Times New Roman" pitchFamily="18" charset="0"/>
                <a:cs typeface="Times New Roman" pitchFamily="18" charset="0"/>
              </a:rPr>
              <a:t>1. Способствовать формированию технологического мышления:                                 анализировать, сравнивать, сопоставлять, делать выводы.</a:t>
            </a:r>
            <a:endParaRPr kumimoji="0" lang="ru-RU" sz="2400" b="0" i="0" u="none" strike="noStrike" cap="none" normalizeH="0" baseline="0" dirty="0" smtClean="0">
              <a:ln>
                <a:noFill/>
              </a:ln>
              <a:solidFill>
                <a:srgbClr val="002060"/>
              </a:solidFill>
              <a:effectLst/>
              <a:latin typeface="Arial Black"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2060"/>
                </a:solidFill>
                <a:effectLst/>
                <a:latin typeface="Arial Black" pitchFamily="34" charset="0"/>
                <a:ea typeface="Times New Roman" pitchFamily="18" charset="0"/>
                <a:cs typeface="Times New Roman" pitchFamily="18" charset="0"/>
              </a:rPr>
              <a:t> 2. Активизировать мыслительную деятельность к изучаемой         дисциплине.</a:t>
            </a:r>
            <a:endParaRPr kumimoji="0" lang="ru-RU" sz="2400" b="0" i="0" u="none" strike="noStrike" cap="none" normalizeH="0" baseline="0" dirty="0" smtClean="0">
              <a:ln>
                <a:noFill/>
              </a:ln>
              <a:solidFill>
                <a:srgbClr val="002060"/>
              </a:solidFill>
              <a:effectLst/>
              <a:latin typeface="Arial Black"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2060"/>
                </a:solidFill>
                <a:effectLst/>
                <a:latin typeface="Arial Black" pitchFamily="34" charset="0"/>
                <a:ea typeface="Times New Roman" pitchFamily="18" charset="0"/>
                <a:cs typeface="Times New Roman" pitchFamily="18" charset="0"/>
              </a:rPr>
              <a:t> 3. Закрепить знания  по данной теме  (тестовые задания).</a:t>
            </a:r>
            <a:endParaRPr kumimoji="0" lang="ru-RU" sz="2400" b="0" i="0" u="none" strike="noStrike" cap="none" normalizeH="0" baseline="0" dirty="0" smtClean="0">
              <a:ln>
                <a:noFill/>
              </a:ln>
              <a:solidFill>
                <a:srgbClr val="002060"/>
              </a:solidFill>
              <a:effectLst/>
              <a:latin typeface="Arial Black" pitchFamily="34" charset="0"/>
              <a:cs typeface="Arial" pitchFamily="34" charset="0"/>
            </a:endParaRPr>
          </a:p>
        </p:txBody>
      </p:sp>
      <p:sp>
        <p:nvSpPr>
          <p:cNvPr id="28675" name="Rectangle 3"/>
          <p:cNvSpPr>
            <a:spLocks noChangeArrowheads="1"/>
          </p:cNvSpPr>
          <p:nvPr/>
        </p:nvSpPr>
        <p:spPr bwMode="auto">
          <a:xfrm>
            <a:off x="0" y="0"/>
            <a:ext cx="9144000"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Arial" pitchFamily="34" charset="0"/>
                <a:cs typeface="Arial" pitchFamily="34" charset="0"/>
              </a:rPr>
              <a:t>Разработал</a:t>
            </a:r>
            <a:r>
              <a:rPr kumimoji="0" lang="ru-RU" sz="2000" b="0" i="0" u="none" strike="noStrike" cap="none" normalizeH="0" dirty="0" smtClean="0">
                <a:ln>
                  <a:noFill/>
                </a:ln>
                <a:solidFill>
                  <a:schemeClr val="tx1"/>
                </a:solidFill>
                <a:effectLst/>
                <a:latin typeface="Arial" pitchFamily="34" charset="0"/>
                <a:cs typeface="Arial" pitchFamily="34" charset="0"/>
              </a:rPr>
              <a:t> Тюнина Надежда  Яковлевна, преподаватель высшей квалификационной категории ГОУ СПО « Кемеровский профессионально-технический техникум»</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med">
    <p:dissolve/>
  </p:transition>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37889" name="Rectangle 1"/>
          <p:cNvSpPr>
            <a:spLocks noChangeArrowheads="1"/>
          </p:cNvSpPr>
          <p:nvPr/>
        </p:nvSpPr>
        <p:spPr bwMode="auto">
          <a:xfrm>
            <a:off x="2428860" y="3143248"/>
            <a:ext cx="3571900" cy="1015663"/>
          </a:xfrm>
          <a:prstGeom prst="rect">
            <a:avLst/>
          </a:prstGeom>
          <a:noFill/>
          <a:ln w="9525">
            <a:noFill/>
            <a:miter lim="800000"/>
            <a:headEnd/>
            <a:tailEnd/>
          </a:ln>
          <a:effectLst/>
        </p:spPr>
        <p:txBody>
          <a:bodyPr anchor="ctr" anchorCtr="0" bIns="45720" compatLnSpc="1" lIns="91440" numCol="1" rIns="91440" tIns="45720" vert="horz" wrap="square">
            <a:prstTxWarp prst="textNoShape">
              <a:avLst/>
            </a:prstTxWarp>
            <a:spAutoFit/>
          </a:bodyPr>
          <a:lstStyle/>
          <a:p>
            <a:pPr algn="l" defTabSz="914400" eaLnBrk="0" fontAlgn="base" hangingPunct="0" indent="0" latinLnBrk="0" lvl="0" marL="0" marR="0" rtl="0">
              <a:lnSpc>
                <a:spcPct val="100000"/>
              </a:lnSpc>
              <a:spcBef>
                <a:spcPct val="0"/>
              </a:spcBef>
              <a:spcAft>
                <a:spcPct val="0"/>
              </a:spcAft>
              <a:buClrTx/>
              <a:buSzTx/>
              <a:buFontTx/>
              <a:buNone/>
              <a:tabLst/>
            </a:pPr>
            <a:r>
              <a:rPr b="0" baseline="0" cap="none" dirty="0" i="0" kumimoji="0" lang="ru-RU" normalizeH="0" smtClean="0" strike="noStrike" sz="2000" u="none">
                <a:ln>
                  <a:noFill/>
                </a:ln>
                <a:solidFill>
                  <a:schemeClr val="tx1"/>
                </a:solidFill>
                <a:effectLst/>
                <a:latin charset="0" pitchFamily="34" typeface="Arial Black"/>
                <a:ea charset="0" pitchFamily="18" typeface="Times New Roman"/>
                <a:cs charset="0" pitchFamily="18" typeface="Times New Roman"/>
              </a:rPr>
              <a:t>На рукомойнике  моем</a:t>
            </a:r>
            <a:endParaRPr b="0" baseline="0" cap="none" dirty="0" i="0" kumimoji="0" lang="ru-RU" normalizeH="0" smtClean="0" strike="noStrike" sz="2000" u="none">
              <a:ln>
                <a:noFill/>
              </a:ln>
              <a:solidFill>
                <a:schemeClr val="tx1"/>
              </a:solidFill>
              <a:effectLst/>
              <a:latin charset="0" pitchFamily="34" typeface="Arial Black"/>
              <a:cs charset="0" pitchFamily="34" typeface="Arial"/>
            </a:endParaRPr>
          </a:p>
          <a:p>
            <a:pPr algn="l" defTabSz="914400" eaLnBrk="0" fontAlgn="base" hangingPunct="0" indent="0" latinLnBrk="0" lvl="0" marL="0" marR="0" rtl="0">
              <a:lnSpc>
                <a:spcPct val="100000"/>
              </a:lnSpc>
              <a:spcBef>
                <a:spcPct val="0"/>
              </a:spcBef>
              <a:spcAft>
                <a:spcPct val="0"/>
              </a:spcAft>
              <a:buClrTx/>
              <a:buSzTx/>
              <a:buFontTx/>
              <a:buNone/>
              <a:tabLst/>
            </a:pPr>
            <a:r>
              <a:rPr b="0" baseline="0" cap="none" dirty="0" i="0" kumimoji="0" lang="ru-RU" normalizeH="0" smtClean="0" strike="noStrike" sz="2000" u="none">
                <a:ln>
                  <a:noFill/>
                </a:ln>
                <a:solidFill>
                  <a:schemeClr val="tx1"/>
                </a:solidFill>
                <a:effectLst/>
                <a:latin charset="0" pitchFamily="34" typeface="Arial Black"/>
                <a:ea charset="0" pitchFamily="18" typeface="Times New Roman"/>
                <a:cs charset="0" pitchFamily="18" typeface="Times New Roman"/>
              </a:rPr>
              <a:t>позеленела медь…..</a:t>
            </a:r>
            <a:endParaRPr b="0" baseline="0" cap="none" dirty="0" i="0" kumimoji="0" lang="ru-RU" normalizeH="0" smtClean="0" strike="noStrike" sz="2000" u="none">
              <a:ln>
                <a:noFill/>
              </a:ln>
              <a:solidFill>
                <a:schemeClr val="tx1"/>
              </a:solidFill>
              <a:effectLst/>
              <a:latin charset="0" pitchFamily="34" typeface="Arial Black"/>
              <a:cs charset="0" pitchFamily="34" typeface="Arial"/>
            </a:endParaRPr>
          </a:p>
          <a:p>
            <a:pPr algn="r" defTabSz="914400" eaLnBrk="0" fontAlgn="base" hangingPunct="0" indent="0" latinLnBrk="0" lvl="0" marL="0" marR="0" rtl="0">
              <a:lnSpc>
                <a:spcPct val="100000"/>
              </a:lnSpc>
              <a:spcBef>
                <a:spcPct val="0"/>
              </a:spcBef>
              <a:spcAft>
                <a:spcPct val="0"/>
              </a:spcAft>
              <a:buClrTx/>
              <a:buSzTx/>
              <a:buFontTx/>
              <a:buNone/>
              <a:tabLst/>
            </a:pPr>
            <a:r>
              <a:rPr b="0" baseline="0" cap="none" dirty="0" i="0" kumimoji="0" lang="ru-RU" normalizeH="0" smtClean="0" strike="noStrike" sz="2000" u="none">
                <a:ln>
                  <a:noFill/>
                </a:ln>
                <a:solidFill>
                  <a:schemeClr val="tx1"/>
                </a:solidFill>
                <a:effectLst/>
                <a:latin charset="0" pitchFamily="34" typeface="Arial Black"/>
                <a:ea charset="0" pitchFamily="18" typeface="Times New Roman"/>
                <a:cs charset="0" pitchFamily="18" typeface="Times New Roman"/>
              </a:rPr>
              <a:t>А. Ахматова</a:t>
            </a:r>
          </a:p>
        </p:txBody>
      </p:sp>
      <p:sp>
        <p:nvSpPr>
          <p:cNvPr id="3" name="Прямоугольник 2"/>
          <p:cNvSpPr/>
          <p:nvPr/>
        </p:nvSpPr>
        <p:spPr>
          <a:xfrm>
            <a:off x="642910" y="142852"/>
            <a:ext cx="7286676" cy="553998"/>
          </a:xfrm>
          <a:prstGeom prst="rect">
            <a:avLst/>
          </a:prstGeom>
        </p:spPr>
        <p:txBody>
          <a:bodyPr wrap="square">
            <a:spAutoFit/>
          </a:bodyPr>
          <a:lstStyle/>
          <a:p>
            <a:pPr algn="ctr" fontAlgn="base" lvl="0">
              <a:spcBef>
                <a:spcPct val="0"/>
              </a:spcBef>
              <a:spcAft>
                <a:spcPct val="0"/>
              </a:spcAft>
            </a:pPr>
            <a:r>
              <a:rPr b="1" dirty="0" lang="ru-RU" smtClean="0" sz="3000" u="sng">
                <a:solidFill>
                  <a:srgbClr val="C00000"/>
                </a:solidFill>
                <a:latin charset="0" pitchFamily="34" typeface="Arial Black"/>
                <a:ea charset="0" pitchFamily="18" typeface="Times New Roman"/>
                <a:cs charset="0" pitchFamily="18" typeface="Times New Roman"/>
              </a:rPr>
              <a:t>Поэты о металлах</a:t>
            </a:r>
            <a:endParaRPr dirty="0" lang="ru-RU" smtClean="0" sz="3000">
              <a:solidFill>
                <a:srgbClr val="C00000"/>
              </a:solidFill>
              <a:latin charset="0" pitchFamily="34" typeface="Arial Black"/>
              <a:cs charset="0" pitchFamily="34" typeface="Arial"/>
            </a:endParaRPr>
          </a:p>
        </p:txBody>
      </p:sp>
      <p:pic>
        <p:nvPicPr>
          <p:cNvPr descr="C:\Users\Светик\Desktop\top.jpg" id="37890" name="Picture 2"/>
          <p:cNvPicPr>
            <a:picLocks noChangeArrowheads="1" noChangeAspect="1"/>
          </p:cNvPicPr>
          <p:nvPr/>
        </p:nvPicPr>
        <p:blipFill>
          <a:blip cstate="print" r:embed="rId2"/>
          <a:srcRect r="2"/>
          <a:stretch>
            <a:fillRect/>
          </a:stretch>
        </p:blipFill>
        <p:spPr bwMode="auto">
          <a:xfrm>
            <a:off x="5643570" y="642918"/>
            <a:ext cx="2143140" cy="2117148"/>
          </a:xfrm>
          <a:prstGeom prst="rect">
            <a:avLst/>
          </a:prstGeom>
          <a:ln>
            <a:noFill/>
          </a:ln>
          <a:effectLst>
            <a:outerShdw algn="tl" blurRad="292100" dir="2700000" dist="139700" rotWithShape="0">
              <a:srgbClr val="333333">
                <a:alpha val="65000"/>
              </a:srgbClr>
            </a:outerShdw>
          </a:effectLst>
        </p:spPr>
      </p:pic>
      <p:sp>
        <p:nvSpPr>
          <p:cNvPr id="5" name="Прямоугольник 4"/>
          <p:cNvSpPr/>
          <p:nvPr/>
        </p:nvSpPr>
        <p:spPr>
          <a:xfrm>
            <a:off x="857224" y="857232"/>
            <a:ext cx="3857652" cy="1323439"/>
          </a:xfrm>
          <a:prstGeom prst="rect">
            <a:avLst/>
          </a:prstGeom>
        </p:spPr>
        <p:txBody>
          <a:bodyPr wrap="square">
            <a:spAutoFit/>
          </a:bodyPr>
          <a:lstStyle/>
          <a:p>
            <a:pPr eaLnBrk="0" fontAlgn="base" hangingPunct="0" lvl="0">
              <a:spcBef>
                <a:spcPct val="0"/>
              </a:spcBef>
              <a:spcAft>
                <a:spcPct val="0"/>
              </a:spcAft>
            </a:pPr>
            <a:r>
              <a:rPr dirty="0" lang="ru-RU" smtClean="0" sz="2000">
                <a:latin charset="0" pitchFamily="34" typeface="Arial Black"/>
                <a:ea charset="0" pitchFamily="18" typeface="Times New Roman"/>
                <a:cs charset="0" pitchFamily="18" typeface="Times New Roman"/>
              </a:rPr>
              <a:t>Ночевала тучка </a:t>
            </a:r>
            <a:r>
              <a:rPr dirty="0" lang="ru-RU" smtClean="0" sz="2000" u="sng">
                <a:latin charset="0" pitchFamily="34" typeface="Arial Black"/>
                <a:ea charset="0" pitchFamily="18" typeface="Times New Roman"/>
                <a:cs charset="0" pitchFamily="18" typeface="Times New Roman"/>
              </a:rPr>
              <a:t>Золотая</a:t>
            </a:r>
            <a:endParaRPr dirty="0" lang="ru-RU" smtClean="0" sz="2000">
              <a:latin charset="0" pitchFamily="34" typeface="Arial Black"/>
              <a:cs charset="0" pitchFamily="34" typeface="Arial"/>
            </a:endParaRPr>
          </a:p>
          <a:p>
            <a:pPr eaLnBrk="0" fontAlgn="base" hangingPunct="0" lvl="0">
              <a:spcBef>
                <a:spcPct val="0"/>
              </a:spcBef>
              <a:spcAft>
                <a:spcPct val="0"/>
              </a:spcAft>
            </a:pPr>
            <a:r>
              <a:rPr dirty="0" lang="ru-RU" smtClean="0" sz="2000">
                <a:latin charset="0" pitchFamily="34" typeface="Arial Black"/>
                <a:ea charset="0" pitchFamily="18" typeface="Times New Roman"/>
                <a:cs charset="0" pitchFamily="18" typeface="Times New Roman"/>
              </a:rPr>
              <a:t>На груди утеса великана</a:t>
            </a:r>
            <a:endParaRPr dirty="0" lang="ru-RU" smtClean="0" sz="2000">
              <a:latin charset="0" pitchFamily="34" typeface="Arial Black"/>
              <a:cs charset="0" pitchFamily="34" typeface="Arial"/>
            </a:endParaRPr>
          </a:p>
          <a:p>
            <a:pPr eaLnBrk="0" fontAlgn="base" hangingPunct="0" lvl="0">
              <a:spcBef>
                <a:spcPct val="0"/>
              </a:spcBef>
              <a:spcAft>
                <a:spcPct val="0"/>
              </a:spcAft>
            </a:pPr>
            <a:endParaRPr dirty="0" lang="ru-RU" smtClean="0" sz="2000">
              <a:latin charset="0" pitchFamily="34" typeface="Arial Black"/>
              <a:ea charset="0" pitchFamily="18" typeface="Times New Roman"/>
              <a:cs charset="0" pitchFamily="18" typeface="Times New Roman"/>
            </a:endParaRPr>
          </a:p>
          <a:p>
            <a:pPr algn="r" eaLnBrk="0" fontAlgn="base" hangingPunct="0" lvl="0">
              <a:spcBef>
                <a:spcPct val="0"/>
              </a:spcBef>
              <a:spcAft>
                <a:spcPct val="0"/>
              </a:spcAft>
            </a:pPr>
            <a:r>
              <a:rPr dirty="0" lang="ru-RU" smtClean="0" sz="2000">
                <a:latin charset="0" pitchFamily="34" typeface="Arial Black"/>
                <a:ea charset="0" pitchFamily="18" typeface="Times New Roman"/>
                <a:cs charset="0" pitchFamily="18" typeface="Times New Roman"/>
              </a:rPr>
              <a:t>М.Лермонтов</a:t>
            </a:r>
            <a:endParaRPr dirty="0" lang="ru-RU" smtClean="0" sz="2000">
              <a:latin charset="0" pitchFamily="34" typeface="Arial Black"/>
              <a:cs charset="0" pitchFamily="34" typeface="Arial"/>
            </a:endParaRPr>
          </a:p>
        </p:txBody>
      </p:sp>
      <p:sp>
        <p:nvSpPr>
          <p:cNvPr id="6" name="Прямоугольник 5"/>
          <p:cNvSpPr/>
          <p:nvPr/>
        </p:nvSpPr>
        <p:spPr>
          <a:xfrm>
            <a:off x="571472" y="5500702"/>
            <a:ext cx="4572000" cy="1015663"/>
          </a:xfrm>
          <a:prstGeom prst="rect">
            <a:avLst/>
          </a:prstGeom>
        </p:spPr>
        <p:txBody>
          <a:bodyPr>
            <a:spAutoFit/>
          </a:bodyPr>
          <a:lstStyle/>
          <a:p>
            <a:pPr eaLnBrk="0" fontAlgn="base" hangingPunct="0" lvl="0">
              <a:spcBef>
                <a:spcPct val="0"/>
              </a:spcBef>
              <a:spcAft>
                <a:spcPct val="0"/>
              </a:spcAft>
            </a:pPr>
            <a:r>
              <a:rPr dirty="0" lang="ru-RU" smtClean="0" sz="2000">
                <a:latin charset="0" pitchFamily="34" typeface="Arial Black"/>
                <a:ea charset="0" pitchFamily="18" typeface="Times New Roman"/>
                <a:cs charset="0" pitchFamily="18" typeface="Times New Roman"/>
              </a:rPr>
              <a:t>А за окошком в первом инее</a:t>
            </a:r>
            <a:endParaRPr dirty="0" lang="ru-RU" smtClean="0" sz="2000">
              <a:latin charset="0" pitchFamily="34" typeface="Arial Black"/>
              <a:cs charset="0" pitchFamily="34" typeface="Arial"/>
            </a:endParaRPr>
          </a:p>
          <a:p>
            <a:pPr eaLnBrk="0" fontAlgn="base" hangingPunct="0" lvl="0">
              <a:spcBef>
                <a:spcPct val="0"/>
              </a:spcBef>
              <a:spcAft>
                <a:spcPct val="0"/>
              </a:spcAft>
            </a:pPr>
            <a:r>
              <a:rPr dirty="0" lang="ru-RU" smtClean="0" sz="2000">
                <a:latin charset="0" pitchFamily="34" typeface="Arial Black"/>
                <a:ea charset="0" pitchFamily="18" typeface="Times New Roman"/>
                <a:cs charset="0" pitchFamily="18" typeface="Times New Roman"/>
              </a:rPr>
              <a:t>Лежат поля из алюминия</a:t>
            </a:r>
            <a:endParaRPr dirty="0" lang="ru-RU" smtClean="0" sz="2000">
              <a:latin charset="0" pitchFamily="34" typeface="Arial Black"/>
              <a:ea charset="0" pitchFamily="18" typeface="Times New Roman"/>
              <a:cs charset="0" pitchFamily="34" typeface="Arial"/>
            </a:endParaRPr>
          </a:p>
          <a:p>
            <a:pPr algn="r" eaLnBrk="0" fontAlgn="base" hangingPunct="0" lvl="0">
              <a:spcBef>
                <a:spcPct val="0"/>
              </a:spcBef>
              <a:spcAft>
                <a:spcPct val="0"/>
              </a:spcAft>
            </a:pPr>
            <a:r>
              <a:rPr dirty="0" lang="ru-RU" smtClean="0" sz="2000">
                <a:latin charset="0" pitchFamily="34" typeface="Arial Black"/>
                <a:ea charset="0" pitchFamily="18" typeface="Times New Roman"/>
                <a:cs charset="0" pitchFamily="34" typeface="Arial"/>
              </a:rPr>
              <a:t>А.Вознесенский</a:t>
            </a:r>
            <a:r>
              <a:rPr dirty="0" lang="ru-RU" smtClean="0" sz="2000">
                <a:latin charset="0" pitchFamily="34" typeface="Arial Black"/>
                <a:cs charset="0" pitchFamily="34" typeface="Arial"/>
              </a:rPr>
              <a:t> </a:t>
            </a:r>
          </a:p>
        </p:txBody>
      </p:sp>
      <p:pic>
        <p:nvPicPr>
          <p:cNvPr descr="C:\Users\Светик\Desktop\portretbig.jpg" id="37891" name="Picture 3"/>
          <p:cNvPicPr>
            <a:picLocks noChangeArrowheads="1" noChangeAspect="1"/>
          </p:cNvPicPr>
          <p:nvPr/>
        </p:nvPicPr>
        <p:blipFill>
          <a:blip cstate="print" r:embed="rId3"/>
          <a:srcRect/>
          <a:stretch>
            <a:fillRect/>
          </a:stretch>
        </p:blipFill>
        <p:spPr bwMode="auto">
          <a:xfrm>
            <a:off x="500034" y="2428868"/>
            <a:ext cx="1665760" cy="2071702"/>
          </a:xfrm>
          <a:prstGeom prst="roundRect">
            <a:avLst>
              <a:gd fmla="val 4167" name="adj"/>
            </a:avLst>
          </a:prstGeom>
          <a:solidFill>
            <a:srgbClr val="FFFFFF"/>
          </a:solidFill>
          <a:ln cap="sq" w="76200">
            <a:solidFill>
              <a:srgbClr val="292929"/>
            </a:solidFill>
            <a:miter lim="800000"/>
          </a:ln>
          <a:effectLst>
            <a:reflection algn="bl" blurRad="12700" dir="5400000" dist="5000" endPos="28000" rotWithShape="0" stA="28000" sy="-100000"/>
          </a:effectLst>
          <a:scene3d>
            <a:camera prst="orthographicFront"/>
            <a:lightRig dir="t" rig="threePt">
              <a:rot lat="0" lon="0" rev="2700000"/>
            </a:lightRig>
          </a:scene3d>
          <a:sp3d>
            <a:bevelT h="38100"/>
            <a:contourClr>
              <a:srgbClr val="C0C0C0"/>
            </a:contourClr>
          </a:sp3d>
        </p:spPr>
      </p:pic>
      <p:pic>
        <p:nvPicPr>
          <p:cNvPr descr="C:\Users\Светик\Desktop\voznesenskiy_2.jpg" id="37892" name="Picture 4"/>
          <p:cNvPicPr>
            <a:picLocks noChangeArrowheads="1" noChangeAspect="1"/>
          </p:cNvPicPr>
          <p:nvPr/>
        </p:nvPicPr>
        <p:blipFill>
          <a:blip cstate="print" r:embed="rId4"/>
          <a:srcRect/>
          <a:stretch>
            <a:fillRect/>
          </a:stretch>
        </p:blipFill>
        <p:spPr bwMode="auto">
          <a:xfrm>
            <a:off x="6072198" y="4643446"/>
            <a:ext cx="1905000" cy="1905000"/>
          </a:xfrm>
          <a:prstGeom prst="roundRect">
            <a:avLst>
              <a:gd fmla="val 8594" name="adj"/>
            </a:avLst>
          </a:prstGeom>
          <a:solidFill>
            <a:srgbClr val="FFFFFF">
              <a:shade val="85000"/>
            </a:srgbClr>
          </a:solidFill>
          <a:ln>
            <a:noFill/>
          </a:ln>
          <a:effectLst>
            <a:reflection algn="bl" blurRad="12700" dir="5400000" dist="5000" endPos="28000" rotWithShape="0" stA="38000" sy="-100000"/>
          </a:effectLst>
        </p:spPr>
      </p:pic>
    </p:spTree>
  </p:cSld>
  <p:clrMapOvr>
    <a:masterClrMapping/>
  </p:clrMapOvr>
  <p:transition spd="med">
    <p:dissolv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188640"/>
            <a:ext cx="8815235" cy="923330"/>
          </a:xfrm>
          <a:prstGeom prst="rect">
            <a:avLst/>
          </a:prstGeom>
        </p:spPr>
        <p:style>
          <a:lnRef idx="0">
            <a:schemeClr val="accent1"/>
          </a:lnRef>
          <a:fillRef idx="3">
            <a:schemeClr val="accent1"/>
          </a:fillRef>
          <a:effectRef idx="3">
            <a:schemeClr val="accent1"/>
          </a:effectRef>
          <a:fontRef idx="minor">
            <a:schemeClr val="lt1"/>
          </a:fontRef>
        </p:style>
        <p:txBody>
          <a:bodyPr wrap="none" rtlCol="0">
            <a:spAutoFit/>
          </a:bodyPr>
          <a:lstStyle/>
          <a:p>
            <a:pPr algn="ctr"/>
            <a:r>
              <a:rPr lang="ru-RU" b="1" dirty="0" err="1" smtClean="0">
                <a:latin typeface="Arial Black" pitchFamily="34" charset="0"/>
              </a:rPr>
              <a:t>Мета́ллы</a:t>
            </a:r>
            <a:r>
              <a:rPr lang="ru-RU" dirty="0" smtClean="0">
                <a:latin typeface="Arial Black" pitchFamily="34" charset="0"/>
              </a:rPr>
              <a:t> (от лат. </a:t>
            </a:r>
            <a:r>
              <a:rPr lang="ru-RU" i="1" dirty="0" smtClean="0">
                <a:latin typeface="Arial Black" pitchFamily="34" charset="0"/>
              </a:rPr>
              <a:t>metallum</a:t>
            </a:r>
            <a:r>
              <a:rPr lang="ru-RU" dirty="0" smtClean="0">
                <a:latin typeface="Arial Black" pitchFamily="34" charset="0"/>
              </a:rPr>
              <a:t> — шахта, рудник) — группа элементов,</a:t>
            </a:r>
          </a:p>
          <a:p>
            <a:pPr algn="ctr"/>
            <a:r>
              <a:rPr lang="ru-RU" dirty="0" smtClean="0">
                <a:latin typeface="Arial Black" pitchFamily="34" charset="0"/>
              </a:rPr>
              <a:t> в виде простых веществ </a:t>
            </a:r>
          </a:p>
          <a:p>
            <a:pPr algn="ctr"/>
            <a:r>
              <a:rPr lang="ru-RU" dirty="0" smtClean="0">
                <a:latin typeface="Arial Black" pitchFamily="34" charset="0"/>
              </a:rPr>
              <a:t>обладающих характерными металлическими свойствами.</a:t>
            </a:r>
            <a:endParaRPr lang="ru-RU" dirty="0">
              <a:latin typeface="Arial Black" pitchFamily="34" charset="0"/>
            </a:endParaRPr>
          </a:p>
        </p:txBody>
      </p:sp>
      <p:pic>
        <p:nvPicPr>
          <p:cNvPr id="3" name="Рисунок 2" descr="i (2).jpg"/>
          <p:cNvPicPr>
            <a:picLocks noChangeAspect="1"/>
          </p:cNvPicPr>
          <p:nvPr/>
        </p:nvPicPr>
        <p:blipFill>
          <a:blip r:embed="rId2" cstate="print"/>
          <a:stretch>
            <a:fillRect/>
          </a:stretch>
        </p:blipFill>
        <p:spPr>
          <a:xfrm>
            <a:off x="539552" y="1340768"/>
            <a:ext cx="3705052" cy="2448272"/>
          </a:xfrm>
          <a:prstGeom prst="rect">
            <a:avLst/>
          </a:prstGeom>
        </p:spPr>
      </p:pic>
      <p:pic>
        <p:nvPicPr>
          <p:cNvPr id="4" name="Рисунок 3" descr="04267.jpg"/>
          <p:cNvPicPr>
            <a:picLocks noChangeAspect="1"/>
          </p:cNvPicPr>
          <p:nvPr/>
        </p:nvPicPr>
        <p:blipFill>
          <a:blip r:embed="rId3" cstate="print"/>
          <a:stretch>
            <a:fillRect/>
          </a:stretch>
        </p:blipFill>
        <p:spPr>
          <a:xfrm>
            <a:off x="4644008" y="1412776"/>
            <a:ext cx="4061437" cy="4873724"/>
          </a:xfrm>
          <a:prstGeom prst="rect">
            <a:avLst/>
          </a:prstGeom>
        </p:spPr>
      </p:pic>
      <p:pic>
        <p:nvPicPr>
          <p:cNvPr id="5" name="Рисунок 4" descr="pt_gr2.jpg"/>
          <p:cNvPicPr>
            <a:picLocks noChangeAspect="1"/>
          </p:cNvPicPr>
          <p:nvPr/>
        </p:nvPicPr>
        <p:blipFill>
          <a:blip r:embed="rId4" cstate="print"/>
          <a:stretch>
            <a:fillRect/>
          </a:stretch>
        </p:blipFill>
        <p:spPr>
          <a:xfrm>
            <a:off x="467544" y="4077072"/>
            <a:ext cx="3744416" cy="2376264"/>
          </a:xfrm>
          <a:prstGeom prst="rect">
            <a:avLst/>
          </a:prstGeom>
        </p:spPr>
      </p:pic>
    </p:spTree>
  </p:cSld>
  <p:clrMapOvr>
    <a:masterClrMapping/>
  </p:clrMapOvr>
  <p:transition spd="med">
    <p:dissolv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404664"/>
            <a:ext cx="8331768" cy="369332"/>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ru-RU" dirty="0" smtClean="0"/>
              <a:t>Все металлы и сплавы подразделяются на две группы: черные металлы и цветные.</a:t>
            </a:r>
            <a:endParaRPr lang="ru-RU" dirty="0"/>
          </a:p>
        </p:txBody>
      </p:sp>
      <p:sp>
        <p:nvSpPr>
          <p:cNvPr id="3" name="TextBox 2"/>
          <p:cNvSpPr txBox="1"/>
          <p:nvPr/>
        </p:nvSpPr>
        <p:spPr>
          <a:xfrm>
            <a:off x="179512" y="908720"/>
            <a:ext cx="4104456" cy="92333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ru-RU" dirty="0" smtClean="0"/>
              <a:t>Черные металлы представляют собой</a:t>
            </a:r>
          </a:p>
          <a:p>
            <a:pPr algn="ctr"/>
            <a:r>
              <a:rPr lang="ru-RU" dirty="0" smtClean="0"/>
              <a:t> сплав железа с небольшим количеством углерода. </a:t>
            </a:r>
            <a:endParaRPr lang="ru-RU" dirty="0"/>
          </a:p>
        </p:txBody>
      </p:sp>
      <p:sp>
        <p:nvSpPr>
          <p:cNvPr id="4" name="TextBox 3"/>
          <p:cNvSpPr txBox="1"/>
          <p:nvPr/>
        </p:nvSpPr>
        <p:spPr>
          <a:xfrm>
            <a:off x="4572000" y="908720"/>
            <a:ext cx="4067460" cy="923330"/>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r>
              <a:rPr lang="ru-RU" dirty="0" smtClean="0"/>
              <a:t>Цветные металлы представляют собой </a:t>
            </a:r>
          </a:p>
          <a:p>
            <a:r>
              <a:rPr lang="ru-RU" dirty="0" smtClean="0"/>
              <a:t>сплавы на основе алюминия, магния, </a:t>
            </a:r>
          </a:p>
          <a:p>
            <a:r>
              <a:rPr lang="ru-RU" dirty="0" smtClean="0"/>
              <a:t>меди, никеля, цинка, олова, свинца.</a:t>
            </a:r>
            <a:endParaRPr lang="ru-RU" dirty="0"/>
          </a:p>
        </p:txBody>
      </p:sp>
      <p:pic>
        <p:nvPicPr>
          <p:cNvPr id="5" name="Рисунок 4" descr="ukraina.jpg"/>
          <p:cNvPicPr>
            <a:picLocks noChangeAspect="1"/>
          </p:cNvPicPr>
          <p:nvPr/>
        </p:nvPicPr>
        <p:blipFill>
          <a:blip r:embed="rId2" cstate="print"/>
          <a:stretch>
            <a:fillRect/>
          </a:stretch>
        </p:blipFill>
        <p:spPr>
          <a:xfrm>
            <a:off x="251520" y="2060848"/>
            <a:ext cx="3720075" cy="2790056"/>
          </a:xfrm>
          <a:prstGeom prst="rect">
            <a:avLst/>
          </a:prstGeom>
        </p:spPr>
      </p:pic>
      <p:pic>
        <p:nvPicPr>
          <p:cNvPr id="6" name="Рисунок 5" descr="78322697_large_on_metal.jpg"/>
          <p:cNvPicPr>
            <a:picLocks noChangeAspect="1"/>
          </p:cNvPicPr>
          <p:nvPr/>
        </p:nvPicPr>
        <p:blipFill>
          <a:blip r:embed="rId3" cstate="print"/>
          <a:stretch>
            <a:fillRect/>
          </a:stretch>
        </p:blipFill>
        <p:spPr>
          <a:xfrm>
            <a:off x="4788024" y="1988840"/>
            <a:ext cx="3482516" cy="4654848"/>
          </a:xfrm>
          <a:prstGeom prst="rect">
            <a:avLst/>
          </a:prstGeom>
        </p:spPr>
      </p:pic>
    </p:spTree>
  </p:cSld>
  <p:clrMapOvr>
    <a:masterClrMapping/>
  </p:clrMapOvr>
  <p:transition spd="med">
    <p:dissolv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404664"/>
            <a:ext cx="8106386" cy="646331"/>
          </a:xfrm>
          <a:prstGeom prst="rect">
            <a:avLst/>
          </a:prstGeom>
        </p:spPr>
        <p:style>
          <a:lnRef idx="1">
            <a:schemeClr val="accent5"/>
          </a:lnRef>
          <a:fillRef idx="2">
            <a:schemeClr val="accent5"/>
          </a:fillRef>
          <a:effectRef idx="1">
            <a:schemeClr val="accent5"/>
          </a:effectRef>
          <a:fontRef idx="minor">
            <a:schemeClr val="dk1"/>
          </a:fontRef>
        </p:style>
        <p:txBody>
          <a:bodyPr wrap="none" rtlCol="0">
            <a:spAutoFit/>
          </a:bodyPr>
          <a:lstStyle/>
          <a:p>
            <a:pPr algn="ctr"/>
            <a:r>
              <a:rPr lang="ru-RU" b="1" dirty="0" smtClean="0"/>
              <a:t>Кристаллизация</a:t>
            </a:r>
            <a:r>
              <a:rPr lang="ru-RU" dirty="0" smtClean="0"/>
              <a:t> — процесс фазового перехода вещества из жидкого состояния </a:t>
            </a:r>
          </a:p>
          <a:p>
            <a:pPr algn="ctr"/>
            <a:r>
              <a:rPr lang="ru-RU" dirty="0" smtClean="0"/>
              <a:t>в твёрдое кристаллическое с образованием кристаллов.</a:t>
            </a:r>
            <a:endParaRPr lang="ru-RU" dirty="0"/>
          </a:p>
        </p:txBody>
      </p:sp>
      <p:pic>
        <p:nvPicPr>
          <p:cNvPr id="3" name="Рисунок 2" descr="0014-014-Kristallizatsija.jpg"/>
          <p:cNvPicPr>
            <a:picLocks noChangeAspect="1"/>
          </p:cNvPicPr>
          <p:nvPr/>
        </p:nvPicPr>
        <p:blipFill>
          <a:blip r:embed="rId2" cstate="print"/>
          <a:stretch>
            <a:fillRect/>
          </a:stretch>
        </p:blipFill>
        <p:spPr>
          <a:xfrm>
            <a:off x="179512" y="1196752"/>
            <a:ext cx="4379979" cy="3744416"/>
          </a:xfrm>
          <a:prstGeom prst="rect">
            <a:avLst/>
          </a:prstGeom>
        </p:spPr>
      </p:pic>
      <p:pic>
        <p:nvPicPr>
          <p:cNvPr id="4" name="Рисунок 3" descr="20130321136387283206938.jpeg"/>
          <p:cNvPicPr>
            <a:picLocks noChangeAspect="1"/>
          </p:cNvPicPr>
          <p:nvPr/>
        </p:nvPicPr>
        <p:blipFill>
          <a:blip r:embed="rId3" cstate="print"/>
          <a:stretch>
            <a:fillRect/>
          </a:stretch>
        </p:blipFill>
        <p:spPr>
          <a:xfrm>
            <a:off x="4716016" y="2996952"/>
            <a:ext cx="4224470" cy="3600400"/>
          </a:xfrm>
          <a:prstGeom prst="rect">
            <a:avLst/>
          </a:prstGeom>
        </p:spPr>
      </p:pic>
    </p:spTree>
  </p:cSld>
  <p:clrMapOvr>
    <a:masterClrMapping/>
  </p:clrMapOvr>
  <p:transition spd="med">
    <p:dissolv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03648" y="260648"/>
            <a:ext cx="6084168"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ru-RU" b="1" dirty="0" smtClean="0"/>
              <a:t>Плавление</a:t>
            </a:r>
            <a:r>
              <a:rPr lang="ru-RU" dirty="0" smtClean="0"/>
              <a:t> — это процесс перехода тела из кристаллического твёрдого состояния в жидкое.</a:t>
            </a:r>
            <a:endParaRPr lang="ru-RU" dirty="0"/>
          </a:p>
        </p:txBody>
      </p:sp>
      <p:pic>
        <p:nvPicPr>
          <p:cNvPr id="3" name="Рисунок 2" descr="1316420786_17.jpg"/>
          <p:cNvPicPr>
            <a:picLocks noChangeAspect="1"/>
          </p:cNvPicPr>
          <p:nvPr/>
        </p:nvPicPr>
        <p:blipFill>
          <a:blip r:embed="rId2" cstate="print"/>
          <a:stretch>
            <a:fillRect/>
          </a:stretch>
        </p:blipFill>
        <p:spPr>
          <a:xfrm>
            <a:off x="179512" y="1124744"/>
            <a:ext cx="4176464" cy="2951368"/>
          </a:xfrm>
          <a:prstGeom prst="rect">
            <a:avLst/>
          </a:prstGeom>
        </p:spPr>
      </p:pic>
      <p:pic>
        <p:nvPicPr>
          <p:cNvPr id="4" name="Рисунок 3" descr="alcoholism-withdrawal-lg (1).jpg"/>
          <p:cNvPicPr>
            <a:picLocks noChangeAspect="1"/>
          </p:cNvPicPr>
          <p:nvPr/>
        </p:nvPicPr>
        <p:blipFill>
          <a:blip r:embed="rId3" cstate="print"/>
          <a:stretch>
            <a:fillRect/>
          </a:stretch>
        </p:blipFill>
        <p:spPr>
          <a:xfrm>
            <a:off x="4499992" y="1268760"/>
            <a:ext cx="3955504" cy="2630410"/>
          </a:xfrm>
          <a:prstGeom prst="rect">
            <a:avLst/>
          </a:prstGeom>
        </p:spPr>
      </p:pic>
      <p:pic>
        <p:nvPicPr>
          <p:cNvPr id="5" name="Рисунок 4" descr="melt.jpeg"/>
          <p:cNvPicPr>
            <a:picLocks noChangeAspect="1"/>
          </p:cNvPicPr>
          <p:nvPr/>
        </p:nvPicPr>
        <p:blipFill>
          <a:blip r:embed="rId4" cstate="print"/>
          <a:stretch>
            <a:fillRect/>
          </a:stretch>
        </p:blipFill>
        <p:spPr>
          <a:xfrm>
            <a:off x="107504" y="4149080"/>
            <a:ext cx="3810000" cy="2520280"/>
          </a:xfrm>
          <a:prstGeom prst="rect">
            <a:avLst/>
          </a:prstGeom>
        </p:spPr>
      </p:pic>
      <p:pic>
        <p:nvPicPr>
          <p:cNvPr id="6" name="Рисунок 5" descr="process_melting_titanium.jpg"/>
          <p:cNvPicPr>
            <a:picLocks noChangeAspect="1"/>
          </p:cNvPicPr>
          <p:nvPr/>
        </p:nvPicPr>
        <p:blipFill>
          <a:blip r:embed="rId5" cstate="print"/>
          <a:stretch>
            <a:fillRect/>
          </a:stretch>
        </p:blipFill>
        <p:spPr>
          <a:xfrm>
            <a:off x="3995936" y="4077072"/>
            <a:ext cx="4536504" cy="2555912"/>
          </a:xfrm>
          <a:prstGeom prst="rect">
            <a:avLst/>
          </a:prstGeom>
        </p:spPr>
      </p:pic>
    </p:spTree>
  </p:cSld>
  <p:clrMapOvr>
    <a:masterClrMapping/>
  </p:clrMapOvr>
  <p:transition spd="med">
    <p:dissolv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404664"/>
            <a:ext cx="7232364" cy="646331"/>
          </a:xfrm>
          <a:prstGeom prst="rect">
            <a:avLst/>
          </a:prstGeom>
        </p:spPr>
        <p:style>
          <a:lnRef idx="0">
            <a:schemeClr val="accent3"/>
          </a:lnRef>
          <a:fillRef idx="3">
            <a:schemeClr val="accent3"/>
          </a:fillRef>
          <a:effectRef idx="3">
            <a:schemeClr val="accent3"/>
          </a:effectRef>
          <a:fontRef idx="minor">
            <a:schemeClr val="lt1"/>
          </a:fontRef>
        </p:style>
        <p:txBody>
          <a:bodyPr wrap="none" rtlCol="0">
            <a:spAutoFit/>
          </a:bodyPr>
          <a:lstStyle/>
          <a:p>
            <a:pPr algn="ctr"/>
            <a:r>
              <a:rPr lang="ru-RU" dirty="0" smtClean="0"/>
              <a:t>Все твердые вещества по взаимному расположению атомов делятся на</a:t>
            </a:r>
          </a:p>
          <a:p>
            <a:pPr algn="ctr"/>
            <a:r>
              <a:rPr lang="ru-RU" dirty="0" smtClean="0"/>
              <a:t>кристаллические и аморфные.</a:t>
            </a:r>
            <a:endParaRPr lang="ru-RU" dirty="0"/>
          </a:p>
        </p:txBody>
      </p:sp>
      <p:sp>
        <p:nvSpPr>
          <p:cNvPr id="3" name="TextBox 2"/>
          <p:cNvSpPr txBox="1"/>
          <p:nvPr/>
        </p:nvSpPr>
        <p:spPr>
          <a:xfrm>
            <a:off x="539552" y="1268760"/>
            <a:ext cx="3168352" cy="2862322"/>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ru-RU" dirty="0" smtClean="0"/>
              <a:t>Кристаллическими называют вещества, атомы которых расположены</a:t>
            </a:r>
          </a:p>
          <a:p>
            <a:r>
              <a:rPr lang="ru-RU" dirty="0" smtClean="0"/>
              <a:t>в пространстве в строго определенном порядке, образуя</a:t>
            </a:r>
          </a:p>
          <a:p>
            <a:r>
              <a:rPr lang="ru-RU" dirty="0" smtClean="0"/>
              <a:t>атомно-кристаллические решетки.</a:t>
            </a:r>
          </a:p>
          <a:p>
            <a:r>
              <a:rPr lang="ru-RU" dirty="0" smtClean="0"/>
              <a:t>Это все металлы, а также</a:t>
            </a:r>
          </a:p>
          <a:p>
            <a:r>
              <a:rPr lang="ru-RU" dirty="0" smtClean="0"/>
              <a:t>соль, сахар, хрусталь и т.д.</a:t>
            </a:r>
            <a:endParaRPr lang="ru-RU" dirty="0"/>
          </a:p>
        </p:txBody>
      </p:sp>
      <p:pic>
        <p:nvPicPr>
          <p:cNvPr id="4" name="Рисунок 3" descr="1280476047_1268.jpg"/>
          <p:cNvPicPr>
            <a:picLocks noChangeAspect="1"/>
          </p:cNvPicPr>
          <p:nvPr/>
        </p:nvPicPr>
        <p:blipFill>
          <a:blip r:embed="rId2" cstate="print"/>
          <a:stretch>
            <a:fillRect/>
          </a:stretch>
        </p:blipFill>
        <p:spPr>
          <a:xfrm>
            <a:off x="3923928" y="1340768"/>
            <a:ext cx="3720075" cy="2790056"/>
          </a:xfrm>
          <a:prstGeom prst="rect">
            <a:avLst/>
          </a:prstGeom>
        </p:spPr>
      </p:pic>
      <p:pic>
        <p:nvPicPr>
          <p:cNvPr id="5" name="Рисунок 4" descr="38dc262d77cd.jpg"/>
          <p:cNvPicPr>
            <a:picLocks noChangeAspect="1"/>
          </p:cNvPicPr>
          <p:nvPr/>
        </p:nvPicPr>
        <p:blipFill>
          <a:blip r:embed="rId3" cstate="print"/>
          <a:stretch>
            <a:fillRect/>
          </a:stretch>
        </p:blipFill>
        <p:spPr>
          <a:xfrm>
            <a:off x="3923928" y="4293096"/>
            <a:ext cx="3744416" cy="2441359"/>
          </a:xfrm>
          <a:prstGeom prst="rect">
            <a:avLst/>
          </a:prstGeom>
        </p:spPr>
      </p:pic>
      <p:pic>
        <p:nvPicPr>
          <p:cNvPr id="6" name="Рисунок 5" descr="x400_media_entry_1433_9.jpg.jpeg"/>
          <p:cNvPicPr>
            <a:picLocks noChangeAspect="1"/>
          </p:cNvPicPr>
          <p:nvPr/>
        </p:nvPicPr>
        <p:blipFill>
          <a:blip r:embed="rId4" cstate="print"/>
          <a:stretch>
            <a:fillRect/>
          </a:stretch>
        </p:blipFill>
        <p:spPr>
          <a:xfrm>
            <a:off x="395536" y="4149080"/>
            <a:ext cx="3269940" cy="2615952"/>
          </a:xfrm>
          <a:prstGeom prst="rect">
            <a:avLst/>
          </a:prstGeom>
        </p:spPr>
      </p:pic>
    </p:spTree>
  </p:cSld>
  <p:clrMapOvr>
    <a:masterClrMapping/>
  </p:clrMapOvr>
  <p:transition spd="med">
    <p:dissolv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332656"/>
            <a:ext cx="8156272" cy="646331"/>
          </a:xfrm>
          <a:prstGeom prst="rect">
            <a:avLst/>
          </a:prstGeom>
        </p:spPr>
        <p:style>
          <a:lnRef idx="1">
            <a:schemeClr val="accent6"/>
          </a:lnRef>
          <a:fillRef idx="2">
            <a:schemeClr val="accent6"/>
          </a:fillRef>
          <a:effectRef idx="1">
            <a:schemeClr val="accent6"/>
          </a:effectRef>
          <a:fontRef idx="minor">
            <a:schemeClr val="dk1"/>
          </a:fontRef>
        </p:style>
        <p:txBody>
          <a:bodyPr wrap="none" rtlCol="0">
            <a:spAutoFit/>
          </a:bodyPr>
          <a:lstStyle/>
          <a:p>
            <a:r>
              <a:rPr lang="ru-RU" dirty="0" smtClean="0"/>
              <a:t>Аморфными называются вещества, атомы которых расположены в пространстве</a:t>
            </a:r>
          </a:p>
          <a:p>
            <a:r>
              <a:rPr lang="ru-RU" dirty="0" smtClean="0"/>
              <a:t>хаотично. К ним относят клей, смолу, канифоль, стекло, янтарь и др. </a:t>
            </a:r>
            <a:endParaRPr lang="ru-RU" dirty="0"/>
          </a:p>
        </p:txBody>
      </p:sp>
      <p:pic>
        <p:nvPicPr>
          <p:cNvPr id="3" name="Рисунок 2" descr="090Agacl96191_21.jpg"/>
          <p:cNvPicPr>
            <a:picLocks noChangeAspect="1"/>
          </p:cNvPicPr>
          <p:nvPr/>
        </p:nvPicPr>
        <p:blipFill>
          <a:blip r:embed="rId2" cstate="print"/>
          <a:stretch>
            <a:fillRect/>
          </a:stretch>
        </p:blipFill>
        <p:spPr>
          <a:xfrm>
            <a:off x="1403648" y="980728"/>
            <a:ext cx="5760640" cy="2943225"/>
          </a:xfrm>
          <a:prstGeom prst="rect">
            <a:avLst/>
          </a:prstGeom>
        </p:spPr>
      </p:pic>
      <p:pic>
        <p:nvPicPr>
          <p:cNvPr id="4" name="Рисунок 3" descr="A23_27.JPG"/>
          <p:cNvPicPr>
            <a:picLocks noChangeAspect="1"/>
          </p:cNvPicPr>
          <p:nvPr/>
        </p:nvPicPr>
        <p:blipFill>
          <a:blip r:embed="rId3" cstate="print"/>
          <a:stretch>
            <a:fillRect/>
          </a:stretch>
        </p:blipFill>
        <p:spPr>
          <a:xfrm>
            <a:off x="611560" y="4005064"/>
            <a:ext cx="3624064" cy="2265040"/>
          </a:xfrm>
          <a:prstGeom prst="rect">
            <a:avLst/>
          </a:prstGeom>
        </p:spPr>
      </p:pic>
      <p:pic>
        <p:nvPicPr>
          <p:cNvPr id="5" name="Рисунок 4" descr="kanifol-kf-000001.jpg"/>
          <p:cNvPicPr>
            <a:picLocks noChangeAspect="1"/>
          </p:cNvPicPr>
          <p:nvPr/>
        </p:nvPicPr>
        <p:blipFill>
          <a:blip r:embed="rId4" cstate="print"/>
          <a:stretch>
            <a:fillRect/>
          </a:stretch>
        </p:blipFill>
        <p:spPr>
          <a:xfrm>
            <a:off x="4716016" y="4005064"/>
            <a:ext cx="3631654" cy="2348777"/>
          </a:xfrm>
          <a:prstGeom prst="rect">
            <a:avLst/>
          </a:prstGeom>
        </p:spPr>
      </p:pic>
    </p:spTree>
  </p:cSld>
  <p:clrMapOvr>
    <a:masterClrMapping/>
  </p:clrMapOvr>
  <p:transition spd="med">
    <p:dissolv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152400"/>
            <a:ext cx="8229600" cy="972344"/>
          </a:xfrm>
        </p:spPr>
        <p:style>
          <a:lnRef idx="1">
            <a:schemeClr val="accent4"/>
          </a:lnRef>
          <a:fillRef idx="3">
            <a:schemeClr val="accent4"/>
          </a:fillRef>
          <a:effectRef idx="2">
            <a:schemeClr val="accent4"/>
          </a:effectRef>
          <a:fontRef idx="minor">
            <a:schemeClr val="lt1"/>
          </a:fontRef>
        </p:style>
        <p:txBody>
          <a:bodyPr/>
          <a:lstStyle/>
          <a:p>
            <a:r>
              <a:rPr lang="ru-RU" b="1" i="1" u="sng" dirty="0" smtClean="0"/>
              <a:t>Кристаллическая решетка</a:t>
            </a:r>
            <a:endParaRPr lang="ru-RU" i="1" u="sng" dirty="0"/>
          </a:p>
        </p:txBody>
      </p:sp>
      <p:sp>
        <p:nvSpPr>
          <p:cNvPr id="2" name="Содержимое 1"/>
          <p:cNvSpPr>
            <a:spLocks noGrp="1"/>
          </p:cNvSpPr>
          <p:nvPr>
            <p:ph idx="1"/>
          </p:nvPr>
        </p:nvSpPr>
        <p:spPr>
          <a:xfrm>
            <a:off x="457200" y="1524000"/>
            <a:ext cx="5122912" cy="4572000"/>
          </a:xfrm>
        </p:spPr>
        <p:txBody>
          <a:bodyPr>
            <a:noAutofit/>
          </a:bodyPr>
          <a:lstStyle/>
          <a:p>
            <a:r>
              <a:rPr lang="ru-RU" sz="2000" dirty="0" smtClean="0"/>
              <a:t>-это мысленно проведенные в пространстве прямые линии, соединяющие ближайшие атомы и проходящие через их центры, относительно которых они совершают колебательные движения. В итоге образуются фигуры правильной геометрической формы - кристаллическая решетка.</a:t>
            </a:r>
            <a:endParaRPr lang="ru-RU" sz="2000" dirty="0"/>
          </a:p>
        </p:txBody>
      </p:sp>
      <p:pic>
        <p:nvPicPr>
          <p:cNvPr id="4" name="Рисунок 3" descr="resh11.jpg"/>
          <p:cNvPicPr>
            <a:picLocks noChangeAspect="1"/>
          </p:cNvPicPr>
          <p:nvPr/>
        </p:nvPicPr>
        <p:blipFill>
          <a:blip r:embed="rId2" cstate="print"/>
          <a:stretch>
            <a:fillRect/>
          </a:stretch>
        </p:blipFill>
        <p:spPr>
          <a:xfrm>
            <a:off x="5580112" y="2348880"/>
            <a:ext cx="3168352" cy="2213506"/>
          </a:xfrm>
          <a:prstGeom prst="roundRect">
            <a:avLst>
              <a:gd name="adj" fmla="val 16667"/>
            </a:avLst>
          </a:prstGeom>
          <a:ln>
            <a:noFill/>
          </a:ln>
          <a:effectLst>
            <a:outerShdw blurRad="76200" dist="38100" dir="7800000" algn="tl" rotWithShape="0">
              <a:srgbClr val="000000">
                <a:alpha val="40000"/>
              </a:srgbClr>
            </a:outerShdw>
            <a:reflection blurRad="6350" stA="50000" endA="300" endPos="90000" dir="5400000" sy="-100000" algn="bl" rotWithShape="0"/>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strips dir="l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404664"/>
            <a:ext cx="8577476" cy="1477328"/>
          </a:xfrm>
          <a:prstGeom prst="rect">
            <a:avLst/>
          </a:prstGeom>
        </p:spPr>
        <p:style>
          <a:lnRef idx="1">
            <a:schemeClr val="accent4"/>
          </a:lnRef>
          <a:fillRef idx="2">
            <a:schemeClr val="accent4"/>
          </a:fillRef>
          <a:effectRef idx="1">
            <a:schemeClr val="accent4"/>
          </a:effectRef>
          <a:fontRef idx="minor">
            <a:schemeClr val="dk1"/>
          </a:fontRef>
        </p:style>
        <p:txBody>
          <a:bodyPr wrap="none" rtlCol="0">
            <a:spAutoFit/>
          </a:bodyPr>
          <a:lstStyle/>
          <a:p>
            <a:r>
              <a:rPr lang="ru-RU" dirty="0" smtClean="0"/>
              <a:t>В промышленности наиболее распространенными являются 3 вида кристаллических</a:t>
            </a:r>
          </a:p>
          <a:p>
            <a:r>
              <a:rPr lang="ru-RU" dirty="0" smtClean="0"/>
              <a:t>решеток: </a:t>
            </a:r>
          </a:p>
          <a:p>
            <a:pPr marL="342900" indent="-342900">
              <a:buAutoNum type="arabicParenR"/>
            </a:pPr>
            <a:r>
              <a:rPr lang="ru-RU" dirty="0" smtClean="0"/>
              <a:t>Кубическая объемно-центрированная (КОЦ) 9-атомная</a:t>
            </a:r>
          </a:p>
          <a:p>
            <a:pPr marL="342900" indent="-342900">
              <a:buAutoNum type="arabicParenR"/>
            </a:pPr>
            <a:r>
              <a:rPr lang="ru-RU" dirty="0" smtClean="0"/>
              <a:t>Кубическая гранецентрированная (КГЦ) 14-атомная</a:t>
            </a:r>
          </a:p>
          <a:p>
            <a:pPr marL="342900" indent="-342900">
              <a:buAutoNum type="arabicParenR"/>
            </a:pPr>
            <a:r>
              <a:rPr lang="ru-RU" dirty="0" smtClean="0"/>
              <a:t>Гексагональная 17-атомная</a:t>
            </a:r>
            <a:endParaRPr lang="ru-RU" dirty="0"/>
          </a:p>
        </p:txBody>
      </p:sp>
      <p:pic>
        <p:nvPicPr>
          <p:cNvPr id="3" name="Рисунок 2" descr="гекса.gif"/>
          <p:cNvPicPr>
            <a:picLocks noChangeAspect="1"/>
          </p:cNvPicPr>
          <p:nvPr/>
        </p:nvPicPr>
        <p:blipFill>
          <a:blip r:embed="rId2" cstate="print"/>
          <a:stretch>
            <a:fillRect/>
          </a:stretch>
        </p:blipFill>
        <p:spPr>
          <a:xfrm>
            <a:off x="6300192" y="1988840"/>
            <a:ext cx="2316857" cy="2880320"/>
          </a:xfrm>
          <a:prstGeom prst="rect">
            <a:avLst/>
          </a:prstGeom>
        </p:spPr>
      </p:pic>
      <p:pic>
        <p:nvPicPr>
          <p:cNvPr id="5" name="Рисунок 4" descr="коц.jpg"/>
          <p:cNvPicPr>
            <a:picLocks noChangeAspect="1"/>
          </p:cNvPicPr>
          <p:nvPr/>
        </p:nvPicPr>
        <p:blipFill>
          <a:blip r:embed="rId3" cstate="print"/>
          <a:stretch>
            <a:fillRect/>
          </a:stretch>
        </p:blipFill>
        <p:spPr>
          <a:xfrm>
            <a:off x="179512" y="2276872"/>
            <a:ext cx="2550512" cy="2448272"/>
          </a:xfrm>
          <a:prstGeom prst="rect">
            <a:avLst/>
          </a:prstGeom>
        </p:spPr>
      </p:pic>
      <p:pic>
        <p:nvPicPr>
          <p:cNvPr id="6" name="Рисунок 5" descr="кгц.jpg"/>
          <p:cNvPicPr>
            <a:picLocks noChangeAspect="1"/>
          </p:cNvPicPr>
          <p:nvPr/>
        </p:nvPicPr>
        <p:blipFill>
          <a:blip r:embed="rId4" cstate="print"/>
          <a:stretch>
            <a:fillRect/>
          </a:stretch>
        </p:blipFill>
        <p:spPr>
          <a:xfrm>
            <a:off x="3275856" y="2348880"/>
            <a:ext cx="2381250" cy="2095500"/>
          </a:xfrm>
          <a:prstGeom prst="rect">
            <a:avLst/>
          </a:prstGeom>
        </p:spPr>
      </p:pic>
      <p:sp>
        <p:nvSpPr>
          <p:cNvPr id="7" name="TextBox 6"/>
          <p:cNvSpPr txBox="1"/>
          <p:nvPr/>
        </p:nvSpPr>
        <p:spPr>
          <a:xfrm>
            <a:off x="1115616" y="5013176"/>
            <a:ext cx="603691" cy="369332"/>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lgn="just"/>
            <a:r>
              <a:rPr lang="ru-RU" dirty="0" smtClean="0"/>
              <a:t>КОЦ</a:t>
            </a:r>
            <a:endParaRPr lang="ru-RU" dirty="0"/>
          </a:p>
        </p:txBody>
      </p:sp>
      <p:sp>
        <p:nvSpPr>
          <p:cNvPr id="8" name="TextBox 7"/>
          <p:cNvSpPr txBox="1"/>
          <p:nvPr/>
        </p:nvSpPr>
        <p:spPr>
          <a:xfrm>
            <a:off x="4355976" y="5013176"/>
            <a:ext cx="556563" cy="369332"/>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r>
              <a:rPr lang="ru-RU" dirty="0" smtClean="0"/>
              <a:t>КГЦ</a:t>
            </a:r>
            <a:endParaRPr lang="ru-RU" dirty="0"/>
          </a:p>
        </p:txBody>
      </p:sp>
      <p:sp>
        <p:nvSpPr>
          <p:cNvPr id="9" name="TextBox 8"/>
          <p:cNvSpPr txBox="1"/>
          <p:nvPr/>
        </p:nvSpPr>
        <p:spPr>
          <a:xfrm>
            <a:off x="6588224" y="5013176"/>
            <a:ext cx="1692258" cy="369332"/>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r>
              <a:rPr lang="ru-RU" dirty="0" smtClean="0"/>
              <a:t>Гексагональная</a:t>
            </a:r>
            <a:endParaRPr lang="ru-RU" dirty="0"/>
          </a:p>
        </p:txBody>
      </p:sp>
    </p:spTree>
  </p:cSld>
  <p:clrMapOvr>
    <a:masterClrMapping/>
  </p:clrMapOvr>
  <p:transition spd="med">
    <p:dissolv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571604" y="357167"/>
            <a:ext cx="5929354" cy="830997"/>
          </a:xfrm>
          <a:prstGeom prst="rect">
            <a:avLst/>
          </a:prstGeom>
        </p:spPr>
        <p:txBody>
          <a:bodyPr wrap="square">
            <a:spAutoFit/>
          </a:bodyPr>
          <a:lstStyle/>
          <a:p>
            <a:pPr algn="ctr" eaLnBrk="0" fontAlgn="base" hangingPunct="0">
              <a:spcBef>
                <a:spcPct val="0"/>
              </a:spcBef>
              <a:spcAft>
                <a:spcPct val="0"/>
              </a:spcAft>
              <a:tabLst>
                <a:tab pos="2339975" algn="l"/>
              </a:tabLst>
            </a:pPr>
            <a:r>
              <a:rPr lang="ru-RU" sz="2400" b="1" dirty="0" smtClean="0">
                <a:latin typeface="Times New Roman" pitchFamily="18" charset="0"/>
                <a:ea typeface="Times New Roman" pitchFamily="18" charset="0"/>
                <a:cs typeface="Times New Roman" pitchFamily="18" charset="0"/>
              </a:rPr>
              <a:t> КРИСТАЛИЧЕСКИЕ РЕШЕТКИ УГЛЕРОДА</a:t>
            </a:r>
            <a:endParaRPr lang="ru-RU" sz="2400" b="1" dirty="0" smtClean="0">
              <a:latin typeface="Arial" pitchFamily="34" charset="0"/>
              <a:cs typeface="Arial" pitchFamily="34" charset="0"/>
            </a:endParaRPr>
          </a:p>
        </p:txBody>
      </p:sp>
      <p:pic>
        <p:nvPicPr>
          <p:cNvPr id="1026" name="Picture 2" descr="E:\Открытый урок. Памятники\алмаз и графит.jpg"/>
          <p:cNvPicPr>
            <a:picLocks noChangeAspect="1" noChangeArrowheads="1"/>
          </p:cNvPicPr>
          <p:nvPr/>
        </p:nvPicPr>
        <p:blipFill>
          <a:blip r:embed="rId2" cstate="print"/>
          <a:srcRect/>
          <a:stretch>
            <a:fillRect/>
          </a:stretch>
        </p:blipFill>
        <p:spPr bwMode="auto">
          <a:xfrm>
            <a:off x="301648" y="1500174"/>
            <a:ext cx="8628070" cy="3929090"/>
          </a:xfrm>
          <a:prstGeom prst="rect">
            <a:avLst/>
          </a:prstGeom>
          <a:noFill/>
        </p:spPr>
      </p:pic>
    </p:spTree>
  </p:cSld>
  <p:clrMapOvr>
    <a:masterClrMapping/>
  </p:clrMapOvr>
  <p:transition spd="med">
    <p:dissolve/>
  </p:transition>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0" y="1357298"/>
            <a:ext cx="5643570" cy="1200329"/>
          </a:xfrm>
          <a:prstGeom prst="rect">
            <a:avLst/>
          </a:prstGeom>
          <a:noFill/>
          <a:ln w="9525">
            <a:noFill/>
            <a:miter lim="800000"/>
            <a:headEnd/>
            <a:tailEnd/>
          </a:ln>
          <a:effectLst/>
        </p:spPr>
        <p:txBody>
          <a:bodyPr anchor="ctr" anchorCtr="0" bIns="45720" compatLnSpc="1" lIns="91440" numCol="1" rIns="91440" tIns="45720" vert="horz" wrap="square">
            <a:prstTxWarp prst="textNoShape">
              <a:avLst/>
            </a:prstTxWarp>
            <a:spAutoFit/>
          </a:bodyPr>
          <a:lstStyle/>
          <a:p>
            <a:pPr algn="l" defTabSz="914400" eaLnBrk="0" fontAlgn="base" hangingPunct="0" indent="0" latinLnBrk="0" lvl="0" marL="0" marR="0" rtl="0">
              <a:lnSpc>
                <a:spcPct val="100000"/>
              </a:lnSpc>
              <a:spcBef>
                <a:spcPct val="0"/>
              </a:spcBef>
              <a:spcAft>
                <a:spcPct val="0"/>
              </a:spcAft>
              <a:buClrTx/>
              <a:buSzTx/>
              <a:buFontTx/>
              <a:buNone/>
              <a:tabLst>
                <a:tab algn="l" pos="2339975"/>
              </a:tabLst>
            </a:pPr>
            <a:r>
              <a:rPr b="1" baseline="0" cap="none" dirty="0" i="0" kumimoji="0" lang="ru-RU" normalizeH="0" smtClean="0" strike="noStrike" sz="2400" u="none">
                <a:ln>
                  <a:noFill/>
                </a:ln>
                <a:solidFill>
                  <a:schemeClr val="tx1"/>
                </a:solidFill>
                <a:effectLst/>
                <a:latin charset="0" pitchFamily="18" typeface="Times New Roman"/>
                <a:ea charset="0" pitchFamily="18" typeface="Times New Roman"/>
                <a:cs charset="0" pitchFamily="18" typeface="Times New Roman"/>
              </a:rPr>
              <a:t>1.Что называется металлами?</a:t>
            </a:r>
            <a:endParaRPr b="1" baseline="0" cap="none" dirty="0" i="0" kumimoji="0" lang="ru-RU" normalizeH="0" smtClean="0" strike="noStrike" sz="2400" u="none">
              <a:ln>
                <a:noFill/>
              </a:ln>
              <a:solidFill>
                <a:schemeClr val="tx1"/>
              </a:solidFill>
              <a:effectLst/>
              <a:latin charset="0" pitchFamily="34" typeface="Arial"/>
              <a:cs charset="0" pitchFamily="34" typeface="Arial"/>
            </a:endParaRPr>
          </a:p>
          <a:p>
            <a:pPr algn="l" defTabSz="914400" eaLnBrk="0" fontAlgn="base" hangingPunct="0" indent="0" latinLnBrk="0" lvl="0" marL="0" marR="0" rtl="0">
              <a:lnSpc>
                <a:spcPct val="100000"/>
              </a:lnSpc>
              <a:spcBef>
                <a:spcPct val="0"/>
              </a:spcBef>
              <a:spcAft>
                <a:spcPct val="0"/>
              </a:spcAft>
              <a:buClrTx/>
              <a:buSzTx/>
              <a:buFontTx/>
              <a:buNone/>
              <a:tabLst>
                <a:tab algn="l" pos="2339975"/>
              </a:tabLst>
            </a:pPr>
            <a:r>
              <a:rPr b="1" baseline="0" cap="none" dirty="0" i="0" kumimoji="0" lang="ru-RU" normalizeH="0" smtClean="0" strike="noStrike" sz="2400" u="none">
                <a:ln>
                  <a:noFill/>
                </a:ln>
                <a:solidFill>
                  <a:schemeClr val="tx1"/>
                </a:solidFill>
                <a:effectLst/>
                <a:latin charset="0" pitchFamily="18" typeface="Times New Roman"/>
                <a:ea charset="0" pitchFamily="18" typeface="Times New Roman"/>
                <a:cs charset="0" pitchFamily="18" typeface="Times New Roman"/>
              </a:rPr>
              <a:t>2.Черные и цветные металлы.</a:t>
            </a:r>
            <a:endParaRPr b="1" baseline="0" cap="none" dirty="0" i="0" kumimoji="0" lang="ru-RU" normalizeH="0" smtClean="0" strike="noStrike" sz="2400" u="none">
              <a:ln>
                <a:noFill/>
              </a:ln>
              <a:solidFill>
                <a:schemeClr val="tx1"/>
              </a:solidFill>
              <a:effectLst/>
              <a:latin charset="0" pitchFamily="34" typeface="Arial"/>
              <a:cs charset="0" pitchFamily="34" typeface="Arial"/>
            </a:endParaRPr>
          </a:p>
          <a:p>
            <a:pPr algn="l" defTabSz="914400" eaLnBrk="0" fontAlgn="base" hangingPunct="0" indent="0" latinLnBrk="0" lvl="0" marL="0" marR="0" rtl="0">
              <a:lnSpc>
                <a:spcPct val="100000"/>
              </a:lnSpc>
              <a:spcBef>
                <a:spcPct val="0"/>
              </a:spcBef>
              <a:spcAft>
                <a:spcPct val="0"/>
              </a:spcAft>
              <a:buClrTx/>
              <a:buSzTx/>
              <a:buFontTx/>
              <a:buNone/>
              <a:tabLst>
                <a:tab algn="l" pos="2339975"/>
              </a:tabLst>
            </a:pPr>
            <a:r>
              <a:rPr b="1" baseline="0" cap="none" dirty="0" i="0" kumimoji="0" lang="ru-RU" normalizeH="0" smtClean="0" strike="noStrike" sz="2400" u="none">
                <a:ln>
                  <a:noFill/>
                </a:ln>
                <a:solidFill>
                  <a:schemeClr val="tx1"/>
                </a:solidFill>
                <a:effectLst/>
                <a:latin charset="0" pitchFamily="18" typeface="Times New Roman"/>
                <a:ea charset="0" pitchFamily="18" typeface="Times New Roman"/>
                <a:cs charset="0" pitchFamily="18" typeface="Times New Roman"/>
              </a:rPr>
              <a:t>3.Что называется кристаллизацией?</a:t>
            </a:r>
            <a:endParaRPr b="1" baseline="0" cap="none" dirty="0" i="0" kumimoji="0" lang="ru-RU" normalizeH="0" smtClean="0" strike="noStrike" sz="2400" u="none">
              <a:ln>
                <a:noFill/>
              </a:ln>
              <a:solidFill>
                <a:schemeClr val="tx1"/>
              </a:solidFill>
              <a:effectLst/>
              <a:latin charset="0" pitchFamily="34" typeface="Arial"/>
              <a:cs charset="0" pitchFamily="34" typeface="Arial"/>
            </a:endParaRPr>
          </a:p>
        </p:txBody>
      </p:sp>
      <p:pic>
        <p:nvPicPr>
          <p:cNvPr descr="C:\Users\Светик\Desktop\0-metalloprokat-listyi-vse-vidyi-metalloprokata.jpg" id="24579" name="Picture 3"/>
          <p:cNvPicPr>
            <a:picLocks noChangeArrowheads="1" noChangeAspect="1"/>
          </p:cNvPicPr>
          <p:nvPr/>
        </p:nvPicPr>
        <p:blipFill>
          <a:blip cstate="print" r:embed="rId2"/>
          <a:stretch>
            <a:fillRect/>
          </a:stretch>
        </p:blipFill>
        <p:spPr bwMode="auto">
          <a:xfrm>
            <a:off x="5286380" y="857232"/>
            <a:ext cx="3643337" cy="2786081"/>
          </a:xfrm>
          <a:prstGeom prst="rect">
            <a:avLst/>
          </a:prstGeom>
          <a:noFill/>
        </p:spPr>
      </p:pic>
      <p:sp>
        <p:nvSpPr>
          <p:cNvPr id="6" name="Прямоугольник 5"/>
          <p:cNvSpPr/>
          <p:nvPr/>
        </p:nvSpPr>
        <p:spPr>
          <a:xfrm>
            <a:off x="4214810" y="3857628"/>
            <a:ext cx="4929190" cy="1477328"/>
          </a:xfrm>
          <a:prstGeom prst="rect">
            <a:avLst/>
          </a:prstGeom>
        </p:spPr>
        <p:txBody>
          <a:bodyPr wrap="square">
            <a:spAutoFit/>
          </a:bodyPr>
          <a:lstStyle/>
          <a:p>
            <a:pPr eaLnBrk="0" fontAlgn="base" hangingPunct="0" lvl="0">
              <a:spcBef>
                <a:spcPct val="0"/>
              </a:spcBef>
              <a:spcAft>
                <a:spcPct val="0"/>
              </a:spcAft>
              <a:tabLst>
                <a:tab algn="l" pos="2339975"/>
              </a:tabLst>
            </a:pPr>
            <a:r>
              <a:rPr b="1" dirty="0" lang="ru-RU" smtClean="0" sz="2400">
                <a:latin charset="0" pitchFamily="18" typeface="Times New Roman"/>
                <a:ea charset="0" pitchFamily="18" typeface="Times New Roman"/>
                <a:cs charset="0" pitchFamily="18" typeface="Times New Roman"/>
              </a:rPr>
              <a:t>4. Что называется плавлением?</a:t>
            </a:r>
            <a:endParaRPr b="1" dirty="0" lang="ru-RU" smtClean="0" sz="2400">
              <a:latin charset="0" pitchFamily="34" typeface="Arial"/>
              <a:cs charset="0" pitchFamily="34" typeface="Arial"/>
            </a:endParaRPr>
          </a:p>
          <a:p>
            <a:pPr eaLnBrk="0" fontAlgn="base" hangingPunct="0" lvl="0">
              <a:spcBef>
                <a:spcPct val="0"/>
              </a:spcBef>
              <a:spcAft>
                <a:spcPct val="0"/>
              </a:spcAft>
              <a:tabLst>
                <a:tab algn="l" pos="2339975"/>
              </a:tabLst>
            </a:pPr>
            <a:r>
              <a:rPr b="1" dirty="0" lang="ru-RU" smtClean="0" sz="2400">
                <a:latin charset="0" pitchFamily="18" typeface="Times New Roman"/>
                <a:ea charset="0" pitchFamily="18" typeface="Times New Roman"/>
                <a:cs charset="0" pitchFamily="18" typeface="Times New Roman"/>
              </a:rPr>
              <a:t>5.Аморфные и кристаллические твердые вещества?</a:t>
            </a:r>
            <a:endParaRPr b="1" dirty="0" lang="ru-RU" smtClean="0" sz="2400">
              <a:latin charset="0" pitchFamily="34" typeface="Arial"/>
              <a:cs charset="0" pitchFamily="34" typeface="Arial"/>
            </a:endParaRPr>
          </a:p>
          <a:p>
            <a:pPr eaLnBrk="0" fontAlgn="base" hangingPunct="0" lvl="0">
              <a:spcBef>
                <a:spcPct val="0"/>
              </a:spcBef>
              <a:spcAft>
                <a:spcPct val="0"/>
              </a:spcAft>
              <a:tabLst>
                <a:tab algn="l" pos="2339975"/>
              </a:tabLst>
            </a:pPr>
            <a:r>
              <a:rPr b="1" dirty="0" lang="ru-RU" smtClean="0">
                <a:latin charset="0" pitchFamily="18" typeface="Times New Roman"/>
                <a:ea charset="0" pitchFamily="18" typeface="Times New Roman"/>
                <a:cs charset="0" pitchFamily="18" typeface="Times New Roman"/>
              </a:rPr>
              <a:t> </a:t>
            </a:r>
            <a:endParaRPr dirty="0" lang="ru-RU"/>
          </a:p>
        </p:txBody>
      </p:sp>
      <p:pic>
        <p:nvPicPr>
          <p:cNvPr descr="C:\Users\Светик\Desktop\04267.jpg" id="24580" name="Picture 4"/>
          <p:cNvPicPr>
            <a:picLocks noChangeArrowheads="1" noChangeAspect="1"/>
          </p:cNvPicPr>
          <p:nvPr/>
        </p:nvPicPr>
        <p:blipFill>
          <a:blip cstate="print" r:embed="rId3"/>
          <a:srcRect l="3500" r="5000"/>
          <a:stretch>
            <a:fillRect/>
          </a:stretch>
        </p:blipFill>
        <p:spPr bwMode="auto">
          <a:xfrm rot="5400000">
            <a:off x="558377" y="2870592"/>
            <a:ext cx="3126908" cy="4100849"/>
          </a:xfrm>
          <a:prstGeom prst="rect">
            <a:avLst/>
          </a:prstGeom>
          <a:noFill/>
        </p:spPr>
      </p:pic>
      <p:sp>
        <p:nvSpPr>
          <p:cNvPr id="7" name="Прямоугольник 6"/>
          <p:cNvSpPr/>
          <p:nvPr/>
        </p:nvSpPr>
        <p:spPr>
          <a:xfrm>
            <a:off x="0" y="0"/>
            <a:ext cx="5286380" cy="646331"/>
          </a:xfrm>
          <a:prstGeom prst="rect">
            <a:avLst/>
          </a:prstGeom>
        </p:spPr>
        <p:txBody>
          <a:bodyPr wrap="square">
            <a:spAutoFit/>
          </a:bodyPr>
          <a:lstStyle/>
          <a:p>
            <a:pPr algn="ctr" fontAlgn="base" lvl="0">
              <a:spcBef>
                <a:spcPct val="0"/>
              </a:spcBef>
              <a:spcAft>
                <a:spcPct val="0"/>
              </a:spcAft>
            </a:pPr>
            <a:r>
              <a:rPr dirty="0" i="1" lang="ru-RU" smtClean="0">
                <a:solidFill>
                  <a:srgbClr val="002060"/>
                </a:solidFill>
                <a:latin charset="0" pitchFamily="34" typeface="Arial Black"/>
                <a:ea charset="0" pitchFamily="18" typeface="Times New Roman"/>
                <a:cs charset="0" pitchFamily="18" typeface="Times New Roman"/>
              </a:rPr>
              <a:t>« Металлы. Кристаллическое строение металлов»</a:t>
            </a:r>
            <a:endParaRPr dirty="0" lang="ru-RU" smtClean="0">
              <a:solidFill>
                <a:srgbClr val="002060"/>
              </a:solidFill>
              <a:latin charset="0" pitchFamily="34" typeface="Arial Black"/>
              <a:cs charset="0" pitchFamily="34" typeface="Arial"/>
            </a:endParaRPr>
          </a:p>
        </p:txBody>
      </p:sp>
      <p:sp>
        <p:nvSpPr>
          <p:cNvPr id="8" name="Прямоугольник 7"/>
          <p:cNvSpPr/>
          <p:nvPr/>
        </p:nvSpPr>
        <p:spPr>
          <a:xfrm>
            <a:off x="4286248" y="5000636"/>
            <a:ext cx="4857752" cy="1200329"/>
          </a:xfrm>
          <a:prstGeom prst="rect">
            <a:avLst/>
          </a:prstGeom>
        </p:spPr>
        <p:txBody>
          <a:bodyPr wrap="square">
            <a:spAutoFit/>
          </a:bodyPr>
          <a:lstStyle/>
          <a:p>
            <a:pPr eaLnBrk="0" fontAlgn="base" hangingPunct="0">
              <a:spcBef>
                <a:spcPct val="0"/>
              </a:spcBef>
              <a:spcAft>
                <a:spcPct val="0"/>
              </a:spcAft>
              <a:tabLst>
                <a:tab algn="l" pos="2339975"/>
              </a:tabLst>
            </a:pPr>
            <a:r>
              <a:rPr b="1" dirty="0" lang="ru-RU" smtClean="0" sz="2400">
                <a:latin charset="0" pitchFamily="18" typeface="Times New Roman"/>
                <a:ea charset="0" pitchFamily="18" typeface="Times New Roman"/>
                <a:cs charset="0" pitchFamily="18" typeface="Times New Roman"/>
              </a:rPr>
              <a:t>6.Виды кристаллических решеток :КОЦ, КГЦ, гексагональная.</a:t>
            </a:r>
            <a:endParaRPr b="1" dirty="0" lang="ru-RU" smtClean="0" sz="2400">
              <a:latin charset="0" pitchFamily="34" typeface="Arial"/>
              <a:cs charset="0" pitchFamily="34" typeface="Arial"/>
            </a:endParaRPr>
          </a:p>
        </p:txBody>
      </p:sp>
    </p:spTree>
  </p:cSld>
  <p:clrMapOvr>
    <a:masterClrMapping/>
  </p:clrMapOvr>
  <p:transition spd="med">
    <p:dissolv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152400"/>
            <a:ext cx="8229600" cy="900336"/>
          </a:xfrm>
        </p:spPr>
        <p:style>
          <a:lnRef idx="1">
            <a:schemeClr val="accent1"/>
          </a:lnRef>
          <a:fillRef idx="2">
            <a:schemeClr val="accent1"/>
          </a:fillRef>
          <a:effectRef idx="1">
            <a:schemeClr val="accent1"/>
          </a:effectRef>
          <a:fontRef idx="minor">
            <a:schemeClr val="dk1"/>
          </a:fontRef>
        </p:style>
        <p:txBody>
          <a:bodyPr/>
          <a:lstStyle/>
          <a:p>
            <a:r>
              <a:rPr lang="ru-RU" b="1" i="1" u="sng" dirty="0" smtClean="0"/>
              <a:t>Реальные металлы</a:t>
            </a:r>
            <a:endParaRPr lang="ru-RU" i="1" u="sng" dirty="0"/>
          </a:p>
        </p:txBody>
      </p:sp>
      <p:sp>
        <p:nvSpPr>
          <p:cNvPr id="2" name="Содержимое 1"/>
          <p:cNvSpPr>
            <a:spLocks noGrp="1"/>
          </p:cNvSpPr>
          <p:nvPr>
            <p:ph idx="1"/>
          </p:nvPr>
        </p:nvSpPr>
        <p:spPr>
          <a:xfrm>
            <a:off x="457200" y="1196752"/>
            <a:ext cx="8229600" cy="4899248"/>
          </a:xfrm>
        </p:spPr>
        <p:txBody>
          <a:bodyPr>
            <a:normAutofit/>
          </a:bodyPr>
          <a:lstStyle/>
          <a:p>
            <a:pPr>
              <a:buNone/>
            </a:pPr>
            <a:r>
              <a:rPr lang="ru-RU" sz="2400" dirty="0" smtClean="0"/>
              <a:t>	состоят из большого количества кристаллов, различно ориентированных в пространстве относительно друг друга. На границах зерен атомы кристаллов не имеют правильного расположения, здесь скапливаются примеси,  дефекты и включения. Экспериментально установлено , что внутреннее  кристаллическое  строение зерен не является правильным. В решетках имеются различные дефекты (несовершенства), которые нарушают связь между атомами и оказывают влияние на свойства металлов.</a:t>
            </a:r>
            <a:endParaRPr lang="ru-RU" sz="2400" dirty="0"/>
          </a:p>
        </p:txBody>
      </p:sp>
    </p:spTree>
  </p:cSld>
  <p:clrMapOvr>
    <a:masterClrMapping/>
  </p:clrMapOvr>
  <p:transition>
    <p:wheel spokes="8"/>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resh13.jpg"/>
          <p:cNvPicPr>
            <a:picLocks noChangeAspect="1"/>
          </p:cNvPicPr>
          <p:nvPr/>
        </p:nvPicPr>
        <p:blipFill>
          <a:blip r:embed="rId2" cstate="print"/>
          <a:stretch>
            <a:fillRect/>
          </a:stretch>
        </p:blipFill>
        <p:spPr>
          <a:xfrm>
            <a:off x="785786" y="3714752"/>
            <a:ext cx="6769191" cy="279462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8" name="Содержимое 1"/>
          <p:cNvSpPr>
            <a:spLocks noGrp="1"/>
          </p:cNvSpPr>
          <p:nvPr>
            <p:ph idx="1"/>
          </p:nvPr>
        </p:nvSpPr>
        <p:spPr>
          <a:xfrm>
            <a:off x="285720" y="285728"/>
            <a:ext cx="8229600" cy="1143007"/>
          </a:xfrm>
        </p:spPr>
        <p:style>
          <a:lnRef idx="1">
            <a:schemeClr val="accent2"/>
          </a:lnRef>
          <a:fillRef idx="2">
            <a:schemeClr val="accent2"/>
          </a:fillRef>
          <a:effectRef idx="1">
            <a:schemeClr val="accent2"/>
          </a:effectRef>
          <a:fontRef idx="minor">
            <a:schemeClr val="dk1"/>
          </a:fontRef>
        </p:style>
        <p:txBody>
          <a:bodyPr>
            <a:noAutofit/>
          </a:bodyPr>
          <a:lstStyle/>
          <a:p>
            <a:pPr algn="ctr">
              <a:buNone/>
            </a:pPr>
            <a:r>
              <a:rPr lang="ru-RU" sz="3400" b="1" u="sng" dirty="0" smtClean="0"/>
              <a:t>Имеются следующие несовершенства в кристаллических решетках:</a:t>
            </a:r>
          </a:p>
          <a:p>
            <a:pPr>
              <a:buNone/>
            </a:pPr>
            <a:r>
              <a:rPr lang="ru-RU" sz="2400" dirty="0" smtClean="0"/>
              <a:t/>
            </a:r>
            <a:br>
              <a:rPr lang="ru-RU" sz="2400" dirty="0" smtClean="0"/>
            </a:br>
            <a:r>
              <a:rPr lang="ru-RU" sz="2400" dirty="0" smtClean="0"/>
              <a:t>    </a:t>
            </a:r>
            <a:endParaRPr lang="ru-RU" sz="2400" dirty="0"/>
          </a:p>
        </p:txBody>
      </p:sp>
      <p:sp>
        <p:nvSpPr>
          <p:cNvPr id="10" name="Содержимое 1"/>
          <p:cNvSpPr txBox="1">
            <a:spLocks/>
          </p:cNvSpPr>
          <p:nvPr/>
        </p:nvSpPr>
        <p:spPr>
          <a:xfrm>
            <a:off x="500034" y="1571612"/>
            <a:ext cx="8072494" cy="2286016"/>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ru-RU" sz="2400" b="0" i="0" u="none" strike="noStrike" kern="1200" cap="none" spc="0" normalizeH="0" baseline="0" noProof="0" dirty="0" smtClean="0">
                <a:ln>
                  <a:noFill/>
                </a:ln>
                <a:solidFill>
                  <a:schemeClr val="tx1"/>
                </a:solidFill>
                <a:effectLst/>
                <a:uLnTx/>
                <a:uFillTx/>
                <a:latin typeface="+mn-lt"/>
                <a:ea typeface="+mn-ea"/>
                <a:cs typeface="+mn-cs"/>
              </a:rPr>
              <a:t>Точечные: </a:t>
            </a:r>
            <a:br>
              <a:rPr kumimoji="0" lang="ru-RU" sz="2400" b="0" i="0" u="none" strike="noStrike" kern="1200" cap="none" spc="0" normalizeH="0" baseline="0" noProof="0" dirty="0" smtClean="0">
                <a:ln>
                  <a:noFill/>
                </a:ln>
                <a:solidFill>
                  <a:schemeClr val="tx1"/>
                </a:solidFill>
                <a:effectLst/>
                <a:uLnTx/>
                <a:uFillTx/>
                <a:latin typeface="+mn-lt"/>
                <a:ea typeface="+mn-ea"/>
                <a:cs typeface="+mn-cs"/>
              </a:rPr>
            </a:br>
            <a:r>
              <a:rPr kumimoji="0" lang="ru-RU" sz="2400" b="0" i="0" u="none" strike="noStrike" kern="1200" cap="none" spc="0" normalizeH="0" baseline="0" noProof="0" dirty="0" smtClean="0">
                <a:ln>
                  <a:noFill/>
                </a:ln>
                <a:solidFill>
                  <a:schemeClr val="tx1"/>
                </a:solidFill>
                <a:effectLst/>
                <a:uLnTx/>
                <a:uFillTx/>
                <a:latin typeface="+mn-lt"/>
                <a:ea typeface="+mn-ea"/>
                <a:cs typeface="+mn-cs"/>
              </a:rPr>
              <a:t>    а) Наличие вакансий, т. е. мест в решетке, не занятых атомами. Это происходит из-за смещения атомов от равновесного состояния. </a:t>
            </a:r>
            <a:r>
              <a:rPr kumimoji="0" lang="ru-RU" sz="2400" b="0" i="0" u="sng" strike="noStrike" kern="1200" cap="none" spc="0" normalizeH="0" baseline="0" noProof="0" dirty="0" smtClean="0">
                <a:ln>
                  <a:noFill/>
                </a:ln>
                <a:solidFill>
                  <a:schemeClr val="tx1"/>
                </a:solidFill>
                <a:effectLst/>
                <a:uLnTx/>
                <a:uFillTx/>
                <a:latin typeface="+mn-lt"/>
                <a:ea typeface="+mn-ea"/>
                <a:cs typeface="+mn-cs"/>
              </a:rPr>
              <a:t>Число вакансий увеличивается с ростом температуры</a:t>
            </a:r>
            <a:r>
              <a:rPr kumimoji="0" lang="ru-RU" sz="2400" b="0" i="0" u="none" strike="noStrike" kern="1200" cap="none" spc="0" normalizeH="0" baseline="0" noProof="0" dirty="0" smtClean="0">
                <a:ln>
                  <a:noFill/>
                </a:ln>
                <a:solidFill>
                  <a:schemeClr val="tx1"/>
                </a:solidFill>
                <a:effectLst/>
                <a:uLnTx/>
                <a:uFillTx/>
                <a:latin typeface="+mn-lt"/>
                <a:ea typeface="+mn-ea"/>
                <a:cs typeface="+mn-cs"/>
              </a:rPr>
              <a:t>.</a:t>
            </a:r>
            <a:br>
              <a:rPr kumimoji="0" lang="ru-RU" sz="2400" b="0" i="0" u="none" strike="noStrike" kern="1200" cap="none" spc="0" normalizeH="0" baseline="0" noProof="0" dirty="0" smtClean="0">
                <a:ln>
                  <a:noFill/>
                </a:ln>
                <a:solidFill>
                  <a:schemeClr val="tx1"/>
                </a:solidFill>
                <a:effectLst/>
                <a:uLnTx/>
                <a:uFillTx/>
                <a:latin typeface="+mn-lt"/>
                <a:ea typeface="+mn-ea"/>
                <a:cs typeface="+mn-cs"/>
              </a:rPr>
            </a:br>
            <a:r>
              <a:rPr kumimoji="0" lang="ru-RU" sz="2400" b="0" i="0" u="none" strike="noStrike" kern="1200" cap="none" spc="0" normalizeH="0" baseline="0" noProof="0" dirty="0" smtClean="0">
                <a:ln>
                  <a:noFill/>
                </a:ln>
                <a:solidFill>
                  <a:schemeClr val="tx1"/>
                </a:solidFill>
                <a:effectLst/>
                <a:uLnTx/>
                <a:uFillTx/>
                <a:latin typeface="+mn-lt"/>
                <a:ea typeface="+mn-ea"/>
                <a:cs typeface="+mn-cs"/>
              </a:rPr>
              <a:t>    </a:t>
            </a:r>
            <a:endParaRPr kumimoji="0" lang="ru-RU"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cover dir="l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67544" y="836712"/>
            <a:ext cx="8291264" cy="5259288"/>
          </a:xfrm>
        </p:spPr>
        <p:txBody>
          <a:bodyPr>
            <a:normAutofit/>
          </a:bodyPr>
          <a:lstStyle/>
          <a:p>
            <a:r>
              <a:rPr lang="ru-RU" sz="2400" dirty="0" smtClean="0">
                <a:solidFill>
                  <a:srgbClr val="FF0000"/>
                </a:solidFill>
              </a:rPr>
              <a:t>б) Дислоцированные </a:t>
            </a:r>
            <a:r>
              <a:rPr lang="ru-RU" sz="2400" dirty="0" smtClean="0"/>
              <a:t>атомы, т. е. атомы вышедшие из узла решетки и  занявшие место в междоузлии. </a:t>
            </a:r>
            <a:endParaRPr lang="en-US" sz="2400" dirty="0" smtClean="0"/>
          </a:p>
          <a:p>
            <a:r>
              <a:rPr lang="ru-RU" sz="2400" dirty="0" smtClean="0">
                <a:solidFill>
                  <a:srgbClr val="FF0000"/>
                </a:solidFill>
              </a:rPr>
              <a:t>в) </a:t>
            </a:r>
            <a:r>
              <a:rPr lang="ru-RU" sz="2400" dirty="0" err="1" smtClean="0">
                <a:solidFill>
                  <a:srgbClr val="FF0000"/>
                </a:solidFill>
              </a:rPr>
              <a:t>Примесные</a:t>
            </a:r>
            <a:r>
              <a:rPr lang="ru-RU" sz="2400" dirty="0" smtClean="0">
                <a:solidFill>
                  <a:srgbClr val="FF0000"/>
                </a:solidFill>
              </a:rPr>
              <a:t> </a:t>
            </a:r>
            <a:r>
              <a:rPr lang="ru-RU" sz="2400" dirty="0" smtClean="0"/>
              <a:t>атомы, т.е. в основном металле имеются чужеродные примеси. Например,  в чугуне основными атомами являются атомы железа, а </a:t>
            </a:r>
            <a:r>
              <a:rPr lang="ru-RU" sz="2400" dirty="0" err="1" smtClean="0"/>
              <a:t>примесными</a:t>
            </a:r>
            <a:r>
              <a:rPr lang="ru-RU" sz="2400" dirty="0" smtClean="0"/>
              <a:t>- атомы углерода, которые или занимают место основного атома, или внедряются внутрь ячейки.</a:t>
            </a:r>
            <a:r>
              <a:rPr lang="en-US" sz="2400" dirty="0" smtClean="0"/>
              <a:t/>
            </a:r>
            <a:br>
              <a:rPr lang="en-US" sz="2400" dirty="0" smtClean="0"/>
            </a:br>
            <a:r>
              <a:rPr lang="en-US" sz="2400" dirty="0" smtClean="0"/>
              <a:t/>
            </a:r>
            <a:br>
              <a:rPr lang="en-US" sz="2400" dirty="0" smtClean="0"/>
            </a:br>
            <a:r>
              <a:rPr lang="ru-RU" sz="2400" dirty="0" smtClean="0"/>
              <a:t>Б)                                            		 В)</a:t>
            </a:r>
          </a:p>
          <a:p>
            <a:endParaRPr lang="ru-RU" sz="2400" dirty="0" smtClean="0"/>
          </a:p>
          <a:p>
            <a:endParaRPr lang="ru-RU" sz="2400" dirty="0"/>
          </a:p>
        </p:txBody>
      </p:sp>
      <p:pic>
        <p:nvPicPr>
          <p:cNvPr id="3" name="Рисунок 2" descr="image002.png"/>
          <p:cNvPicPr>
            <a:picLocks noChangeAspect="1"/>
          </p:cNvPicPr>
          <p:nvPr/>
        </p:nvPicPr>
        <p:blipFill>
          <a:blip r:embed="rId2" cstate="print"/>
          <a:stretch>
            <a:fillRect/>
          </a:stretch>
        </p:blipFill>
        <p:spPr>
          <a:xfrm>
            <a:off x="1187624" y="4293096"/>
            <a:ext cx="3514725" cy="1790700"/>
          </a:xfrm>
          <a:prstGeom prst="rect">
            <a:avLst/>
          </a:prstGeom>
        </p:spPr>
      </p:pic>
      <p:pic>
        <p:nvPicPr>
          <p:cNvPr id="4" name="Рисунок 3" descr="image181.jpg"/>
          <p:cNvPicPr>
            <a:picLocks noChangeAspect="1"/>
          </p:cNvPicPr>
          <p:nvPr/>
        </p:nvPicPr>
        <p:blipFill>
          <a:blip r:embed="rId3" cstate="print"/>
          <a:stretch>
            <a:fillRect/>
          </a:stretch>
        </p:blipFill>
        <p:spPr>
          <a:xfrm>
            <a:off x="5436096" y="4509120"/>
            <a:ext cx="2990850" cy="1733550"/>
          </a:xfrm>
          <a:prstGeom prst="rect">
            <a:avLst/>
          </a:prstGeom>
        </p:spPr>
      </p:pic>
    </p:spTree>
  </p:cSld>
  <p:clrMapOvr>
    <a:masterClrMapping/>
  </p:clrMapOvr>
  <p:transition>
    <p:strips dir="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571472" y="428604"/>
            <a:ext cx="8229600" cy="4525963"/>
          </a:xfrm>
        </p:spPr>
        <p:txBody>
          <a:bodyPr/>
          <a:lstStyle/>
          <a:p>
            <a:r>
              <a:rPr lang="ru-RU" dirty="0" smtClean="0"/>
              <a:t>Поверхностные несовершенства, имеющие небольшую толщину при значительных размерах в двух других направлениях.    </a:t>
            </a:r>
          </a:p>
          <a:p>
            <a:r>
              <a:rPr lang="ru-RU" dirty="0" smtClean="0"/>
              <a:t>Линейные несовершенства (цепочки вакансий, дислокаций и т. д.). Линейные дефекты малы в двух  направлениях и значительно большего размера в третьем.</a:t>
            </a:r>
          </a:p>
          <a:p>
            <a:endParaRPr lang="ru-RU" dirty="0"/>
          </a:p>
        </p:txBody>
      </p:sp>
      <p:pic>
        <p:nvPicPr>
          <p:cNvPr id="4" name="Рисунок 3" descr="image001.gif"/>
          <p:cNvPicPr>
            <a:picLocks noChangeAspect="1"/>
          </p:cNvPicPr>
          <p:nvPr/>
        </p:nvPicPr>
        <p:blipFill>
          <a:blip r:embed="rId2" cstate="print"/>
          <a:stretch>
            <a:fillRect/>
          </a:stretch>
        </p:blipFill>
        <p:spPr>
          <a:xfrm>
            <a:off x="2843808" y="4437112"/>
            <a:ext cx="3095625" cy="1752600"/>
          </a:xfrm>
          <a:prstGeom prst="rect">
            <a:avLst/>
          </a:prstGeom>
        </p:spPr>
      </p:pic>
    </p:spTree>
  </p:cSld>
  <p:clrMapOvr>
    <a:masterClrMapping/>
  </p:clrMapOvr>
  <p:transition spd="med">
    <p:dissolv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6929454" y="5214950"/>
            <a:ext cx="1867426" cy="830997"/>
          </a:xfrm>
          <a:prstGeom prst="rect">
            <a:avLst/>
          </a:prstGeom>
        </p:spPr>
        <p:style>
          <a:lnRef idx="1">
            <a:schemeClr val="accent5"/>
          </a:lnRef>
          <a:fillRef idx="2">
            <a:schemeClr val="accent5"/>
          </a:fillRef>
          <a:effectRef idx="1">
            <a:schemeClr val="accent5"/>
          </a:effectRef>
          <a:fontRef idx="minor">
            <a:schemeClr val="dk1"/>
          </a:fontRef>
        </p:style>
        <p:txBody>
          <a:bodyPr wrap="squar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ru-RU" sz="2400" cap="none" spc="0" dirty="0" smtClean="0">
                <a:ln w="50800"/>
                <a:solidFill>
                  <a:srgbClr val="002060"/>
                </a:solidFill>
                <a:effectLst/>
                <a:latin typeface="Arial Black" pitchFamily="34" charset="0"/>
                <a:ea typeface="Times New Roman" pitchFamily="18" charset="0"/>
                <a:cs typeface="Times New Roman" pitchFamily="18" charset="0"/>
              </a:rPr>
              <a:t>Тестовые </a:t>
            </a:r>
          </a:p>
          <a:p>
            <a:pPr algn="ctr"/>
            <a:r>
              <a:rPr lang="ru-RU" sz="2400" cap="none" spc="0" dirty="0" smtClean="0">
                <a:ln w="50800"/>
                <a:solidFill>
                  <a:srgbClr val="002060"/>
                </a:solidFill>
                <a:effectLst/>
                <a:latin typeface="Arial Black" pitchFamily="34" charset="0"/>
                <a:ea typeface="Times New Roman" pitchFamily="18" charset="0"/>
                <a:cs typeface="Times New Roman" pitchFamily="18" charset="0"/>
              </a:rPr>
              <a:t>задания </a:t>
            </a:r>
            <a:endParaRPr lang="ru-RU" sz="2400" cap="none" spc="0" dirty="0">
              <a:ln w="50800"/>
              <a:solidFill>
                <a:srgbClr val="002060"/>
              </a:solidFill>
              <a:effectLst/>
            </a:endParaRPr>
          </a:p>
        </p:txBody>
      </p:sp>
      <p:sp>
        <p:nvSpPr>
          <p:cNvPr id="3" name="Rectangle 1"/>
          <p:cNvSpPr>
            <a:spLocks noChangeArrowheads="1"/>
          </p:cNvSpPr>
          <p:nvPr/>
        </p:nvSpPr>
        <p:spPr bwMode="auto">
          <a:xfrm>
            <a:off x="0" y="0"/>
            <a:ext cx="9144000" cy="701730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fontAlgn="base">
              <a:spcBef>
                <a:spcPct val="0"/>
              </a:spcBef>
              <a:spcAft>
                <a:spcPct val="0"/>
              </a:spcAft>
              <a:tabLst>
                <a:tab pos="2339975" algn="l"/>
              </a:tabLst>
            </a:pPr>
            <a:r>
              <a:rPr kumimoji="0" lang="ru-RU" b="1" i="0" u="none" strike="noStrike" cap="none" normalizeH="0" baseline="0" dirty="0" smtClean="0">
                <a:ln>
                  <a:noFill/>
                </a:ln>
                <a:solidFill>
                  <a:srgbClr val="FF0000"/>
                </a:solidFill>
                <a:effectLst/>
                <a:latin typeface="Arial Black" pitchFamily="34" charset="0"/>
                <a:ea typeface="Times New Roman" pitchFamily="18" charset="0"/>
                <a:cs typeface="Times New Roman" pitchFamily="18" charset="0"/>
              </a:rPr>
              <a:t>Выберите правильный ответ.</a:t>
            </a:r>
            <a:endParaRPr kumimoji="0" lang="ru-RU" b="0" i="0" u="none" strike="noStrike" cap="none" normalizeH="0" baseline="0" dirty="0" smtClean="0">
              <a:ln>
                <a:noFill/>
              </a:ln>
              <a:solidFill>
                <a:srgbClr val="FF0000"/>
              </a:solidFill>
              <a:effectLst/>
              <a:latin typeface="Arial Black"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2339975" algn="l"/>
              </a:tabLst>
            </a:pPr>
            <a:r>
              <a:rPr kumimoji="0" lang="ru-RU" b="1" i="0" u="none" strike="noStrike" cap="none" normalizeH="0" baseline="0" dirty="0" smtClean="0">
                <a:ln>
                  <a:noFill/>
                </a:ln>
                <a:solidFill>
                  <a:srgbClr val="002060"/>
                </a:solidFill>
                <a:effectLst/>
                <a:latin typeface="Arial Black" pitchFamily="34" charset="0"/>
                <a:ea typeface="Times New Roman" pitchFamily="18" charset="0"/>
                <a:cs typeface="Times New Roman" pitchFamily="18" charset="0"/>
              </a:rPr>
              <a:t>1.  Для кристаллических тел из перечисленных свойств характерно:</a:t>
            </a:r>
            <a:endParaRPr kumimoji="0" lang="ru-RU" b="0" i="0" u="none" strike="noStrike" cap="none" normalizeH="0" baseline="0" dirty="0" smtClean="0">
              <a:ln>
                <a:noFill/>
              </a:ln>
              <a:solidFill>
                <a:srgbClr val="002060"/>
              </a:solidFill>
              <a:effectLst/>
              <a:latin typeface="Arial Black"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2339975" algn="l"/>
              </a:tabLst>
            </a:pPr>
            <a:r>
              <a:rPr kumimoji="0" lang="ru-RU"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А. Существование определенной температуры плавления.   </a:t>
            </a:r>
            <a:endParaRPr kumimoji="0" lang="ru-RU"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2339975" algn="l"/>
              </a:tabLst>
            </a:pPr>
            <a:r>
              <a:rPr kumimoji="0" lang="ru-RU"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Б. </a:t>
            </a:r>
            <a:r>
              <a:rPr kumimoji="0" lang="ru-RU" b="0" i="0" u="none" strike="noStrike" cap="none" normalizeH="0" baseline="0" dirty="0" err="1" smtClean="0">
                <a:ln>
                  <a:noFill/>
                </a:ln>
                <a:solidFill>
                  <a:schemeClr val="tx1"/>
                </a:solidFill>
                <a:effectLst/>
                <a:latin typeface="Arial Black" pitchFamily="34" charset="0"/>
                <a:ea typeface="Times New Roman" pitchFamily="18" charset="0"/>
                <a:cs typeface="Times New Roman" pitchFamily="18" charset="0"/>
              </a:rPr>
              <a:t>Изотропность</a:t>
            </a:r>
            <a:endParaRPr kumimoji="0" lang="ru-RU"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2339975" algn="l"/>
              </a:tabLst>
            </a:pPr>
            <a:r>
              <a:rPr kumimoji="0" lang="ru-RU"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В. Отсутствие определённой температуры плавления.</a:t>
            </a:r>
            <a:endParaRPr kumimoji="0" lang="ru-RU"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2339975" algn="l"/>
              </a:tabLst>
            </a:pPr>
            <a:r>
              <a:rPr kumimoji="0" lang="ru-RU" b="1" i="0" u="none" strike="noStrike" cap="none" normalizeH="0" baseline="0" dirty="0" smtClean="0">
                <a:ln>
                  <a:noFill/>
                </a:ln>
                <a:solidFill>
                  <a:srgbClr val="002060"/>
                </a:solidFill>
                <a:effectLst/>
                <a:latin typeface="Arial Black" pitchFamily="34" charset="0"/>
                <a:ea typeface="Times New Roman" pitchFamily="18" charset="0"/>
                <a:cs typeface="Times New Roman" pitchFamily="18" charset="0"/>
              </a:rPr>
              <a:t>2.  Для аморфных тел из перечисленных свойств характерно только:</a:t>
            </a:r>
            <a:endParaRPr kumimoji="0" lang="ru-RU" b="0" i="0" u="none" strike="noStrike" cap="none" normalizeH="0" baseline="0" dirty="0" smtClean="0">
              <a:ln>
                <a:noFill/>
              </a:ln>
              <a:solidFill>
                <a:srgbClr val="002060"/>
              </a:solidFill>
              <a:effectLst/>
              <a:latin typeface="Arial Black"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2339975" algn="l"/>
              </a:tabLst>
            </a:pPr>
            <a:r>
              <a:rPr kumimoji="0" lang="ru-RU"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А. </a:t>
            </a:r>
            <a:r>
              <a:rPr kumimoji="0" lang="ru-RU" b="0" i="0" u="none" strike="noStrike" cap="none" normalizeH="0" baseline="0" dirty="0" err="1" smtClean="0">
                <a:ln>
                  <a:noFill/>
                </a:ln>
                <a:solidFill>
                  <a:schemeClr val="tx1"/>
                </a:solidFill>
                <a:effectLst/>
                <a:latin typeface="Arial Black" pitchFamily="34" charset="0"/>
                <a:ea typeface="Times New Roman" pitchFamily="18" charset="0"/>
                <a:cs typeface="Times New Roman" pitchFamily="18" charset="0"/>
              </a:rPr>
              <a:t>Анизотропность</a:t>
            </a:r>
            <a:r>
              <a:rPr kumimoji="0" lang="ru-RU"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a:t>
            </a:r>
            <a:endParaRPr kumimoji="0" lang="ru-RU"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2339975" algn="l"/>
              </a:tabLst>
            </a:pPr>
            <a:r>
              <a:rPr kumimoji="0" lang="ru-RU"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Б. Существование определённой температуры плавления.</a:t>
            </a:r>
            <a:endParaRPr kumimoji="0" lang="ru-RU"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2339975" algn="l"/>
              </a:tabLst>
            </a:pPr>
            <a:r>
              <a:rPr kumimoji="0" lang="ru-RU"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В.Отсутствие определённой температуры плавления.</a:t>
            </a:r>
            <a:endParaRPr kumimoji="0" lang="ru-RU"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2339975" algn="l"/>
              </a:tabLst>
            </a:pPr>
            <a:r>
              <a:rPr kumimoji="0" lang="ru-RU" b="1" i="0" u="none" strike="noStrike" cap="none" normalizeH="0" baseline="0" dirty="0" smtClean="0">
                <a:ln>
                  <a:noFill/>
                </a:ln>
                <a:solidFill>
                  <a:srgbClr val="002060"/>
                </a:solidFill>
                <a:effectLst/>
                <a:latin typeface="Arial Black" pitchFamily="34" charset="0"/>
                <a:ea typeface="Times New Roman" pitchFamily="18" charset="0"/>
                <a:cs typeface="Times New Roman" pitchFamily="18" charset="0"/>
              </a:rPr>
              <a:t>3.  </a:t>
            </a:r>
            <a:r>
              <a:rPr kumimoji="0" lang="ru-RU" b="1" i="0" u="none" strike="noStrike" cap="none" normalizeH="0" baseline="0" dirty="0" err="1" smtClean="0">
                <a:ln>
                  <a:noFill/>
                </a:ln>
                <a:solidFill>
                  <a:srgbClr val="002060"/>
                </a:solidFill>
                <a:effectLst/>
                <a:latin typeface="Arial Black" pitchFamily="34" charset="0"/>
                <a:ea typeface="Times New Roman" pitchFamily="18" charset="0"/>
                <a:cs typeface="Times New Roman" pitchFamily="18" charset="0"/>
              </a:rPr>
              <a:t>Изотропность</a:t>
            </a:r>
            <a:r>
              <a:rPr kumimoji="0" lang="ru-RU" b="1" i="0" u="none" strike="noStrike" cap="none" normalizeH="0" baseline="0" dirty="0" smtClean="0">
                <a:ln>
                  <a:noFill/>
                </a:ln>
                <a:solidFill>
                  <a:srgbClr val="002060"/>
                </a:solidFill>
                <a:effectLst/>
                <a:latin typeface="Arial Black" pitchFamily="34" charset="0"/>
                <a:ea typeface="Times New Roman" pitchFamily="18" charset="0"/>
                <a:cs typeface="Times New Roman" pitchFamily="18" charset="0"/>
              </a:rPr>
              <a:t> кристаллов это:</a:t>
            </a:r>
            <a:endParaRPr kumimoji="0" lang="ru-RU" b="0" i="0" u="none" strike="noStrike" cap="none" normalizeH="0" baseline="0" dirty="0" smtClean="0">
              <a:ln>
                <a:noFill/>
              </a:ln>
              <a:solidFill>
                <a:srgbClr val="002060"/>
              </a:solidFill>
              <a:effectLst/>
              <a:latin typeface="Arial Black"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2339975" algn="l"/>
              </a:tabLst>
            </a:pPr>
            <a:r>
              <a:rPr kumimoji="0" lang="ru-RU"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А. Зависимость физических свойств от направления внутри кристалла.</a:t>
            </a:r>
            <a:endParaRPr kumimoji="0" lang="ru-RU"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2339975" algn="l"/>
              </a:tabLst>
            </a:pPr>
            <a:r>
              <a:rPr kumimoji="0" lang="ru-RU"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Б. Одинаковость физических свойств по всем направлениям.</a:t>
            </a:r>
            <a:endParaRPr kumimoji="0" lang="ru-RU"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2339975" algn="l"/>
              </a:tabLst>
            </a:pPr>
            <a:r>
              <a:rPr kumimoji="0" lang="ru-RU"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В. Хорошая теплопроводность внутри кристалла.</a:t>
            </a:r>
            <a:endParaRPr kumimoji="0" lang="ru-RU"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2339975" algn="l"/>
              </a:tabLst>
            </a:pPr>
            <a:r>
              <a:rPr kumimoji="0" lang="ru-RU" b="1" i="0" u="none" strike="noStrike" cap="none" normalizeH="0" baseline="0" dirty="0" smtClean="0">
                <a:ln>
                  <a:noFill/>
                </a:ln>
                <a:solidFill>
                  <a:srgbClr val="002060"/>
                </a:solidFill>
                <a:effectLst/>
                <a:latin typeface="Arial Black" pitchFamily="34" charset="0"/>
                <a:ea typeface="Times New Roman" pitchFamily="18" charset="0"/>
                <a:cs typeface="Times New Roman" pitchFamily="18" charset="0"/>
              </a:rPr>
              <a:t>4.</a:t>
            </a:r>
            <a:r>
              <a:rPr kumimoji="0" lang="ru-RU" b="0" i="0" u="none" strike="noStrike" cap="none" normalizeH="0" baseline="0" dirty="0" smtClean="0">
                <a:ln>
                  <a:noFill/>
                </a:ln>
                <a:solidFill>
                  <a:srgbClr val="002060"/>
                </a:solidFill>
                <a:effectLst/>
                <a:latin typeface="Arial Black" pitchFamily="34" charset="0"/>
                <a:ea typeface="Times New Roman" pitchFamily="18" charset="0"/>
                <a:cs typeface="Times New Roman" pitchFamily="18" charset="0"/>
              </a:rPr>
              <a:t> </a:t>
            </a:r>
            <a:r>
              <a:rPr kumimoji="0" lang="ru-RU" b="1" i="0" u="none" strike="noStrike" cap="none" normalizeH="0" baseline="0" dirty="0" smtClean="0">
                <a:ln>
                  <a:noFill/>
                </a:ln>
                <a:solidFill>
                  <a:srgbClr val="002060"/>
                </a:solidFill>
                <a:effectLst/>
                <a:latin typeface="Arial Black" pitchFamily="34" charset="0"/>
                <a:ea typeface="Times New Roman" pitchFamily="18" charset="0"/>
                <a:cs typeface="Times New Roman" pitchFamily="18" charset="0"/>
              </a:rPr>
              <a:t>  В процессе плавления кристаллического тела температура:</a:t>
            </a:r>
            <a:endParaRPr kumimoji="0" lang="ru-RU" b="0" i="0" u="none" strike="noStrike" cap="none" normalizeH="0" baseline="0" dirty="0" smtClean="0">
              <a:ln>
                <a:noFill/>
              </a:ln>
              <a:solidFill>
                <a:srgbClr val="002060"/>
              </a:solidFill>
              <a:effectLst/>
              <a:latin typeface="Arial Black"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2339975" algn="l"/>
              </a:tabLst>
            </a:pPr>
            <a:r>
              <a:rPr kumimoji="0" lang="ru-RU"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А. Остается постоянной.</a:t>
            </a:r>
            <a:endParaRPr kumimoji="0" lang="ru-RU"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2339975" algn="l"/>
              </a:tabLst>
            </a:pPr>
            <a:r>
              <a:rPr kumimoji="0" lang="ru-RU"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Б. Увеличивается.</a:t>
            </a:r>
            <a:endParaRPr kumimoji="0" lang="ru-RU"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2339975" algn="l"/>
              </a:tabLst>
            </a:pPr>
            <a:r>
              <a:rPr kumimoji="0" lang="ru-RU"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В. Может быть любой.</a:t>
            </a:r>
            <a:endParaRPr kumimoji="0" lang="ru-RU"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2339975" algn="l"/>
              </a:tabLst>
            </a:pPr>
            <a:r>
              <a:rPr kumimoji="0" lang="ru-RU" b="1" i="0" u="none" strike="noStrike" cap="none" normalizeH="0" baseline="0" dirty="0" smtClean="0">
                <a:ln>
                  <a:noFill/>
                </a:ln>
                <a:solidFill>
                  <a:srgbClr val="002060"/>
                </a:solidFill>
                <a:effectLst/>
                <a:latin typeface="Arial Black" pitchFamily="34" charset="0"/>
                <a:ea typeface="Times New Roman" pitchFamily="18" charset="0"/>
                <a:cs typeface="Times New Roman" pitchFamily="18" charset="0"/>
              </a:rPr>
              <a:t>5. Кристаллическое тело- это:</a:t>
            </a:r>
            <a:r>
              <a:rPr kumimoji="0" lang="ru-RU" b="1"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	</a:t>
            </a:r>
            <a:endParaRPr kumimoji="0" lang="ru-RU"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2339975" algn="l"/>
              </a:tabLst>
            </a:pPr>
            <a:r>
              <a:rPr kumimoji="0" lang="ru-RU"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А. Смола</a:t>
            </a:r>
            <a:endParaRPr kumimoji="0" lang="ru-RU"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2339975" algn="l"/>
              </a:tabLst>
            </a:pPr>
            <a:r>
              <a:rPr kumimoji="0" lang="ru-RU"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Б. Хрусталь </a:t>
            </a:r>
            <a:endParaRPr kumimoji="0" lang="ru-RU"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2339975" algn="l"/>
              </a:tabLst>
            </a:pPr>
            <a:r>
              <a:rPr kumimoji="0" lang="ru-RU"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В. Стекло</a:t>
            </a:r>
            <a:endParaRPr kumimoji="0" lang="ru-RU"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339975" algn="l"/>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med">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6929454" y="5214950"/>
            <a:ext cx="1867426" cy="830997"/>
          </a:xfrm>
          <a:prstGeom prst="rect">
            <a:avLst/>
          </a:prstGeom>
        </p:spPr>
        <p:style>
          <a:lnRef idx="1">
            <a:schemeClr val="accent5"/>
          </a:lnRef>
          <a:fillRef idx="2">
            <a:schemeClr val="accent5"/>
          </a:fillRef>
          <a:effectRef idx="1">
            <a:schemeClr val="accent5"/>
          </a:effectRef>
          <a:fontRef idx="minor">
            <a:schemeClr val="dk1"/>
          </a:fontRef>
        </p:style>
        <p:txBody>
          <a:bodyPr wrap="squar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ru-RU" sz="2400" cap="none" spc="0" dirty="0" smtClean="0">
                <a:ln w="50800"/>
                <a:solidFill>
                  <a:srgbClr val="002060"/>
                </a:solidFill>
                <a:effectLst/>
                <a:latin typeface="Arial Black" pitchFamily="34" charset="0"/>
                <a:ea typeface="Times New Roman" pitchFamily="18" charset="0"/>
                <a:cs typeface="Times New Roman" pitchFamily="18" charset="0"/>
              </a:rPr>
              <a:t>Тестовые </a:t>
            </a:r>
          </a:p>
          <a:p>
            <a:pPr algn="ctr"/>
            <a:r>
              <a:rPr lang="ru-RU" sz="2400" cap="none" spc="0" dirty="0" smtClean="0">
                <a:ln w="50800"/>
                <a:solidFill>
                  <a:srgbClr val="002060"/>
                </a:solidFill>
                <a:effectLst/>
                <a:latin typeface="Arial Black" pitchFamily="34" charset="0"/>
                <a:ea typeface="Times New Roman" pitchFamily="18" charset="0"/>
                <a:cs typeface="Times New Roman" pitchFamily="18" charset="0"/>
              </a:rPr>
              <a:t>задания </a:t>
            </a:r>
            <a:endParaRPr lang="ru-RU" sz="2400" cap="none" spc="0" dirty="0">
              <a:ln w="50800"/>
              <a:solidFill>
                <a:srgbClr val="002060"/>
              </a:solidFill>
              <a:effectLst/>
            </a:endParaRPr>
          </a:p>
        </p:txBody>
      </p:sp>
      <p:sp>
        <p:nvSpPr>
          <p:cNvPr id="3" name="Rectangle 1"/>
          <p:cNvSpPr>
            <a:spLocks noChangeArrowheads="1"/>
          </p:cNvSpPr>
          <p:nvPr/>
        </p:nvSpPr>
        <p:spPr bwMode="auto">
          <a:xfrm>
            <a:off x="0" y="0"/>
            <a:ext cx="9144000" cy="701730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fontAlgn="base">
              <a:spcBef>
                <a:spcPct val="0"/>
              </a:spcBef>
              <a:spcAft>
                <a:spcPct val="0"/>
              </a:spcAft>
              <a:tabLst>
                <a:tab pos="2339975" algn="l"/>
              </a:tabLst>
            </a:pPr>
            <a:r>
              <a:rPr kumimoji="0" lang="ru-RU" b="1" i="0" u="none" strike="noStrike" cap="none" normalizeH="0" baseline="0" dirty="0" smtClean="0">
                <a:ln>
                  <a:noFill/>
                </a:ln>
                <a:solidFill>
                  <a:srgbClr val="FF0000"/>
                </a:solidFill>
                <a:effectLst/>
                <a:latin typeface="Arial Black" pitchFamily="34" charset="0"/>
                <a:ea typeface="Times New Roman" pitchFamily="18" charset="0"/>
                <a:cs typeface="Times New Roman" pitchFamily="18" charset="0"/>
              </a:rPr>
              <a:t>Выберите правильный ответ.</a:t>
            </a:r>
            <a:endParaRPr kumimoji="0" lang="ru-RU" b="0" i="0" u="none" strike="noStrike" cap="none" normalizeH="0" baseline="0" dirty="0" smtClean="0">
              <a:ln>
                <a:noFill/>
              </a:ln>
              <a:solidFill>
                <a:srgbClr val="FF0000"/>
              </a:solidFill>
              <a:effectLst/>
              <a:latin typeface="Arial Black"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2339975" algn="l"/>
              </a:tabLst>
            </a:pPr>
            <a:r>
              <a:rPr kumimoji="0" lang="ru-RU" b="1" i="0" u="none" strike="noStrike" cap="none" normalizeH="0" baseline="0" dirty="0" smtClean="0">
                <a:ln>
                  <a:noFill/>
                </a:ln>
                <a:solidFill>
                  <a:srgbClr val="002060"/>
                </a:solidFill>
                <a:effectLst/>
                <a:latin typeface="Arial Black" pitchFamily="34" charset="0"/>
                <a:ea typeface="Times New Roman" pitchFamily="18" charset="0"/>
                <a:cs typeface="Times New Roman" pitchFamily="18" charset="0"/>
              </a:rPr>
              <a:t>1.  Для кристаллических тел из перечисленных свойств характерно:</a:t>
            </a:r>
            <a:endParaRPr kumimoji="0" lang="ru-RU" b="0" i="0" u="none" strike="noStrike" cap="none" normalizeH="0" baseline="0" dirty="0" smtClean="0">
              <a:ln>
                <a:noFill/>
              </a:ln>
              <a:solidFill>
                <a:srgbClr val="002060"/>
              </a:solidFill>
              <a:effectLst/>
              <a:latin typeface="Arial Black"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2339975" algn="l"/>
              </a:tabLst>
            </a:pPr>
            <a:r>
              <a:rPr kumimoji="0" lang="ru-RU" b="0" i="0" u="none" strike="noStrike" cap="none" normalizeH="0" baseline="0" dirty="0" smtClean="0">
                <a:ln>
                  <a:noFill/>
                </a:ln>
                <a:solidFill>
                  <a:srgbClr val="FF0000"/>
                </a:solidFill>
                <a:effectLst/>
                <a:latin typeface="Arial Black" pitchFamily="34" charset="0"/>
                <a:ea typeface="Times New Roman" pitchFamily="18" charset="0"/>
                <a:cs typeface="Times New Roman" pitchFamily="18" charset="0"/>
              </a:rPr>
              <a:t>А. Существование определенной температуры плавления.   </a:t>
            </a:r>
            <a:endParaRPr kumimoji="0" lang="ru-RU" b="0" i="0" u="none" strike="noStrike" cap="none" normalizeH="0" baseline="0" dirty="0" smtClean="0">
              <a:ln>
                <a:noFill/>
              </a:ln>
              <a:solidFill>
                <a:srgbClr val="FF0000"/>
              </a:solidFill>
              <a:effectLst/>
              <a:latin typeface="Arial Black"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2339975" algn="l"/>
              </a:tabLst>
            </a:pPr>
            <a:r>
              <a:rPr kumimoji="0" lang="ru-RU"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Б. </a:t>
            </a:r>
            <a:r>
              <a:rPr kumimoji="0" lang="ru-RU" b="0" i="0" u="none" strike="noStrike" cap="none" normalizeH="0" baseline="0" dirty="0" err="1" smtClean="0">
                <a:ln>
                  <a:noFill/>
                </a:ln>
                <a:solidFill>
                  <a:schemeClr val="tx1"/>
                </a:solidFill>
                <a:effectLst/>
                <a:latin typeface="Arial Black" pitchFamily="34" charset="0"/>
                <a:ea typeface="Times New Roman" pitchFamily="18" charset="0"/>
                <a:cs typeface="Times New Roman" pitchFamily="18" charset="0"/>
              </a:rPr>
              <a:t>Изотропность</a:t>
            </a:r>
            <a:endParaRPr kumimoji="0" lang="ru-RU"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2339975" algn="l"/>
              </a:tabLst>
            </a:pPr>
            <a:r>
              <a:rPr kumimoji="0" lang="ru-RU"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В. Отсутствие определённой температуры плавления.</a:t>
            </a:r>
            <a:endParaRPr kumimoji="0" lang="ru-RU"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2339975" algn="l"/>
              </a:tabLst>
            </a:pPr>
            <a:r>
              <a:rPr kumimoji="0" lang="ru-RU" b="1" i="0" u="none" strike="noStrike" cap="none" normalizeH="0" baseline="0" dirty="0" smtClean="0">
                <a:ln>
                  <a:noFill/>
                </a:ln>
                <a:solidFill>
                  <a:srgbClr val="002060"/>
                </a:solidFill>
                <a:effectLst/>
                <a:latin typeface="Arial Black" pitchFamily="34" charset="0"/>
                <a:ea typeface="Times New Roman" pitchFamily="18" charset="0"/>
                <a:cs typeface="Times New Roman" pitchFamily="18" charset="0"/>
              </a:rPr>
              <a:t>2.  Для аморфных тел из перечисленных свойств характерно только:</a:t>
            </a:r>
            <a:endParaRPr kumimoji="0" lang="ru-RU" b="0" i="0" u="none" strike="noStrike" cap="none" normalizeH="0" baseline="0" dirty="0" smtClean="0">
              <a:ln>
                <a:noFill/>
              </a:ln>
              <a:solidFill>
                <a:srgbClr val="002060"/>
              </a:solidFill>
              <a:effectLst/>
              <a:latin typeface="Arial Black"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2339975" algn="l"/>
              </a:tabLst>
            </a:pPr>
            <a:r>
              <a:rPr kumimoji="0" lang="ru-RU"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А. </a:t>
            </a:r>
            <a:r>
              <a:rPr kumimoji="0" lang="ru-RU" b="0" i="0" u="none" strike="noStrike" cap="none" normalizeH="0" baseline="0" dirty="0" err="1" smtClean="0">
                <a:ln>
                  <a:noFill/>
                </a:ln>
                <a:solidFill>
                  <a:schemeClr val="tx1"/>
                </a:solidFill>
                <a:effectLst/>
                <a:latin typeface="Arial Black" pitchFamily="34" charset="0"/>
                <a:ea typeface="Times New Roman" pitchFamily="18" charset="0"/>
                <a:cs typeface="Times New Roman" pitchFamily="18" charset="0"/>
              </a:rPr>
              <a:t>Анизотропность</a:t>
            </a:r>
            <a:r>
              <a:rPr kumimoji="0" lang="ru-RU"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a:t>
            </a:r>
            <a:endParaRPr kumimoji="0" lang="ru-RU"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2339975" algn="l"/>
              </a:tabLst>
            </a:pPr>
            <a:r>
              <a:rPr kumimoji="0" lang="ru-RU"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Б. Существование определённой температуры плавления.</a:t>
            </a:r>
            <a:endParaRPr kumimoji="0" lang="ru-RU"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2339975" algn="l"/>
              </a:tabLst>
            </a:pPr>
            <a:r>
              <a:rPr kumimoji="0" lang="ru-RU" b="0" i="0" u="none" strike="noStrike" cap="none" normalizeH="0" baseline="0" dirty="0" smtClean="0">
                <a:ln>
                  <a:noFill/>
                </a:ln>
                <a:solidFill>
                  <a:srgbClr val="FF0000"/>
                </a:solidFill>
                <a:effectLst/>
                <a:latin typeface="Arial Black" pitchFamily="34" charset="0"/>
                <a:ea typeface="Times New Roman" pitchFamily="18" charset="0"/>
                <a:cs typeface="Times New Roman" pitchFamily="18" charset="0"/>
              </a:rPr>
              <a:t>В.Отсутствие определённой температуры плавления.</a:t>
            </a:r>
            <a:endParaRPr kumimoji="0" lang="ru-RU" b="0" i="0" u="none" strike="noStrike" cap="none" normalizeH="0" baseline="0" dirty="0" smtClean="0">
              <a:ln>
                <a:noFill/>
              </a:ln>
              <a:solidFill>
                <a:srgbClr val="FF0000"/>
              </a:solidFill>
              <a:effectLst/>
              <a:latin typeface="Arial Black"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2339975" algn="l"/>
              </a:tabLst>
            </a:pPr>
            <a:r>
              <a:rPr kumimoji="0" lang="ru-RU" b="1" i="0" u="none" strike="noStrike" cap="none" normalizeH="0" baseline="0" dirty="0" smtClean="0">
                <a:ln>
                  <a:noFill/>
                </a:ln>
                <a:solidFill>
                  <a:srgbClr val="002060"/>
                </a:solidFill>
                <a:effectLst/>
                <a:latin typeface="Arial Black" pitchFamily="34" charset="0"/>
                <a:ea typeface="Times New Roman" pitchFamily="18" charset="0"/>
                <a:cs typeface="Times New Roman" pitchFamily="18" charset="0"/>
              </a:rPr>
              <a:t>3.  </a:t>
            </a:r>
            <a:r>
              <a:rPr kumimoji="0" lang="ru-RU" b="1" i="0" u="none" strike="noStrike" cap="none" normalizeH="0" baseline="0" dirty="0" err="1" smtClean="0">
                <a:ln>
                  <a:noFill/>
                </a:ln>
                <a:solidFill>
                  <a:srgbClr val="002060"/>
                </a:solidFill>
                <a:effectLst/>
                <a:latin typeface="Arial Black" pitchFamily="34" charset="0"/>
                <a:ea typeface="Times New Roman" pitchFamily="18" charset="0"/>
                <a:cs typeface="Times New Roman" pitchFamily="18" charset="0"/>
              </a:rPr>
              <a:t>Изотропность</a:t>
            </a:r>
            <a:r>
              <a:rPr kumimoji="0" lang="ru-RU" b="1" i="0" u="none" strike="noStrike" cap="none" normalizeH="0" baseline="0" dirty="0" smtClean="0">
                <a:ln>
                  <a:noFill/>
                </a:ln>
                <a:solidFill>
                  <a:srgbClr val="002060"/>
                </a:solidFill>
                <a:effectLst/>
                <a:latin typeface="Arial Black" pitchFamily="34" charset="0"/>
                <a:ea typeface="Times New Roman" pitchFamily="18" charset="0"/>
                <a:cs typeface="Times New Roman" pitchFamily="18" charset="0"/>
              </a:rPr>
              <a:t> кристаллов это:</a:t>
            </a:r>
            <a:endParaRPr kumimoji="0" lang="ru-RU" b="0" i="0" u="none" strike="noStrike" cap="none" normalizeH="0" baseline="0" dirty="0" smtClean="0">
              <a:ln>
                <a:noFill/>
              </a:ln>
              <a:solidFill>
                <a:srgbClr val="002060"/>
              </a:solidFill>
              <a:effectLst/>
              <a:latin typeface="Arial Black"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2339975" algn="l"/>
              </a:tabLst>
            </a:pPr>
            <a:r>
              <a:rPr kumimoji="0" lang="ru-RU"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А. Зависимость физических свойств от направления внутри кристалла.</a:t>
            </a:r>
            <a:endParaRPr kumimoji="0" lang="ru-RU"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2339975" algn="l"/>
              </a:tabLst>
            </a:pPr>
            <a:r>
              <a:rPr kumimoji="0" lang="ru-RU" b="0" i="0" u="none" strike="noStrike" cap="none" normalizeH="0" baseline="0" dirty="0" smtClean="0">
                <a:ln>
                  <a:noFill/>
                </a:ln>
                <a:solidFill>
                  <a:srgbClr val="FF0000"/>
                </a:solidFill>
                <a:effectLst/>
                <a:latin typeface="Arial Black" pitchFamily="34" charset="0"/>
                <a:ea typeface="Times New Roman" pitchFamily="18" charset="0"/>
                <a:cs typeface="Times New Roman" pitchFamily="18" charset="0"/>
              </a:rPr>
              <a:t>Б. Одинаковость физических свойств по всем направлениям.</a:t>
            </a:r>
            <a:endParaRPr kumimoji="0" lang="ru-RU" b="0" i="0" u="none" strike="noStrike" cap="none" normalizeH="0" baseline="0" dirty="0" smtClean="0">
              <a:ln>
                <a:noFill/>
              </a:ln>
              <a:solidFill>
                <a:srgbClr val="FF0000"/>
              </a:solidFill>
              <a:effectLst/>
              <a:latin typeface="Arial Black"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2339975" algn="l"/>
              </a:tabLst>
            </a:pPr>
            <a:r>
              <a:rPr kumimoji="0" lang="ru-RU"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В. Хорошая теплопроводность внутри кристалла.</a:t>
            </a:r>
            <a:endParaRPr kumimoji="0" lang="ru-RU"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2339975" algn="l"/>
              </a:tabLst>
            </a:pPr>
            <a:r>
              <a:rPr kumimoji="0" lang="ru-RU" b="1" i="0" u="none" strike="noStrike" cap="none" normalizeH="0" baseline="0" dirty="0" smtClean="0">
                <a:ln>
                  <a:noFill/>
                </a:ln>
                <a:solidFill>
                  <a:srgbClr val="002060"/>
                </a:solidFill>
                <a:effectLst/>
                <a:latin typeface="Arial Black" pitchFamily="34" charset="0"/>
                <a:ea typeface="Times New Roman" pitchFamily="18" charset="0"/>
                <a:cs typeface="Times New Roman" pitchFamily="18" charset="0"/>
              </a:rPr>
              <a:t>4.</a:t>
            </a:r>
            <a:r>
              <a:rPr kumimoji="0" lang="ru-RU" b="0" i="0" u="none" strike="noStrike" cap="none" normalizeH="0" baseline="0" dirty="0" smtClean="0">
                <a:ln>
                  <a:noFill/>
                </a:ln>
                <a:solidFill>
                  <a:srgbClr val="002060"/>
                </a:solidFill>
                <a:effectLst/>
                <a:latin typeface="Arial Black" pitchFamily="34" charset="0"/>
                <a:ea typeface="Times New Roman" pitchFamily="18" charset="0"/>
                <a:cs typeface="Times New Roman" pitchFamily="18" charset="0"/>
              </a:rPr>
              <a:t> </a:t>
            </a:r>
            <a:r>
              <a:rPr kumimoji="0" lang="ru-RU" b="1" i="0" u="none" strike="noStrike" cap="none" normalizeH="0" baseline="0" dirty="0" smtClean="0">
                <a:ln>
                  <a:noFill/>
                </a:ln>
                <a:solidFill>
                  <a:srgbClr val="002060"/>
                </a:solidFill>
                <a:effectLst/>
                <a:latin typeface="Arial Black" pitchFamily="34" charset="0"/>
                <a:ea typeface="Times New Roman" pitchFamily="18" charset="0"/>
                <a:cs typeface="Times New Roman" pitchFamily="18" charset="0"/>
              </a:rPr>
              <a:t>  В процессе плавления кристаллического тела температура:</a:t>
            </a:r>
            <a:endParaRPr kumimoji="0" lang="ru-RU" b="0" i="0" u="none" strike="noStrike" cap="none" normalizeH="0" baseline="0" dirty="0" smtClean="0">
              <a:ln>
                <a:noFill/>
              </a:ln>
              <a:solidFill>
                <a:srgbClr val="002060"/>
              </a:solidFill>
              <a:effectLst/>
              <a:latin typeface="Arial Black"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2339975" algn="l"/>
              </a:tabLst>
            </a:pPr>
            <a:r>
              <a:rPr kumimoji="0" lang="ru-RU"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А. Остается постоянной.</a:t>
            </a:r>
            <a:endParaRPr kumimoji="0" lang="ru-RU"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2339975" algn="l"/>
              </a:tabLst>
            </a:pPr>
            <a:r>
              <a:rPr kumimoji="0" lang="ru-RU" b="0" i="0" u="none" strike="noStrike" cap="none" normalizeH="0" baseline="0" dirty="0" smtClean="0">
                <a:ln>
                  <a:noFill/>
                </a:ln>
                <a:solidFill>
                  <a:srgbClr val="FF0000"/>
                </a:solidFill>
                <a:effectLst/>
                <a:latin typeface="Arial Black" pitchFamily="34" charset="0"/>
                <a:ea typeface="Times New Roman" pitchFamily="18" charset="0"/>
                <a:cs typeface="Times New Roman" pitchFamily="18" charset="0"/>
              </a:rPr>
              <a:t>Б. Увеличивается.</a:t>
            </a:r>
            <a:endParaRPr kumimoji="0" lang="ru-RU" b="0" i="0" u="none" strike="noStrike" cap="none" normalizeH="0" baseline="0" dirty="0" smtClean="0">
              <a:ln>
                <a:noFill/>
              </a:ln>
              <a:solidFill>
                <a:srgbClr val="FF0000"/>
              </a:solidFill>
              <a:effectLst/>
              <a:latin typeface="Arial Black"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2339975" algn="l"/>
              </a:tabLst>
            </a:pPr>
            <a:r>
              <a:rPr kumimoji="0" lang="ru-RU"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В. Может быть любой.</a:t>
            </a:r>
            <a:endParaRPr kumimoji="0" lang="ru-RU"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2339975" algn="l"/>
              </a:tabLst>
            </a:pPr>
            <a:r>
              <a:rPr kumimoji="0" lang="ru-RU" b="1" i="0" u="none" strike="noStrike" cap="none" normalizeH="0" baseline="0" dirty="0" smtClean="0">
                <a:ln>
                  <a:noFill/>
                </a:ln>
                <a:solidFill>
                  <a:srgbClr val="002060"/>
                </a:solidFill>
                <a:effectLst/>
                <a:latin typeface="Arial Black" pitchFamily="34" charset="0"/>
                <a:ea typeface="Times New Roman" pitchFamily="18" charset="0"/>
                <a:cs typeface="Times New Roman" pitchFamily="18" charset="0"/>
              </a:rPr>
              <a:t>5. Кристаллическое тело- это:</a:t>
            </a:r>
            <a:r>
              <a:rPr kumimoji="0" lang="ru-RU" b="1"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	</a:t>
            </a:r>
            <a:endParaRPr kumimoji="0" lang="ru-RU"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2339975" algn="l"/>
              </a:tabLst>
            </a:pPr>
            <a:r>
              <a:rPr kumimoji="0" lang="ru-RU"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А. Смола</a:t>
            </a:r>
            <a:endParaRPr kumimoji="0" lang="ru-RU"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2339975" algn="l"/>
              </a:tabLst>
            </a:pPr>
            <a:r>
              <a:rPr kumimoji="0" lang="ru-RU" b="0" i="0" u="none" strike="noStrike" cap="none" normalizeH="0" baseline="0" dirty="0" smtClean="0">
                <a:ln>
                  <a:noFill/>
                </a:ln>
                <a:solidFill>
                  <a:srgbClr val="FF0000"/>
                </a:solidFill>
                <a:effectLst/>
                <a:latin typeface="Arial Black" pitchFamily="34" charset="0"/>
                <a:ea typeface="Times New Roman" pitchFamily="18" charset="0"/>
                <a:cs typeface="Times New Roman" pitchFamily="18" charset="0"/>
              </a:rPr>
              <a:t>Б. Хрусталь </a:t>
            </a:r>
            <a:endParaRPr kumimoji="0" lang="ru-RU" b="0" i="0" u="none" strike="noStrike" cap="none" normalizeH="0" baseline="0" dirty="0" smtClean="0">
              <a:ln>
                <a:noFill/>
              </a:ln>
              <a:solidFill>
                <a:srgbClr val="FF0000"/>
              </a:solidFill>
              <a:effectLst/>
              <a:latin typeface="Arial Black"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2339975" algn="l"/>
              </a:tabLst>
            </a:pPr>
            <a:r>
              <a:rPr kumimoji="0" lang="ru-RU"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В. Стекло</a:t>
            </a:r>
            <a:endParaRPr kumimoji="0" lang="ru-RU"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339975" algn="l"/>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med">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14282" y="714356"/>
            <a:ext cx="8572528" cy="5016661"/>
          </a:xfrm>
          <a:prstGeom prst="rect">
            <a:avLst/>
          </a:prstGeom>
          <a:noFill/>
          <a:ln w="9525">
            <a:noFill/>
            <a:miter lim="800000"/>
            <a:headEnd/>
            <a:tailEnd/>
          </a:ln>
          <a:effectLst/>
        </p:spPr>
        <p:txBody>
          <a:bodyPr vert="horz" wrap="square" lIns="91440" tIns="304704" rIns="91440" bIns="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Домашнее задание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2400" b="1" i="0" u="none" strike="noStrike" cap="none" normalizeH="0" baseline="0" dirty="0" smtClean="0">
              <a:ln>
                <a:noFill/>
              </a:ln>
              <a:solidFill>
                <a:schemeClr val="tx1"/>
              </a:solidFill>
              <a:effectLst/>
              <a:latin typeface="Arial" pitchFamily="34" charset="0"/>
              <a:cs typeface="Arial" pitchFamily="34" charset="0"/>
            </a:endParaRPr>
          </a:p>
          <a:p>
            <a:pPr marL="457200" marR="0" lvl="0" indent="-457200" algn="l" defTabSz="914400" rtl="0" eaLnBrk="0" fontAlgn="base" latinLnBrk="0" hangingPunct="0">
              <a:lnSpc>
                <a:spcPct val="100000"/>
              </a:lnSpc>
              <a:spcBef>
                <a:spcPct val="0"/>
              </a:spcBef>
              <a:spcAft>
                <a:spcPct val="0"/>
              </a:spcAft>
              <a:buClrTx/>
              <a:buSzTx/>
              <a:buFontTx/>
              <a:buAutoNum type="arabicPeriod"/>
              <a:tabLst/>
            </a:pPr>
            <a:r>
              <a:rPr kumimoji="0" lang="ru-RU" sz="2400" b="1" i="0" u="none" strike="noStrike" cap="none" normalizeH="0" baseline="0" dirty="0" err="1" smtClean="0">
                <a:ln>
                  <a:noFill/>
                </a:ln>
                <a:solidFill>
                  <a:srgbClr val="002060"/>
                </a:solidFill>
                <a:effectLst/>
                <a:latin typeface="Times New Roman" pitchFamily="18" charset="0"/>
                <a:ea typeface="Times New Roman" pitchFamily="18" charset="0"/>
                <a:cs typeface="Times New Roman" pitchFamily="18" charset="0"/>
              </a:rPr>
              <a:t>Стуканов</a:t>
            </a:r>
            <a:r>
              <a:rPr kumimoji="0" lang="ru-RU" sz="2400" b="1" i="0" u="none" strike="noStrike" cap="none" normalizeH="0" baseline="0" dirty="0" smtClean="0">
                <a:ln>
                  <a:noFill/>
                </a:ln>
                <a:solidFill>
                  <a:srgbClr val="002060"/>
                </a:solidFill>
                <a:effectLst/>
                <a:latin typeface="Times New Roman" pitchFamily="18" charset="0"/>
                <a:ea typeface="Times New Roman" pitchFamily="18" charset="0"/>
                <a:cs typeface="Times New Roman" pitchFamily="18" charset="0"/>
              </a:rPr>
              <a:t> В.А. Материаловедение. &amp; 2.1,  с. 45-47</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2060"/>
                </a:solidFill>
                <a:effectLst/>
                <a:latin typeface="Times New Roman" pitchFamily="18" charset="0"/>
                <a:ea typeface="Times New Roman" pitchFamily="18" charset="0"/>
                <a:cs typeface="Times New Roman" pitchFamily="18" charset="0"/>
              </a:rPr>
              <a:t>2. Зарисовать в тетради кристаллические решетки.</a:t>
            </a:r>
            <a:endParaRPr kumimoji="0" lang="ru-RU" sz="2400" b="1" i="0" u="none" strike="noStrike" cap="none" normalizeH="0" baseline="0" dirty="0" smtClean="0">
              <a:ln>
                <a:noFill/>
              </a:ln>
              <a:solidFill>
                <a:srgbClr val="00206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2060"/>
                </a:solidFill>
                <a:effectLst/>
                <a:latin typeface="Times New Roman" pitchFamily="18" charset="0"/>
                <a:ea typeface="Times New Roman" pitchFamily="18" charset="0"/>
                <a:cs typeface="Times New Roman" pitchFamily="18" charset="0"/>
              </a:rPr>
              <a:t>3. Исследовательское задание на самостоятельную работу:</a:t>
            </a:r>
            <a:r>
              <a:rPr kumimoji="0" lang="ru-RU" sz="2400" b="1" i="0" u="none" strike="noStrike" cap="none" normalizeH="0" dirty="0" smtClean="0">
                <a:ln>
                  <a:noFill/>
                </a:ln>
                <a:solidFill>
                  <a:srgbClr val="002060"/>
                </a:solidFill>
                <a:effectLst/>
                <a:latin typeface="Times New Roman" pitchFamily="18" charset="0"/>
                <a:ea typeface="Times New Roman" pitchFamily="18" charset="0"/>
                <a:cs typeface="Times New Roman" pitchFamily="18" charset="0"/>
              </a:rPr>
              <a:t> </a:t>
            </a:r>
            <a:r>
              <a:rPr kumimoji="0" lang="ru-RU" sz="2400" b="1" i="0" u="none" strike="noStrike" cap="none" normalizeH="0" baseline="0" dirty="0" smtClean="0">
                <a:ln>
                  <a:noFill/>
                </a:ln>
                <a:solidFill>
                  <a:srgbClr val="002060"/>
                </a:solidFill>
                <a:effectLst/>
                <a:latin typeface="Times New Roman" pitchFamily="18" charset="0"/>
                <a:ea typeface="Times New Roman" pitchFamily="18" charset="0"/>
                <a:cs typeface="Times New Roman" pitchFamily="18" charset="0"/>
              </a:rPr>
              <a:t>напишите досье на выданный металл, используя научную, справочную литературу по плану:</a:t>
            </a:r>
            <a:endParaRPr kumimoji="0" lang="ru-RU" sz="2400" b="1" i="0" u="none" strike="noStrike" cap="none" normalizeH="0" baseline="0" dirty="0" smtClean="0">
              <a:ln>
                <a:noFill/>
              </a:ln>
              <a:solidFill>
                <a:srgbClr val="00206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2060"/>
                </a:solidFill>
                <a:effectLst/>
                <a:latin typeface="Times New Roman" pitchFamily="18" charset="0"/>
                <a:ea typeface="Times New Roman" pitchFamily="18" charset="0"/>
                <a:cs typeface="Times New Roman" pitchFamily="18" charset="0"/>
              </a:rPr>
              <a:t>а) история открытия</a:t>
            </a:r>
            <a:endParaRPr kumimoji="0" lang="ru-RU" sz="2400" b="1" i="0" u="none" strike="noStrike" cap="none" normalizeH="0" baseline="0" dirty="0" smtClean="0">
              <a:ln>
                <a:noFill/>
              </a:ln>
              <a:solidFill>
                <a:srgbClr val="00206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2060"/>
                </a:solidFill>
                <a:effectLst/>
                <a:latin typeface="Times New Roman" pitchFamily="18" charset="0"/>
                <a:ea typeface="Times New Roman" pitchFamily="18" charset="0"/>
                <a:cs typeface="Times New Roman" pitchFamily="18" charset="0"/>
              </a:rPr>
              <a:t>б) происхождение названия</a:t>
            </a:r>
            <a:endParaRPr kumimoji="0" lang="ru-RU" sz="2400" b="1" i="0" u="none" strike="noStrike" cap="none" normalizeH="0" baseline="0" dirty="0" smtClean="0">
              <a:ln>
                <a:noFill/>
              </a:ln>
              <a:solidFill>
                <a:srgbClr val="00206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2060"/>
                </a:solidFill>
                <a:effectLst/>
                <a:latin typeface="Times New Roman" pitchFamily="18" charset="0"/>
                <a:ea typeface="Times New Roman" pitchFamily="18" charset="0"/>
                <a:cs typeface="Times New Roman" pitchFamily="18" charset="0"/>
              </a:rPr>
              <a:t>в) кристаллическое строение</a:t>
            </a:r>
            <a:endParaRPr kumimoji="0" lang="ru-RU" sz="2400" b="1" i="0" u="none" strike="noStrike" cap="none" normalizeH="0" baseline="0" dirty="0" smtClean="0">
              <a:ln>
                <a:noFill/>
              </a:ln>
              <a:solidFill>
                <a:srgbClr val="00206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2060"/>
                </a:solidFill>
                <a:effectLst/>
                <a:latin typeface="Times New Roman" pitchFamily="18" charset="0"/>
                <a:ea typeface="Times New Roman" pitchFamily="18" charset="0"/>
                <a:cs typeface="Times New Roman" pitchFamily="18" charset="0"/>
              </a:rPr>
              <a:t>г) физические свойства</a:t>
            </a:r>
            <a:endParaRPr kumimoji="0" lang="ru-RU" sz="2400" b="1" i="0" u="none" strike="noStrike" cap="none" normalizeH="0" baseline="0" dirty="0" smtClean="0">
              <a:ln>
                <a:noFill/>
              </a:ln>
              <a:solidFill>
                <a:srgbClr val="00206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err="1" smtClean="0">
                <a:ln>
                  <a:noFill/>
                </a:ln>
                <a:solidFill>
                  <a:srgbClr val="002060"/>
                </a:solidFill>
                <a:effectLst/>
                <a:latin typeface="Times New Roman" pitchFamily="18" charset="0"/>
                <a:ea typeface="Times New Roman" pitchFamily="18" charset="0"/>
                <a:cs typeface="Times New Roman" pitchFamily="18" charset="0"/>
              </a:rPr>
              <a:t>д</a:t>
            </a:r>
            <a:r>
              <a:rPr kumimoji="0" lang="ru-RU" sz="2400" b="1" i="0" u="none" strike="noStrike" cap="none" normalizeH="0" baseline="0" dirty="0" smtClean="0">
                <a:ln>
                  <a:noFill/>
                </a:ln>
                <a:solidFill>
                  <a:srgbClr val="002060"/>
                </a:solidFill>
                <a:effectLst/>
                <a:latin typeface="Times New Roman" pitchFamily="18" charset="0"/>
                <a:ea typeface="Times New Roman" pitchFamily="18" charset="0"/>
                <a:cs typeface="Times New Roman" pitchFamily="18" charset="0"/>
              </a:rPr>
              <a:t>) роль выданного металла в устройстве автомобиля.</a:t>
            </a:r>
            <a:endParaRPr kumimoji="0" lang="ru-RU" sz="2400" b="1" i="0" u="none" strike="noStrike" cap="none" normalizeH="0" baseline="0" dirty="0" smtClean="0">
              <a:ln>
                <a:noFill/>
              </a:ln>
              <a:solidFill>
                <a:srgbClr val="002060"/>
              </a:solidFill>
              <a:effectLst/>
              <a:latin typeface="Cambria"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med">
    <p:dissolv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28794" y="2285992"/>
            <a:ext cx="5431295" cy="830997"/>
          </a:xfrm>
          <a:prstGeom prst="rect">
            <a:avLst/>
          </a:prstGeom>
        </p:spPr>
        <p:style>
          <a:lnRef idx="0">
            <a:schemeClr val="accent6"/>
          </a:lnRef>
          <a:fillRef idx="3">
            <a:schemeClr val="accent6"/>
          </a:fillRef>
          <a:effectRef idx="3">
            <a:schemeClr val="accent6"/>
          </a:effectRef>
          <a:fontRef idx="minor">
            <a:schemeClr val="lt1"/>
          </a:fontRef>
        </p:style>
        <p:txBody>
          <a:bodyPr wrap="none" rtlCol="0">
            <a:spAutoFit/>
          </a:bodyPr>
          <a:lstStyle/>
          <a:p>
            <a:pPr algn="ctr"/>
            <a:r>
              <a:rPr lang="ru-RU" sz="4800" dirty="0" smtClean="0"/>
              <a:t>Благодарю за урок! </a:t>
            </a:r>
            <a:endParaRPr lang="ru-RU" sz="4800" dirty="0"/>
          </a:p>
        </p:txBody>
      </p:sp>
    </p:spTree>
  </p:cSld>
  <p:clrMapOvr>
    <a:masterClrMapping/>
  </p:clrMapOvr>
  <p:transition spd="med">
    <p:dissolv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0" y="785794"/>
            <a:ext cx="9144000"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2060"/>
                </a:solidFill>
                <a:effectLst/>
                <a:latin typeface="Arial Black" pitchFamily="34" charset="0"/>
                <a:cs typeface="Arial" pitchFamily="34" charset="0"/>
              </a:rPr>
              <a:t>Металлы</a:t>
            </a:r>
            <a:r>
              <a:rPr kumimoji="0" lang="ru-RU" sz="2400" b="0" i="0" u="none" strike="noStrike" cap="none" normalizeH="0" dirty="0" smtClean="0">
                <a:ln>
                  <a:noFill/>
                </a:ln>
                <a:solidFill>
                  <a:srgbClr val="002060"/>
                </a:solidFill>
                <a:effectLst/>
                <a:latin typeface="Arial Black" pitchFamily="34" charset="0"/>
                <a:cs typeface="Arial" pitchFamily="34" charset="0"/>
              </a:rPr>
              <a:t> применяются не только в машиностроении, но и в быту, архитектуре, искусстве, в духовной сфере, в поэзии</a:t>
            </a:r>
            <a:endParaRPr kumimoji="0" lang="ru-RU" sz="2400" b="0" i="0" u="none" strike="noStrike" cap="none" normalizeH="0" baseline="0" dirty="0" smtClean="0">
              <a:ln>
                <a:noFill/>
              </a:ln>
              <a:solidFill>
                <a:srgbClr val="002060"/>
              </a:solidFill>
              <a:effectLst/>
              <a:latin typeface="Arial Black" pitchFamily="34" charset="0"/>
              <a:cs typeface="Arial" pitchFamily="34" charset="0"/>
            </a:endParaRPr>
          </a:p>
        </p:txBody>
      </p:sp>
      <p:pic>
        <p:nvPicPr>
          <p:cNvPr id="9" name="Рисунок 8" descr="1-металл.jpg"/>
          <p:cNvPicPr>
            <a:picLocks noChangeAspect="1"/>
          </p:cNvPicPr>
          <p:nvPr/>
        </p:nvPicPr>
        <p:blipFill>
          <a:blip r:embed="rId2" cstate="print"/>
          <a:stretch>
            <a:fillRect/>
          </a:stretch>
        </p:blipFill>
        <p:spPr>
          <a:xfrm>
            <a:off x="1187624" y="4365104"/>
            <a:ext cx="3259088" cy="2095128"/>
          </a:xfrm>
          <a:prstGeom prst="rect">
            <a:avLst/>
          </a:prstGeom>
        </p:spPr>
      </p:pic>
      <p:pic>
        <p:nvPicPr>
          <p:cNvPr id="10" name="Рисунок 9" descr="0008-013-Filigran.jpg"/>
          <p:cNvPicPr>
            <a:picLocks noChangeAspect="1"/>
          </p:cNvPicPr>
          <p:nvPr/>
        </p:nvPicPr>
        <p:blipFill>
          <a:blip r:embed="rId3" cstate="print"/>
          <a:stretch>
            <a:fillRect/>
          </a:stretch>
        </p:blipFill>
        <p:spPr>
          <a:xfrm>
            <a:off x="107504" y="1916832"/>
            <a:ext cx="2857500" cy="2371725"/>
          </a:xfrm>
          <a:prstGeom prst="rect">
            <a:avLst/>
          </a:prstGeom>
        </p:spPr>
      </p:pic>
      <p:pic>
        <p:nvPicPr>
          <p:cNvPr id="11" name="Рисунок 10" descr="1178big.png"/>
          <p:cNvPicPr>
            <a:picLocks noChangeAspect="1"/>
          </p:cNvPicPr>
          <p:nvPr/>
        </p:nvPicPr>
        <p:blipFill>
          <a:blip r:embed="rId4" cstate="print"/>
          <a:stretch>
            <a:fillRect/>
          </a:stretch>
        </p:blipFill>
        <p:spPr>
          <a:xfrm>
            <a:off x="3131840" y="2204864"/>
            <a:ext cx="1944216" cy="1938447"/>
          </a:xfrm>
          <a:prstGeom prst="rect">
            <a:avLst/>
          </a:prstGeom>
        </p:spPr>
      </p:pic>
      <p:pic>
        <p:nvPicPr>
          <p:cNvPr id="12" name="Рисунок 11" descr="36075.jpg"/>
          <p:cNvPicPr>
            <a:picLocks noChangeAspect="1"/>
          </p:cNvPicPr>
          <p:nvPr/>
        </p:nvPicPr>
        <p:blipFill>
          <a:blip r:embed="rId5" cstate="print"/>
          <a:stretch>
            <a:fillRect/>
          </a:stretch>
        </p:blipFill>
        <p:spPr>
          <a:xfrm>
            <a:off x="4932040" y="4437112"/>
            <a:ext cx="2998038" cy="1994892"/>
          </a:xfrm>
          <a:prstGeom prst="rect">
            <a:avLst/>
          </a:prstGeom>
        </p:spPr>
      </p:pic>
      <p:pic>
        <p:nvPicPr>
          <p:cNvPr id="13" name="Рисунок 12" descr="spb_b_66691.jpg"/>
          <p:cNvPicPr>
            <a:picLocks noChangeAspect="1"/>
          </p:cNvPicPr>
          <p:nvPr/>
        </p:nvPicPr>
        <p:blipFill>
          <a:blip r:embed="rId6" cstate="print"/>
          <a:stretch>
            <a:fillRect/>
          </a:stretch>
        </p:blipFill>
        <p:spPr>
          <a:xfrm>
            <a:off x="5508104" y="2060848"/>
            <a:ext cx="2985120" cy="2238840"/>
          </a:xfrm>
          <a:prstGeom prst="rect">
            <a:avLst/>
          </a:prstGeom>
        </p:spPr>
      </p:pic>
    </p:spTree>
  </p:cSld>
  <p:clrMapOvr>
    <a:masterClrMapping/>
  </p:clrMapOvr>
  <p:transition spd="med">
    <p:dissolv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Users\admin\Desktop\Открытый урок. Памятники\Минин и Пожарский, скульптор Иван Петрович Мартос ,20 февраля   1818 года.jpg"/>
          <p:cNvPicPr>
            <a:picLocks noChangeAspect="1" noChangeArrowheads="1"/>
          </p:cNvPicPr>
          <p:nvPr/>
        </p:nvPicPr>
        <p:blipFill>
          <a:blip r:embed="rId2" cstate="print"/>
          <a:srcRect/>
          <a:stretch>
            <a:fillRect/>
          </a:stretch>
        </p:blipFill>
        <p:spPr bwMode="auto">
          <a:xfrm>
            <a:off x="0" y="0"/>
            <a:ext cx="9144000" cy="6858000"/>
          </a:xfrm>
          <a:prstGeom prst="rect">
            <a:avLst/>
          </a:prstGeom>
          <a:ln>
            <a:noFill/>
          </a:ln>
          <a:effectLst>
            <a:softEdge rad="112500"/>
          </a:effectLst>
        </p:spPr>
      </p:pic>
      <p:sp>
        <p:nvSpPr>
          <p:cNvPr id="4098" name="Rectangle 2"/>
          <p:cNvSpPr>
            <a:spLocks noChangeArrowheads="1"/>
          </p:cNvSpPr>
          <p:nvPr/>
        </p:nvSpPr>
        <p:spPr bwMode="auto">
          <a:xfrm>
            <a:off x="0" y="0"/>
            <a:ext cx="321467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Arial" charset="0"/>
                <a:cs typeface="Arial" charset="0"/>
              </a:rPr>
              <a:t>                                        </a:t>
            </a:r>
            <a:r>
              <a:rPr kumimoji="0" lang="ru-RU" sz="1800" b="0" i="0" u="none" strike="noStrike" cap="none" normalizeH="0" baseline="0" dirty="0" smtClean="0">
                <a:ln>
                  <a:noFill/>
                </a:ln>
                <a:solidFill>
                  <a:schemeClr val="bg1"/>
                </a:solidFill>
                <a:effectLst/>
                <a:latin typeface="Arial" charset="0"/>
                <a:cs typeface="Arial" charset="0"/>
              </a:rPr>
              <a:t>Памятник Минину и Пожарскому </a:t>
            </a:r>
          </a:p>
        </p:txBody>
      </p:sp>
      <p:sp>
        <p:nvSpPr>
          <p:cNvPr id="4" name="Прямоугольник с двумя вырезанными соседними углами 3"/>
          <p:cNvSpPr/>
          <p:nvPr/>
        </p:nvSpPr>
        <p:spPr>
          <a:xfrm>
            <a:off x="1500134" y="5286388"/>
            <a:ext cx="7643866" cy="1405176"/>
          </a:xfrm>
          <a:prstGeom prst="snip2SameRect">
            <a:avLst/>
          </a:prstGeom>
          <a:solidFill>
            <a:schemeClr val="accent1">
              <a:lumMod val="20000"/>
              <a:lumOff val="80000"/>
            </a:schemeClr>
          </a:solidFill>
          <a:ln>
            <a:solidFill>
              <a:schemeClr val="tx1"/>
            </a:solidFill>
          </a:ln>
        </p:spPr>
        <p:style>
          <a:lnRef idx="1">
            <a:schemeClr val="dk1"/>
          </a:lnRef>
          <a:fillRef idx="2">
            <a:schemeClr val="dk1"/>
          </a:fillRef>
          <a:effectRef idx="1">
            <a:schemeClr val="dk1"/>
          </a:effectRef>
          <a:fontRef idx="minor">
            <a:schemeClr val="dk1"/>
          </a:fontRef>
        </p:style>
        <p:txBody>
          <a:bodyPr wrap="square">
            <a:spAutoFit/>
          </a:bodyPr>
          <a:lstStyle/>
          <a:p>
            <a:r>
              <a:rPr lang="ru-RU" sz="2000" b="1" dirty="0" smtClean="0">
                <a:solidFill>
                  <a:schemeClr val="tx1"/>
                </a:solidFill>
                <a:latin typeface="Arial Unicode MS" pitchFamily="34" charset="-128"/>
                <a:ea typeface="Arial Unicode MS" pitchFamily="34" charset="-128"/>
                <a:cs typeface="Arial Unicode MS" pitchFamily="34" charset="-128"/>
              </a:rPr>
              <a:t>Памятник </a:t>
            </a:r>
            <a:r>
              <a:rPr lang="ru-RU" sz="2000" b="1" dirty="0">
                <a:solidFill>
                  <a:schemeClr val="tx1"/>
                </a:solidFill>
                <a:latin typeface="Arial Unicode MS" pitchFamily="34" charset="-128"/>
                <a:ea typeface="Arial Unicode MS" pitchFamily="34" charset="-128"/>
                <a:cs typeface="Arial Unicode MS" pitchFamily="34" charset="-128"/>
              </a:rPr>
              <a:t>М</a:t>
            </a:r>
            <a:r>
              <a:rPr lang="ru-RU" sz="2000" b="1" dirty="0" smtClean="0">
                <a:solidFill>
                  <a:schemeClr val="tx1"/>
                </a:solidFill>
                <a:latin typeface="Arial Unicode MS" pitchFamily="34" charset="-128"/>
                <a:ea typeface="Arial Unicode MS" pitchFamily="34" charset="-128"/>
                <a:cs typeface="Arial Unicode MS" pitchFamily="34" charset="-128"/>
              </a:rPr>
              <a:t>инину и Пожарскому.Скульптор Иван Петрович Мартос . Дата открытия памятника 20 февраля 1818 года .Отливка памятника была поручена Василию Екимову</a:t>
            </a:r>
            <a:endParaRPr lang="ru-RU" b="1" dirty="0" smtClean="0">
              <a:solidFill>
                <a:schemeClr val="tx1"/>
              </a:solidFill>
            </a:endParaRPr>
          </a:p>
          <a:p>
            <a:endParaRPr lang="ru-RU" dirty="0">
              <a:solidFill>
                <a:schemeClr val="tx1"/>
              </a:solidFill>
            </a:endParaRPr>
          </a:p>
        </p:txBody>
      </p:sp>
      <p:sp>
        <p:nvSpPr>
          <p:cNvPr id="6" name="Прямоугольник 5"/>
          <p:cNvSpPr/>
          <p:nvPr/>
        </p:nvSpPr>
        <p:spPr>
          <a:xfrm>
            <a:off x="0" y="0"/>
            <a:ext cx="2571768" cy="369332"/>
          </a:xfrm>
          <a:prstGeom prst="rect">
            <a:avLst/>
          </a:prstGeom>
        </p:spPr>
        <p:txBody>
          <a:bodyPr wrap="square">
            <a:spAutoFit/>
          </a:bodyPr>
          <a:lstStyle/>
          <a:p>
            <a:pPr lvl="0" algn="ctr" fontAlgn="base">
              <a:spcBef>
                <a:spcPct val="0"/>
              </a:spcBef>
              <a:spcAft>
                <a:spcPct val="0"/>
              </a:spcAft>
            </a:pPr>
            <a:r>
              <a:rPr lang="ru-RU" i="1" dirty="0" smtClean="0">
                <a:solidFill>
                  <a:srgbClr val="002060"/>
                </a:solidFill>
                <a:latin typeface="Arial Black" pitchFamily="34" charset="0"/>
                <a:ea typeface="Times New Roman" pitchFamily="18" charset="0"/>
                <a:cs typeface="Times New Roman" pitchFamily="18" charset="0"/>
              </a:rPr>
              <a:t>« Металлы»</a:t>
            </a:r>
            <a:endParaRPr lang="ru-RU" dirty="0" smtClean="0">
              <a:solidFill>
                <a:srgbClr val="002060"/>
              </a:solidFill>
              <a:latin typeface="Arial Black" pitchFamily="34" charset="0"/>
              <a:cs typeface="Arial" pitchFamily="34" charset="0"/>
            </a:endParaRPr>
          </a:p>
        </p:txBody>
      </p:sp>
    </p:spTree>
  </p:cSld>
  <p:clrMapOvr>
    <a:masterClrMapping/>
  </p:clrMapOvr>
  <p:transition spd="med">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Desktop\Открытый урок. Памятники\Статуя Свободы, Ричард Моррис.jpg"/>
          <p:cNvPicPr>
            <a:picLocks noChangeAspect="1" noChangeArrowheads="1"/>
          </p:cNvPicPr>
          <p:nvPr/>
        </p:nvPicPr>
        <p:blipFill>
          <a:blip r:embed="rId3" cstate="print"/>
          <a:srcRect/>
          <a:stretch>
            <a:fillRect/>
          </a:stretch>
        </p:blipFill>
        <p:spPr bwMode="auto">
          <a:xfrm>
            <a:off x="0" y="0"/>
            <a:ext cx="9144000" cy="6858000"/>
          </a:xfrm>
          <a:prstGeom prst="rect">
            <a:avLst/>
          </a:prstGeom>
          <a:ln>
            <a:noFill/>
          </a:ln>
          <a:effectLst>
            <a:softEdge rad="112500"/>
          </a:effectLst>
        </p:spPr>
      </p:pic>
      <p:sp>
        <p:nvSpPr>
          <p:cNvPr id="3" name="TextBox 2"/>
          <p:cNvSpPr txBox="1"/>
          <p:nvPr/>
        </p:nvSpPr>
        <p:spPr>
          <a:xfrm>
            <a:off x="1071538" y="0"/>
            <a:ext cx="7643866" cy="461665"/>
          </a:xfrm>
          <a:prstGeom prst="rect">
            <a:avLst/>
          </a:prstGeom>
          <a:noFill/>
        </p:spPr>
        <p:txBody>
          <a:bodyPr wrap="square" rtlCol="0" anchor="ctr">
            <a:spAutoFit/>
          </a:bodyPr>
          <a:lstStyle/>
          <a:p>
            <a:pPr algn="ctr"/>
            <a:r>
              <a:rPr lang="ru-RU" sz="2400" dirty="0" smtClean="0"/>
              <a:t>Статуя Свободы</a:t>
            </a:r>
            <a:endParaRPr lang="ru-RU" sz="2400" dirty="0"/>
          </a:p>
        </p:txBody>
      </p:sp>
      <p:sp>
        <p:nvSpPr>
          <p:cNvPr id="4" name="TextBox 3"/>
          <p:cNvSpPr txBox="1"/>
          <p:nvPr/>
        </p:nvSpPr>
        <p:spPr>
          <a:xfrm>
            <a:off x="214282" y="4564201"/>
            <a:ext cx="4500594" cy="1861006"/>
          </a:xfrm>
          <a:prstGeom prst="ellipse">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ru-RU" sz="2000" b="1" dirty="0" smtClean="0">
                <a:solidFill>
                  <a:schemeClr val="tx1"/>
                </a:solidFill>
                <a:latin typeface="Arial Narrow" pitchFamily="34" charset="0"/>
              </a:rPr>
              <a:t>Статуя Свободы.</a:t>
            </a:r>
          </a:p>
          <a:p>
            <a:r>
              <a:rPr lang="ru-RU" sz="2000" b="1" dirty="0" smtClean="0">
                <a:solidFill>
                  <a:schemeClr val="tx1"/>
                </a:solidFill>
                <a:latin typeface="Arial Narrow" pitchFamily="34" charset="0"/>
              </a:rPr>
              <a:t>Скульптор Ричард Моррис.</a:t>
            </a:r>
          </a:p>
          <a:p>
            <a:r>
              <a:rPr lang="ru-RU" sz="2000" b="1" dirty="0" smtClean="0">
                <a:solidFill>
                  <a:schemeClr val="tx1"/>
                </a:solidFill>
                <a:latin typeface="Arial Narrow" pitchFamily="34" charset="0"/>
              </a:rPr>
              <a:t> Дата создания 7 июня 1885 года. </a:t>
            </a:r>
          </a:p>
        </p:txBody>
      </p:sp>
    </p:spTree>
  </p:cSld>
  <p:clrMapOvr>
    <a:masterClrMapping/>
  </p:clrMapOvr>
  <p:transition spd="med">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C:\Users\admin\Desktop\Открытый урок. Памятники\Узор решетки Летнего сада.jpg"/>
          <p:cNvPicPr>
            <a:picLocks noChangeAspect="1" noChangeArrowheads="1"/>
          </p:cNvPicPr>
          <p:nvPr/>
        </p:nvPicPr>
        <p:blipFill>
          <a:blip r:embed="rId2" cstate="print"/>
          <a:srcRect/>
          <a:stretch>
            <a:fillRect/>
          </a:stretch>
        </p:blipFill>
        <p:spPr bwMode="auto">
          <a:xfrm>
            <a:off x="928662" y="500042"/>
            <a:ext cx="7358114" cy="4214842"/>
          </a:xfrm>
          <a:prstGeom prst="rect">
            <a:avLst/>
          </a:prstGeom>
          <a:ln>
            <a:noFill/>
          </a:ln>
          <a:effectLst>
            <a:softEdge rad="112500"/>
          </a:effectLst>
        </p:spPr>
      </p:pic>
      <p:sp>
        <p:nvSpPr>
          <p:cNvPr id="3" name="TextBox 2"/>
          <p:cNvSpPr txBox="1"/>
          <p:nvPr/>
        </p:nvSpPr>
        <p:spPr>
          <a:xfrm>
            <a:off x="0" y="0"/>
            <a:ext cx="9144000" cy="461665"/>
          </a:xfrm>
          <a:prstGeom prst="rect">
            <a:avLst/>
          </a:prstGeom>
          <a:noFill/>
        </p:spPr>
        <p:txBody>
          <a:bodyPr wrap="square" rtlCol="0">
            <a:spAutoFit/>
          </a:bodyPr>
          <a:lstStyle/>
          <a:p>
            <a:pPr algn="ctr"/>
            <a:r>
              <a:rPr lang="ru-RU" sz="2400" dirty="0" smtClean="0">
                <a:solidFill>
                  <a:schemeClr val="bg1"/>
                </a:solidFill>
              </a:rPr>
              <a:t>Решетка Летнего сада в Санкт- Петербурге</a:t>
            </a:r>
            <a:endParaRPr lang="ru-RU" sz="2400" dirty="0">
              <a:solidFill>
                <a:schemeClr val="bg1"/>
              </a:solidFill>
            </a:endParaRPr>
          </a:p>
        </p:txBody>
      </p:sp>
      <p:sp>
        <p:nvSpPr>
          <p:cNvPr id="4" name="TextBox 3"/>
          <p:cNvSpPr txBox="1"/>
          <p:nvPr/>
        </p:nvSpPr>
        <p:spPr>
          <a:xfrm>
            <a:off x="285720" y="4786322"/>
            <a:ext cx="5357850" cy="1430179"/>
          </a:xfrm>
          <a:prstGeom prst="round2Diag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ru-RU" sz="2000" b="1" dirty="0" smtClean="0">
                <a:solidFill>
                  <a:schemeClr val="tx1"/>
                </a:solidFill>
              </a:rPr>
              <a:t>Решетка Летнего сада в </a:t>
            </a:r>
            <a:r>
              <a:rPr lang="ru-RU" sz="2000" b="1" dirty="0">
                <a:solidFill>
                  <a:schemeClr val="tx1"/>
                </a:solidFill>
              </a:rPr>
              <a:t>С</a:t>
            </a:r>
            <a:r>
              <a:rPr lang="ru-RU" sz="2000" b="1" dirty="0" smtClean="0">
                <a:solidFill>
                  <a:schemeClr val="tx1"/>
                </a:solidFill>
              </a:rPr>
              <a:t>анкт- Петербурге.</a:t>
            </a:r>
          </a:p>
          <a:p>
            <a:r>
              <a:rPr lang="ru-RU" sz="2000" b="1" dirty="0" smtClean="0">
                <a:solidFill>
                  <a:schemeClr val="tx1"/>
                </a:solidFill>
              </a:rPr>
              <a:t>Строительство: 1771-77г. </a:t>
            </a:r>
            <a:br>
              <a:rPr lang="ru-RU" sz="2000" b="1" dirty="0" smtClean="0">
                <a:solidFill>
                  <a:schemeClr val="tx1"/>
                </a:solidFill>
              </a:rPr>
            </a:br>
            <a:r>
              <a:rPr lang="ru-RU" sz="2000" b="1" dirty="0" smtClean="0">
                <a:solidFill>
                  <a:schemeClr val="tx1"/>
                </a:solidFill>
              </a:rPr>
              <a:t>Архитектор: Ю.М. </a:t>
            </a:r>
            <a:r>
              <a:rPr lang="ru-RU" sz="2000" b="1" dirty="0" err="1" smtClean="0">
                <a:solidFill>
                  <a:schemeClr val="tx1"/>
                </a:solidFill>
              </a:rPr>
              <a:t>Фельтен</a:t>
            </a:r>
            <a:r>
              <a:rPr lang="ru-RU" sz="2000" b="1" dirty="0" smtClean="0">
                <a:solidFill>
                  <a:schemeClr val="tx1"/>
                </a:solidFill>
              </a:rPr>
              <a:t> .</a:t>
            </a:r>
            <a:r>
              <a:rPr lang="ru-RU" dirty="0" smtClean="0"/>
              <a:t/>
            </a:r>
            <a:br>
              <a:rPr lang="ru-RU" dirty="0" smtClean="0"/>
            </a:br>
            <a:endParaRPr lang="ru-RU" dirty="0"/>
          </a:p>
        </p:txBody>
      </p:sp>
    </p:spTree>
  </p:cSld>
  <p:clrMapOvr>
    <a:masterClrMapping/>
  </p:clrMapOvr>
  <p:transition spd="med">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C:\Users\admin\Desktop\Открытый урок. Памятники\Царь- колокол, Моторины Согласно анализу, проведённому в лаборатории минного корпуса, в сплаве содержится меди — 84,51 %, олова — 13,21 %, серы — 1,25 %, золота — 0,036 % (72 кг), серебра — 0,25 % (525 кг)..jpg"/>
          <p:cNvPicPr>
            <a:picLocks noChangeAspect="1" noChangeArrowheads="1"/>
          </p:cNvPicPr>
          <p:nvPr/>
        </p:nvPicPr>
        <p:blipFill>
          <a:blip r:embed="rId2" cstate="print"/>
          <a:srcRect/>
          <a:stretch>
            <a:fillRect/>
          </a:stretch>
        </p:blipFill>
        <p:spPr bwMode="auto">
          <a:xfrm>
            <a:off x="0" y="0"/>
            <a:ext cx="8858280" cy="4929198"/>
          </a:xfrm>
          <a:prstGeom prst="rect">
            <a:avLst/>
          </a:prstGeom>
          <a:ln>
            <a:noFill/>
          </a:ln>
          <a:effectLst>
            <a:softEdge rad="112500"/>
          </a:effectLst>
        </p:spPr>
      </p:pic>
      <p:sp>
        <p:nvSpPr>
          <p:cNvPr id="3" name="TextBox 2"/>
          <p:cNvSpPr txBox="1"/>
          <p:nvPr/>
        </p:nvSpPr>
        <p:spPr>
          <a:xfrm>
            <a:off x="571472" y="0"/>
            <a:ext cx="9144000" cy="461665"/>
          </a:xfrm>
          <a:prstGeom prst="rect">
            <a:avLst/>
          </a:prstGeom>
          <a:noFill/>
        </p:spPr>
        <p:txBody>
          <a:bodyPr wrap="square" rtlCol="0">
            <a:spAutoFit/>
          </a:bodyPr>
          <a:lstStyle/>
          <a:p>
            <a:pPr algn="ctr"/>
            <a:r>
              <a:rPr lang="ru-RU" sz="2400" dirty="0" smtClean="0">
                <a:solidFill>
                  <a:schemeClr val="bg1"/>
                </a:solidFill>
              </a:rPr>
              <a:t>Царь- колокол</a:t>
            </a:r>
            <a:endParaRPr lang="ru-RU" sz="2400" dirty="0">
              <a:solidFill>
                <a:schemeClr val="bg1"/>
              </a:solidFill>
            </a:endParaRPr>
          </a:p>
        </p:txBody>
      </p:sp>
      <p:sp>
        <p:nvSpPr>
          <p:cNvPr id="5" name="TextBox 4"/>
          <p:cNvSpPr txBox="1"/>
          <p:nvPr/>
        </p:nvSpPr>
        <p:spPr>
          <a:xfrm>
            <a:off x="0" y="5000636"/>
            <a:ext cx="6929486" cy="1477328"/>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ru-RU" b="1" dirty="0" smtClean="0">
                <a:solidFill>
                  <a:schemeClr val="tx1"/>
                </a:solidFill>
                <a:latin typeface="Arial Narrow" pitchFamily="34" charset="0"/>
              </a:rPr>
              <a:t>Царь- колокол.</a:t>
            </a:r>
          </a:p>
          <a:p>
            <a:r>
              <a:rPr lang="ru-RU" b="1" dirty="0" smtClean="0">
                <a:solidFill>
                  <a:schemeClr val="tx1"/>
                </a:solidFill>
                <a:latin typeface="Arial Narrow" pitchFamily="34" charset="0"/>
              </a:rPr>
              <a:t>Создан </a:t>
            </a:r>
            <a:r>
              <a:rPr lang="ru-RU" b="1" dirty="0" err="1" smtClean="0">
                <a:solidFill>
                  <a:schemeClr val="tx1"/>
                </a:solidFill>
                <a:latin typeface="Arial Narrow" pitchFamily="34" charset="0"/>
              </a:rPr>
              <a:t>Моториными</a:t>
            </a:r>
            <a:r>
              <a:rPr lang="ru-RU" b="1" dirty="0" smtClean="0">
                <a:solidFill>
                  <a:schemeClr val="tx1"/>
                </a:solidFill>
                <a:latin typeface="Arial Narrow" pitchFamily="34" charset="0"/>
              </a:rPr>
              <a:t> в 1733—1735 годах на Пушечном дворе.</a:t>
            </a:r>
          </a:p>
          <a:p>
            <a:r>
              <a:rPr lang="ru-RU" b="1" dirty="0" smtClean="0">
                <a:solidFill>
                  <a:schemeClr val="tx1"/>
                </a:solidFill>
                <a:latin typeface="Arial Narrow" pitchFamily="34" charset="0"/>
              </a:rPr>
              <a:t> Согласно анализу, проведённому в лаборатории минного корпуса, в сплаве содержится меди — 84,51 %, олова — 13,21 %, серы — 1,25 %, золота — 0,036 % (72 кг), серебра — 0,25 % (525 кг).</a:t>
            </a:r>
            <a:endParaRPr lang="ru-RU" b="1" dirty="0">
              <a:solidFill>
                <a:schemeClr val="tx1"/>
              </a:solidFill>
              <a:latin typeface="Arial Narrow" pitchFamily="34" charset="0"/>
            </a:endParaRPr>
          </a:p>
        </p:txBody>
      </p:sp>
    </p:spTree>
  </p:cSld>
  <p:clrMapOvr>
    <a:masterClrMapping/>
  </p:clrMapOvr>
  <p:transition spd="med">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C:\Users\admin\Desktop\Открытый урок. Памятники\Царь- пушка,А. Чоховым.jpg"/>
          <p:cNvPicPr>
            <a:picLocks noChangeAspect="1" noChangeArrowheads="1"/>
          </p:cNvPicPr>
          <p:nvPr/>
        </p:nvPicPr>
        <p:blipFill>
          <a:blip r:embed="rId2" cstate="print"/>
          <a:srcRect/>
          <a:stretch>
            <a:fillRect/>
          </a:stretch>
        </p:blipFill>
        <p:spPr bwMode="auto">
          <a:xfrm>
            <a:off x="0" y="0"/>
            <a:ext cx="9144000" cy="5357826"/>
          </a:xfrm>
          <a:prstGeom prst="rect">
            <a:avLst/>
          </a:prstGeom>
          <a:ln>
            <a:noFill/>
          </a:ln>
          <a:effectLst>
            <a:softEdge rad="112500"/>
          </a:effectLst>
        </p:spPr>
      </p:pic>
      <p:sp>
        <p:nvSpPr>
          <p:cNvPr id="3" name="TextBox 2"/>
          <p:cNvSpPr txBox="1"/>
          <p:nvPr/>
        </p:nvSpPr>
        <p:spPr>
          <a:xfrm>
            <a:off x="-285784" y="0"/>
            <a:ext cx="9144000" cy="523220"/>
          </a:xfrm>
          <a:prstGeom prst="rect">
            <a:avLst/>
          </a:prstGeom>
          <a:noFill/>
        </p:spPr>
        <p:txBody>
          <a:bodyPr wrap="square" rtlCol="0">
            <a:spAutoFit/>
          </a:bodyPr>
          <a:lstStyle/>
          <a:p>
            <a:r>
              <a:rPr lang="ru-RU" sz="2800" dirty="0" smtClean="0"/>
              <a:t>                                          Царь- пушка</a:t>
            </a:r>
            <a:endParaRPr lang="ru-RU" sz="2800" dirty="0"/>
          </a:p>
        </p:txBody>
      </p:sp>
      <p:sp>
        <p:nvSpPr>
          <p:cNvPr id="4" name="Прямоугольник с одним вырезанным скругленным углом 3"/>
          <p:cNvSpPr/>
          <p:nvPr/>
        </p:nvSpPr>
        <p:spPr>
          <a:xfrm>
            <a:off x="428596" y="5534561"/>
            <a:ext cx="8286808" cy="1064776"/>
          </a:xfrm>
          <a:prstGeom prst="snipRound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ru-RU" sz="2000" b="1" dirty="0" smtClean="0">
                <a:solidFill>
                  <a:schemeClr val="tx1"/>
                </a:solidFill>
              </a:rPr>
              <a:t>Царь-пушка </a:t>
            </a:r>
            <a:r>
              <a:rPr lang="ru-RU" sz="2000" b="1" dirty="0" smtClean="0">
                <a:solidFill>
                  <a:schemeClr val="tx1"/>
                </a:solidFill>
                <a:latin typeface="Arial Narrow" pitchFamily="34" charset="0"/>
              </a:rPr>
              <a:t>— </a:t>
            </a:r>
            <a:r>
              <a:rPr lang="ru-RU" sz="2000" b="1" dirty="0" smtClean="0">
                <a:solidFill>
                  <a:schemeClr val="tx1"/>
                </a:solidFill>
                <a:latin typeface="Arial Narrow" pitchFamily="34" charset="0"/>
                <a:hlinkClick r:id="rId3" tooltip="Средние века"/>
              </a:rPr>
              <a:t>средневековое</a:t>
            </a:r>
            <a:r>
              <a:rPr lang="ru-RU" sz="2000" b="1" dirty="0" smtClean="0">
                <a:solidFill>
                  <a:schemeClr val="tx1"/>
                </a:solidFill>
                <a:latin typeface="Arial Narrow" pitchFamily="34" charset="0"/>
              </a:rPr>
              <a:t> </a:t>
            </a:r>
            <a:r>
              <a:rPr lang="ru-RU" sz="2000" b="1" dirty="0" smtClean="0">
                <a:solidFill>
                  <a:schemeClr val="tx1"/>
                </a:solidFill>
                <a:latin typeface="Arial Narrow" pitchFamily="34" charset="0"/>
                <a:hlinkClick r:id="rId4" tooltip="Артиллерийское орудие"/>
              </a:rPr>
              <a:t>артиллерийское орудие</a:t>
            </a:r>
            <a:r>
              <a:rPr lang="ru-RU" sz="2000" b="1" dirty="0" smtClean="0">
                <a:solidFill>
                  <a:schemeClr val="tx1"/>
                </a:solidFill>
                <a:latin typeface="Arial Narrow" pitchFamily="34" charset="0"/>
              </a:rPr>
              <a:t> (</a:t>
            </a:r>
            <a:r>
              <a:rPr lang="ru-RU" sz="2000" b="1" dirty="0" smtClean="0">
                <a:solidFill>
                  <a:schemeClr val="tx1"/>
                </a:solidFill>
                <a:latin typeface="Arial Narrow" pitchFamily="34" charset="0"/>
                <a:hlinkClick r:id="rId5" tooltip="Бомбарда"/>
              </a:rPr>
              <a:t>бомбарда</a:t>
            </a:r>
            <a:r>
              <a:rPr lang="ru-RU" sz="2000" b="1" dirty="0" smtClean="0">
                <a:solidFill>
                  <a:schemeClr val="tx1"/>
                </a:solidFill>
                <a:latin typeface="Arial Narrow" pitchFamily="34" charset="0"/>
              </a:rPr>
              <a:t>), </a:t>
            </a:r>
            <a:r>
              <a:rPr lang="ru-RU" sz="2000" b="1" dirty="0" smtClean="0">
                <a:solidFill>
                  <a:schemeClr val="tx1"/>
                </a:solidFill>
                <a:latin typeface="Arial Narrow" pitchFamily="34" charset="0"/>
                <a:hlinkClick r:id="rId6" tooltip="Памятник"/>
              </a:rPr>
              <a:t>памятник</a:t>
            </a:r>
            <a:r>
              <a:rPr lang="ru-RU" sz="2000" b="1" dirty="0" smtClean="0">
                <a:solidFill>
                  <a:schemeClr val="tx1"/>
                </a:solidFill>
              </a:rPr>
              <a:t> русской </a:t>
            </a:r>
            <a:r>
              <a:rPr lang="ru-RU" sz="2000" b="1" dirty="0" smtClean="0">
                <a:solidFill>
                  <a:schemeClr val="tx1"/>
                </a:solidFill>
                <a:hlinkClick r:id="rId7" tooltip="Артиллерия"/>
              </a:rPr>
              <a:t>артиллерии</a:t>
            </a:r>
            <a:r>
              <a:rPr lang="ru-RU" sz="2000" b="1" dirty="0" smtClean="0">
                <a:solidFill>
                  <a:schemeClr val="tx1"/>
                </a:solidFill>
              </a:rPr>
              <a:t> и </a:t>
            </a:r>
            <a:r>
              <a:rPr lang="ru-RU" sz="2000" b="1" dirty="0" smtClean="0">
                <a:solidFill>
                  <a:schemeClr val="tx1"/>
                </a:solidFill>
                <a:hlinkClick r:id="rId8" tooltip="Литьё"/>
              </a:rPr>
              <a:t>литейного искусства</a:t>
            </a:r>
            <a:r>
              <a:rPr lang="ru-RU" sz="2000" b="1" dirty="0" smtClean="0">
                <a:solidFill>
                  <a:schemeClr val="tx1"/>
                </a:solidFill>
              </a:rPr>
              <a:t>, отлитое из </a:t>
            </a:r>
            <a:r>
              <a:rPr lang="ru-RU" sz="2000" b="1" dirty="0" smtClean="0">
                <a:solidFill>
                  <a:schemeClr val="tx1"/>
                </a:solidFill>
                <a:hlinkClick r:id="rId9" tooltip="Бронза"/>
              </a:rPr>
              <a:t>бронзы</a:t>
            </a:r>
            <a:r>
              <a:rPr lang="ru-RU" sz="2000" b="1" dirty="0" smtClean="0">
                <a:solidFill>
                  <a:schemeClr val="tx1"/>
                </a:solidFill>
              </a:rPr>
              <a:t> в </a:t>
            </a:r>
            <a:r>
              <a:rPr lang="ru-RU" sz="2000" b="1" dirty="0" smtClean="0">
                <a:solidFill>
                  <a:schemeClr val="tx1"/>
                </a:solidFill>
                <a:hlinkClick r:id="rId10" tooltip="1586 год"/>
              </a:rPr>
              <a:t>1586 году</a:t>
            </a:r>
            <a:r>
              <a:rPr lang="ru-RU" sz="2000" b="1" dirty="0" smtClean="0">
                <a:solidFill>
                  <a:schemeClr val="tx1"/>
                </a:solidFill>
              </a:rPr>
              <a:t> русским мастером </a:t>
            </a:r>
            <a:r>
              <a:rPr lang="ru-RU" sz="2000" b="1" dirty="0" smtClean="0">
                <a:solidFill>
                  <a:schemeClr val="tx1"/>
                </a:solidFill>
                <a:hlinkClick r:id="rId11" tooltip="Чохов, Андрей"/>
              </a:rPr>
              <a:t>Андреем </a:t>
            </a:r>
            <a:r>
              <a:rPr lang="ru-RU" sz="2000" b="1" dirty="0" err="1" smtClean="0">
                <a:solidFill>
                  <a:schemeClr val="tx1"/>
                </a:solidFill>
                <a:hlinkClick r:id="rId11" tooltip="Чохов, Андрей"/>
              </a:rPr>
              <a:t>Чоховым</a:t>
            </a:r>
            <a:r>
              <a:rPr lang="ru-RU" sz="2000" b="1" dirty="0" smtClean="0">
                <a:solidFill>
                  <a:schemeClr val="tx1"/>
                </a:solidFill>
              </a:rPr>
              <a:t> на </a:t>
            </a:r>
            <a:r>
              <a:rPr lang="ru-RU" sz="2000" b="1" dirty="0" smtClean="0">
                <a:solidFill>
                  <a:schemeClr val="tx1"/>
                </a:solidFill>
                <a:hlinkClick r:id="rId12" tooltip="Пушечный двор"/>
              </a:rPr>
              <a:t>Пушечном дворе</a:t>
            </a:r>
            <a:r>
              <a:rPr lang="ru-RU" sz="2000" b="1" dirty="0" smtClean="0">
                <a:solidFill>
                  <a:schemeClr val="tx1"/>
                </a:solidFill>
              </a:rPr>
              <a:t>.</a:t>
            </a:r>
            <a:endParaRPr lang="ru-RU" sz="2000" b="1" dirty="0">
              <a:solidFill>
                <a:schemeClr val="tx1"/>
              </a:solidFill>
            </a:endParaRPr>
          </a:p>
        </p:txBody>
      </p:sp>
    </p:spTree>
  </p:cSld>
  <p:clrMapOvr>
    <a:masterClrMapping/>
  </p:clrMapOvr>
  <p:transition spd="med">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Открытый урок. Памятники\Эйфелева башня,Гюстав Эйфель.jpg"/>
          <p:cNvPicPr>
            <a:picLocks noChangeAspect="1" noChangeArrowheads="1"/>
          </p:cNvPicPr>
          <p:nvPr/>
        </p:nvPicPr>
        <p:blipFill>
          <a:blip r:embed="rId2" cstate="print"/>
          <a:srcRect/>
          <a:stretch>
            <a:fillRect/>
          </a:stretch>
        </p:blipFill>
        <p:spPr bwMode="auto">
          <a:xfrm>
            <a:off x="0" y="0"/>
            <a:ext cx="4572000" cy="5715016"/>
          </a:xfrm>
          <a:prstGeom prst="rect">
            <a:avLst/>
          </a:prstGeom>
          <a:ln>
            <a:noFill/>
          </a:ln>
          <a:effectLst>
            <a:softEdge rad="112500"/>
          </a:effectLst>
        </p:spPr>
      </p:pic>
      <p:sp>
        <p:nvSpPr>
          <p:cNvPr id="3" name="Скругленный прямоугольник 2"/>
          <p:cNvSpPr/>
          <p:nvPr/>
        </p:nvSpPr>
        <p:spPr>
          <a:xfrm>
            <a:off x="285720" y="5143512"/>
            <a:ext cx="8643998" cy="1464231"/>
          </a:xfrm>
          <a:prstGeom prst="round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ru-RU" sz="2000" b="1" dirty="0" smtClean="0">
                <a:solidFill>
                  <a:schemeClr val="tx1"/>
                </a:solidFill>
                <a:latin typeface="Arial Narrow" pitchFamily="34" charset="0"/>
              </a:rPr>
              <a:t>Вес металлической конструкции — 7 300 тонн (полный вес 10 100 тонн). Сегодня из этого металла можно было бы возвести сразу три башни. Фундамент выведен из бетонных массивов. Колебания башни во время бурь не превышают 15 см.</a:t>
            </a:r>
            <a:endParaRPr lang="ru-RU" sz="2000" b="1" dirty="0">
              <a:solidFill>
                <a:schemeClr val="tx1"/>
              </a:solidFill>
              <a:latin typeface="Arial Narrow" pitchFamily="34" charset="0"/>
            </a:endParaRPr>
          </a:p>
        </p:txBody>
      </p:sp>
      <p:sp>
        <p:nvSpPr>
          <p:cNvPr id="1027" name="Rectangle 3"/>
          <p:cNvSpPr>
            <a:spLocks noChangeArrowheads="1"/>
          </p:cNvSpPr>
          <p:nvPr/>
        </p:nvSpPr>
        <p:spPr bwMode="auto">
          <a:xfrm>
            <a:off x="4572032" y="500042"/>
            <a:ext cx="4429124" cy="3847862"/>
          </a:xfrm>
          <a:prstGeom prst="round2DiagRect">
            <a:avLst/>
          </a:prstGeom>
          <a:ln>
            <a:headEnd/>
            <a:tailEn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i="0" u="none" strike="noStrike" cap="none" normalizeH="0" baseline="0" dirty="0" err="1" smtClean="0">
                <a:ln>
                  <a:noFill/>
                </a:ln>
                <a:solidFill>
                  <a:schemeClr val="tx1"/>
                </a:solidFill>
                <a:effectLst/>
                <a:latin typeface="Arial" charset="0"/>
                <a:cs typeface="Arial" charset="0"/>
              </a:rPr>
              <a:t>Э́йфелева</a:t>
            </a:r>
            <a:r>
              <a:rPr kumimoji="0" lang="ru-RU" sz="2000" i="0" u="none" strike="noStrike" cap="none" normalizeH="0" baseline="0" dirty="0" smtClean="0">
                <a:ln>
                  <a:noFill/>
                </a:ln>
                <a:solidFill>
                  <a:schemeClr val="tx1"/>
                </a:solidFill>
                <a:effectLst/>
                <a:latin typeface="Arial" charset="0"/>
                <a:cs typeface="Arial" charset="0"/>
              </a:rPr>
              <a:t> </a:t>
            </a:r>
            <a:r>
              <a:rPr kumimoji="0" lang="ru-RU" sz="2000" i="0" u="none" strike="noStrike" cap="none" normalizeH="0" baseline="0" dirty="0" err="1" smtClean="0">
                <a:ln>
                  <a:noFill/>
                </a:ln>
                <a:solidFill>
                  <a:schemeClr val="tx1"/>
                </a:solidFill>
                <a:effectLst/>
                <a:latin typeface="Arial" charset="0"/>
                <a:cs typeface="Arial" charset="0"/>
              </a:rPr>
              <a:t>ба́шня</a:t>
            </a:r>
            <a:r>
              <a:rPr kumimoji="0" lang="ru-RU" sz="2000" i="0" u="none" strike="noStrike" cap="none" normalizeH="0" baseline="0" dirty="0" smtClean="0">
                <a:ln>
                  <a:noFill/>
                </a:ln>
                <a:solidFill>
                  <a:schemeClr val="tx1"/>
                </a:solidFill>
                <a:effectLst/>
                <a:latin typeface="Arial" charset="0"/>
                <a:cs typeface="Arial" charset="0"/>
              </a:rPr>
              <a:t> (фр. </a:t>
            </a:r>
            <a:r>
              <a:rPr kumimoji="0" lang="fr-FR" sz="2000" i="1" u="none" strike="noStrike" cap="none" normalizeH="0" baseline="0" dirty="0" smtClean="0">
                <a:ln>
                  <a:noFill/>
                </a:ln>
                <a:solidFill>
                  <a:schemeClr val="tx1"/>
                </a:solidFill>
                <a:effectLst/>
                <a:latin typeface="Arial" charset="0"/>
                <a:cs typeface="Arial" charset="0"/>
              </a:rPr>
              <a:t>la tour Eiffel</a:t>
            </a:r>
            <a:r>
              <a:rPr kumimoji="0" lang="fr-FR" sz="2000" i="0" u="none" strike="noStrike" cap="none" normalizeH="0" baseline="0" dirty="0" smtClean="0">
                <a:ln>
                  <a:noFill/>
                </a:ln>
                <a:solidFill>
                  <a:schemeClr val="tx1"/>
                </a:solidFill>
                <a:effectLst/>
                <a:latin typeface="Arial" charset="0"/>
                <a:cs typeface="Arial" charset="0"/>
              </a:rPr>
              <a:t>, МФА (фр.):  — самая узнаваемая архитектурная достопримечательность Парижа, всемирно известная как символ Франции, названная в честь своего конструктора Гюстава Эйфеля. Сам Эйфель называл её просто — 300-метровой башней (</a:t>
            </a:r>
            <a:r>
              <a:rPr kumimoji="0" lang="fr-FR" sz="2000" i="1" u="none" strike="noStrike" cap="none" normalizeH="0" baseline="0" dirty="0" smtClean="0">
                <a:ln>
                  <a:noFill/>
                </a:ln>
                <a:solidFill>
                  <a:schemeClr val="tx1"/>
                </a:solidFill>
                <a:effectLst/>
                <a:latin typeface="Arial" charset="0"/>
                <a:cs typeface="Arial" charset="0"/>
              </a:rPr>
              <a:t>tour de 300 mètres</a:t>
            </a:r>
            <a:r>
              <a:rPr kumimoji="0" lang="fr-FR" sz="1800" i="0" u="none" strike="noStrike" cap="none" normalizeH="0" baseline="0" dirty="0" smtClean="0">
                <a:ln>
                  <a:noFill/>
                </a:ln>
                <a:solidFill>
                  <a:schemeClr val="tx1"/>
                </a:solidFill>
                <a:effectLst/>
                <a:latin typeface="Arial" charset="0"/>
                <a:cs typeface="Arial" charset="0"/>
              </a:rPr>
              <a:t>) </a:t>
            </a:r>
          </a:p>
        </p:txBody>
      </p:sp>
    </p:spTree>
  </p:cSld>
  <p:clrMapOvr>
    <a:masterClrMapping/>
  </p:clrMapOvr>
  <p:transition spd="med">
    <p:dissolve/>
  </p:transition>
  <p:timing>
    <p:tnLst>
      <p:par>
        <p:cTn id="1" dur="indefinite" restart="never" nodeType="tmRoot"/>
      </p:par>
    </p:tnLst>
  </p:timing>
</p:sld>
</file>

<file path=ppt/theme/theme1.xml><?xml version="1.0" encoding="utf-8"?>
<a:theme xmlns:a="http://schemas.openxmlformats.org/drawingml/2006/main" name="Тема Office">
  <a:themeElements>
    <a:clrScheme name="Яркая">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592</TotalTime>
  <Words>847</Words>
  <Application>Microsoft Office PowerPoint</Application>
  <PresentationFormat>Экран (4:3)</PresentationFormat>
  <Paragraphs>144</Paragraphs>
  <Slides>27</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27</vt:i4>
      </vt:variant>
    </vt:vector>
  </HeadingPairs>
  <TitlesOfParts>
    <vt:vector size="28"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Кристаллическая решетка</vt:lpstr>
      <vt:lpstr>Слайд 18</vt:lpstr>
      <vt:lpstr>Слайд 19</vt:lpstr>
      <vt:lpstr>Реальные металлы</vt:lpstr>
      <vt:lpstr>Слайд 21</vt:lpstr>
      <vt:lpstr>Слайд 22</vt:lpstr>
      <vt:lpstr>Слайд 23</vt:lpstr>
      <vt:lpstr>Слайд 24</vt:lpstr>
      <vt:lpstr>Слайд 25</vt:lpstr>
      <vt:lpstr>Слайд 26</vt:lpstr>
      <vt:lpstr>Слайд 27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admin</dc:creator>
  <cp:lastModifiedBy>~</cp:lastModifiedBy>
  <cp:revision>68</cp:revision>
  <dcterms:created xsi:type="dcterms:W3CDTF">2013-09-10T01:36:31Z</dcterms:created>
  <dcterms:modified xsi:type="dcterms:W3CDTF">2013-12-12T03:27:49Z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1244178</vt:lpwstr>
  </property>
  <property fmtid="{D5CDD505-2E9C-101B-9397-08002B2CF9AE}" name="NXPowerLiteSettings" pid="3">
    <vt:lpwstr>F7000400038000</vt:lpwstr>
  </property>
  <property fmtid="{D5CDD505-2E9C-101B-9397-08002B2CF9AE}" name="NXPowerLiteVersion" pid="4">
    <vt:lpwstr>D5.0.3</vt:lpwstr>
  </property>
</Properties>
</file>