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Default ContentType="image/vnd.ms-photo" Extension="wdp"/>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94" r:id="rId4"/>
    <p:sldId id="273" r:id="rId5"/>
    <p:sldId id="275" r:id="rId6"/>
    <p:sldId id="274" r:id="rId7"/>
    <p:sldId id="280" r:id="rId8"/>
    <p:sldId id="281" r:id="rId9"/>
    <p:sldId id="283" r:id="rId10"/>
    <p:sldId id="284" r:id="rId11"/>
    <p:sldId id="288" r:id="rId12"/>
    <p:sldId id="289" r:id="rId13"/>
    <p:sldId id="290" r:id="rId14"/>
    <p:sldId id="291" r:id="rId15"/>
    <p:sldId id="292" r:id="rId16"/>
    <p:sldId id="293"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11.11.2014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11.11.2014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11.11.2014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11.11.2014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11.11.2014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11.11.2014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11.11.2014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11.11.2014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11.11.2014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11.11.2014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11.11.2014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11.11.2014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1.xml"/><Relationship Id="rId4" Type="http://schemas.microsoft.com/office/2007/relationships/hdphoto" Target="../media/hdphoto4.wdp"/></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1.xml"/><Relationship Id="rId4" Type="http://schemas.microsoft.com/office/2007/relationships/hdphoto" Target="../media/hdphoto5.wdp"/></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1.xml"/><Relationship Id="rId4" Type="http://schemas.microsoft.com/office/2007/relationships/hdphoto" Target="../media/hdphoto6.wdp"/></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arget="../media/image3.jpeg" Type="http://schemas.openxmlformats.org/officeDocument/2006/relationships/image"/><Relationship Id="rId2" Target="../media/image1.jpeg" Type="http://schemas.openxmlformats.org/officeDocument/2006/relationships/image"/><Relationship Id="rId1" Target="../slideLayouts/slideLayout1.xml" Type="http://schemas.openxmlformats.org/officeDocument/2006/relationships/slideLayout"/><Relationship Id="rId4" Target="../media/hdphoto1.wdp" Type="http://schemas.microsoft.com/office/2007/relationships/hdphoto"/></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1.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0_53eb1_726fcf55_XL.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ctrTitle"/>
          </p:nvPr>
        </p:nvSpPr>
        <p:spPr>
          <a:xfrm>
            <a:off x="611560" y="548680"/>
            <a:ext cx="8280920" cy="1470025"/>
          </a:xfrm>
        </p:spPr>
        <p:txBody>
          <a:bodyPr>
            <a:noAutofit/>
          </a:bodyPr>
          <a:lstStyle/>
          <a:p>
            <a:r>
              <a:rPr lang="ru-RU" sz="2400" b="1" i="1" dirty="0" smtClean="0">
                <a:latin typeface="Times New Roman" pitchFamily="18" charset="0"/>
                <a:cs typeface="Times New Roman" pitchFamily="18" charset="0"/>
              </a:rPr>
              <a:t>Муниципальное бюджетное образовательное учреждение дополнительного образования детей «Дом детского творчества» п.Кысыл-Сыр муниципального района «Вилюйский улус (район)» Республики Саха (Якутия)</a:t>
            </a:r>
            <a:endParaRPr lang="ru-RU" sz="2400" b="1" i="1"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323528" y="2636912"/>
            <a:ext cx="8496944" cy="1728192"/>
          </a:xfrm>
        </p:spPr>
        <p:txBody>
          <a:bodyPr>
            <a:noAutofit/>
          </a:bodyPr>
          <a:lstStyle/>
          <a:p>
            <a:r>
              <a:rPr lang="ru-RU" sz="3600" b="1" i="1" dirty="0" smtClean="0">
                <a:solidFill>
                  <a:schemeClr val="tx1"/>
                </a:solidFill>
                <a:latin typeface="Times New Roman" pitchFamily="18" charset="0"/>
                <a:cs typeface="Times New Roman" pitchFamily="18" charset="0"/>
              </a:rPr>
              <a:t>Мастер – класс педагога дополнительного образования </a:t>
            </a:r>
            <a:r>
              <a:rPr lang="ru-RU" sz="3600" b="1" i="1" dirty="0" err="1" smtClean="0">
                <a:solidFill>
                  <a:schemeClr val="tx1"/>
                </a:solidFill>
                <a:latin typeface="Times New Roman" pitchFamily="18" charset="0"/>
                <a:cs typeface="Times New Roman" pitchFamily="18" charset="0"/>
              </a:rPr>
              <a:t>Дарианны</a:t>
            </a:r>
            <a:r>
              <a:rPr lang="ru-RU" sz="3600" b="1" i="1" dirty="0" smtClean="0">
                <a:solidFill>
                  <a:schemeClr val="tx1"/>
                </a:solidFill>
                <a:latin typeface="Times New Roman" pitchFamily="18" charset="0"/>
                <a:cs typeface="Times New Roman" pitchFamily="18" charset="0"/>
              </a:rPr>
              <a:t> Пахомовны </a:t>
            </a:r>
            <a:r>
              <a:rPr lang="ru-RU" sz="3600" b="1" i="1" dirty="0" err="1" smtClean="0">
                <a:solidFill>
                  <a:schemeClr val="tx1"/>
                </a:solidFill>
                <a:latin typeface="Times New Roman" pitchFamily="18" charset="0"/>
                <a:cs typeface="Times New Roman" pitchFamily="18" charset="0"/>
              </a:rPr>
              <a:t>Бережновой</a:t>
            </a:r>
            <a:endParaRPr lang="ru-RU" sz="3600" b="1" i="1" dirty="0" smtClean="0">
              <a:solidFill>
                <a:schemeClr val="tx1"/>
              </a:solidFill>
              <a:latin typeface="Times New Roman" pitchFamily="18" charset="0"/>
              <a:cs typeface="Times New Roman" pitchFamily="18" charset="0"/>
            </a:endParaRPr>
          </a:p>
          <a:p>
            <a:r>
              <a:rPr lang="ru-RU" sz="3600" b="1" i="1" dirty="0" smtClean="0">
                <a:solidFill>
                  <a:schemeClr val="tx1"/>
                </a:solidFill>
                <a:latin typeface="Times New Roman" pitchFamily="18" charset="0"/>
                <a:cs typeface="Times New Roman" pitchFamily="18" charset="0"/>
              </a:rPr>
              <a:t> </a:t>
            </a:r>
          </a:p>
          <a:p>
            <a:r>
              <a:rPr lang="ru-RU" sz="3600" b="1" i="1" dirty="0" smtClean="0">
                <a:solidFill>
                  <a:schemeClr val="tx1"/>
                </a:solidFill>
                <a:latin typeface="Times New Roman" pitchFamily="18" charset="0"/>
                <a:cs typeface="Times New Roman" pitchFamily="18" charset="0"/>
              </a:rPr>
              <a:t>Тема: «ДЕРЕВЬЯ из бисера»</a:t>
            </a:r>
            <a:endParaRPr lang="ru-RU" sz="3600" b="1" i="1" dirty="0">
              <a:solidFill>
                <a:schemeClr val="tx1"/>
              </a:solidFill>
              <a:latin typeface="Times New Roman" pitchFamily="18"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dirty="0"/>
          </a:p>
        </p:txBody>
      </p:sp>
      <p:pic>
        <p:nvPicPr>
          <p:cNvPr id="4" name="Рисунок 3" descr="0_53eb1_726fcf55_XL.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ctrTitle"/>
          </p:nvPr>
        </p:nvSpPr>
        <p:spPr>
          <a:xfrm>
            <a:off x="5357818" y="332656"/>
            <a:ext cx="3643338" cy="6096740"/>
          </a:xfrm>
        </p:spPr>
        <p:txBody>
          <a:bodyPr>
            <a:normAutofit/>
          </a:bodyPr>
          <a:lstStyle/>
          <a:p>
            <a:pPr algn="l"/>
            <a:r>
              <a:rPr lang="ru-RU" sz="2400" b="1" dirty="0" smtClean="0"/>
              <a:t>Совет.</a:t>
            </a:r>
            <a:r>
              <a:rPr lang="ru-RU" sz="2400" dirty="0" smtClean="0"/>
              <a:t/>
            </a:r>
            <a:br>
              <a:rPr lang="ru-RU" sz="2400" dirty="0" smtClean="0"/>
            </a:br>
            <a:r>
              <a:rPr lang="ru-RU" sz="2400" dirty="0" smtClean="0"/>
              <a:t/>
            </a:r>
            <a:br>
              <a:rPr lang="ru-RU" sz="2400" dirty="0" smtClean="0"/>
            </a:br>
            <a:r>
              <a:rPr lang="ru-RU" sz="2000" dirty="0" smtClean="0"/>
              <a:t>При выполнении обмотки следите, чтобы между витками ниток не оставалось зазоров. </a:t>
            </a:r>
            <a:br>
              <a:rPr lang="ru-RU" sz="2000" dirty="0" smtClean="0"/>
            </a:br>
            <a:r>
              <a:rPr lang="ru-RU" sz="2000" dirty="0" smtClean="0"/>
              <a:t>Лучше обмотать немного  внахлест, не допуская при этом образования неровностей, что регулируется натяжением нитки. Веточки от кончиков к основанию должны постепенно утолщаться. Не должно быть перепадов в толщине и уж тем более, утончение веточек ближе стволу.</a:t>
            </a:r>
            <a:br>
              <a:rPr lang="ru-RU" sz="2000" dirty="0" smtClean="0"/>
            </a:br>
            <a:r>
              <a:rPr lang="ru-RU" sz="2000" dirty="0" smtClean="0"/>
              <a:t> </a:t>
            </a:r>
            <a:endParaRPr lang="ru-RU" sz="2000" dirty="0"/>
          </a:p>
        </p:txBody>
      </p:sp>
      <p:pic>
        <p:nvPicPr>
          <p:cNvPr id="7170" name="Picture 2" descr="C:\Users\ASUS\Desktop\Дана\113_1510\IMG_0431.JPG"/>
          <p:cNvPicPr>
            <a:picLocks noChangeAspect="1" noChangeArrowheads="1"/>
          </p:cNvPicPr>
          <p:nvPr/>
        </p:nvPicPr>
        <p:blipFill>
          <a:blip r:embed="rId3" cstate="print"/>
          <a:srcRect/>
          <a:stretch>
            <a:fillRect/>
          </a:stretch>
        </p:blipFill>
        <p:spPr bwMode="auto">
          <a:xfrm rot="16200000">
            <a:off x="-428658" y="857229"/>
            <a:ext cx="6286543" cy="5000661"/>
          </a:xfrm>
          <a:prstGeom prst="rect">
            <a:avLst/>
          </a:prstGeom>
          <a:noFill/>
        </p:spPr>
      </p:pic>
    </p:spTree>
    <p:extLst>
      <p:ext uri="{BB962C8B-B14F-4D97-AF65-F5344CB8AC3E}">
        <p14:creationId xmlns:p14="http://schemas.microsoft.com/office/powerpoint/2010/main" val="263564420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dirty="0"/>
          </a:p>
        </p:txBody>
      </p:sp>
      <p:pic>
        <p:nvPicPr>
          <p:cNvPr id="4" name="Рисунок 3" descr="0_53eb1_726fcf55_XL.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ctrTitle"/>
          </p:nvPr>
        </p:nvSpPr>
        <p:spPr>
          <a:xfrm>
            <a:off x="5572132" y="332656"/>
            <a:ext cx="3357586" cy="6239616"/>
          </a:xfrm>
        </p:spPr>
        <p:txBody>
          <a:bodyPr>
            <a:normAutofit/>
          </a:bodyPr>
          <a:lstStyle/>
          <a:p>
            <a:pPr algn="l"/>
            <a:r>
              <a:rPr lang="ru-RU" sz="2400" b="1" dirty="0" smtClean="0"/>
              <a:t>Посадка дерева.</a:t>
            </a:r>
            <a:br>
              <a:rPr lang="ru-RU" sz="2400" b="1" dirty="0" smtClean="0"/>
            </a:br>
            <a:r>
              <a:rPr lang="ru-RU" sz="2400" dirty="0" smtClean="0"/>
              <a:t/>
            </a:r>
            <a:br>
              <a:rPr lang="ru-RU" sz="2400" dirty="0" smtClean="0"/>
            </a:br>
            <a:r>
              <a:rPr lang="ru-RU" sz="2000" dirty="0" smtClean="0"/>
              <a:t>В качестве подставок для деревьев можно использовать специальные плоские блюда, обычные цветочные горшки. </a:t>
            </a:r>
            <a:br>
              <a:rPr lang="ru-RU" sz="2000" dirty="0" smtClean="0"/>
            </a:br>
            <a:r>
              <a:rPr lang="ru-RU" sz="2000" dirty="0" smtClean="0"/>
              <a:t>Главное требование- подставка должна гармонично сочетаться с обликом дерева, цветовой гаммой и подчеркивать его красоту.</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t>
            </a:r>
            <a:endParaRPr lang="ru-RU" sz="2400" dirty="0"/>
          </a:p>
        </p:txBody>
      </p:sp>
      <p:pic>
        <p:nvPicPr>
          <p:cNvPr id="1026" name="Picture 2" descr="C:\Users\ASUS\Desktop\Дана\113_1510\IMG_0434.JPG"/>
          <p:cNvPicPr>
            <a:picLocks noChangeAspect="1" noChangeArrowheads="1"/>
          </p:cNvPicPr>
          <p:nvPr/>
        </p:nvPicPr>
        <p:blipFill>
          <a:blip r:embed="rId3" cstate="print"/>
          <a:srcRect/>
          <a:stretch>
            <a:fillRect/>
          </a:stretch>
        </p:blipFill>
        <p:spPr bwMode="auto">
          <a:xfrm>
            <a:off x="214282" y="357166"/>
            <a:ext cx="5143536" cy="6215106"/>
          </a:xfrm>
          <a:prstGeom prst="rect">
            <a:avLst/>
          </a:prstGeom>
          <a:noFill/>
        </p:spPr>
      </p:pic>
    </p:spTree>
    <p:extLst>
      <p:ext uri="{BB962C8B-B14F-4D97-AF65-F5344CB8AC3E}">
        <p14:creationId xmlns:p14="http://schemas.microsoft.com/office/powerpoint/2010/main" val="263564420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dirty="0"/>
          </a:p>
        </p:txBody>
      </p:sp>
      <p:pic>
        <p:nvPicPr>
          <p:cNvPr id="4" name="Рисунок 3" descr="0_53eb1_726fcf55_XL.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ctrTitle"/>
          </p:nvPr>
        </p:nvSpPr>
        <p:spPr>
          <a:xfrm>
            <a:off x="5286380" y="332656"/>
            <a:ext cx="3571900" cy="6239616"/>
          </a:xfrm>
        </p:spPr>
        <p:txBody>
          <a:bodyPr>
            <a:normAutofit/>
          </a:bodyPr>
          <a:lstStyle/>
          <a:p>
            <a:pPr algn="l"/>
            <a:r>
              <a:rPr lang="ru-RU" sz="2400" b="1" dirty="0" smtClean="0"/>
              <a:t>Подготовка к формированию ствола.</a:t>
            </a:r>
            <a:br>
              <a:rPr lang="ru-RU" sz="2400" b="1" dirty="0" smtClean="0"/>
            </a:br>
            <a:r>
              <a:rPr lang="ru-RU" sz="2400" dirty="0" smtClean="0"/>
              <a:t/>
            </a:r>
            <a:br>
              <a:rPr lang="ru-RU" sz="2400" dirty="0" smtClean="0"/>
            </a:br>
            <a:r>
              <a:rPr lang="ru-RU" sz="2000" dirty="0" smtClean="0"/>
              <a:t>Заливка дерева гипсовым раствором. При посадке дерева таким способом существует опасение, что ваша посуда может треснуть. Есть много способов избежать этого- например, насыпать немного песка на дно основания, поместить небольшие комочки смятой бумаги или фольги или положить порезанные трубочки для коктейля.</a:t>
            </a:r>
            <a:br>
              <a:rPr lang="ru-RU" sz="2000" dirty="0" smtClean="0"/>
            </a:br>
            <a:r>
              <a:rPr lang="ru-RU" sz="2000" dirty="0" smtClean="0"/>
              <a:t/>
            </a:r>
            <a:br>
              <a:rPr lang="ru-RU" sz="2000" dirty="0" smtClean="0"/>
            </a:br>
            <a:r>
              <a:rPr lang="ru-RU" sz="2000" dirty="0" smtClean="0"/>
              <a:t/>
            </a:r>
            <a:br>
              <a:rPr lang="ru-RU" sz="2000" dirty="0" smtClean="0"/>
            </a:br>
            <a:endParaRPr lang="ru-RU" sz="2400" dirty="0"/>
          </a:p>
        </p:txBody>
      </p:sp>
      <p:pic>
        <p:nvPicPr>
          <p:cNvPr id="9218" name="Picture 2" descr="C:\Users\ASUS\Desktop\Дана\113_1510\IMG_0436.JPG"/>
          <p:cNvPicPr>
            <a:picLocks noChangeAspect="1" noChangeArrowheads="1"/>
          </p:cNvPicPr>
          <p:nvPr/>
        </p:nvPicPr>
        <p:blipFill>
          <a:blip r:embed="rId3" cstate="print"/>
          <a:srcRect/>
          <a:stretch>
            <a:fillRect/>
          </a:stretch>
        </p:blipFill>
        <p:spPr bwMode="auto">
          <a:xfrm>
            <a:off x="214282" y="357166"/>
            <a:ext cx="4857784" cy="6215106"/>
          </a:xfrm>
          <a:prstGeom prst="rect">
            <a:avLst/>
          </a:prstGeom>
          <a:noFill/>
        </p:spPr>
      </p:pic>
    </p:spTree>
    <p:extLst>
      <p:ext uri="{BB962C8B-B14F-4D97-AF65-F5344CB8AC3E}">
        <p14:creationId xmlns:p14="http://schemas.microsoft.com/office/powerpoint/2010/main" val="263564420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dirty="0"/>
          </a:p>
        </p:txBody>
      </p:sp>
      <p:pic>
        <p:nvPicPr>
          <p:cNvPr id="4" name="Рисунок 3" descr="0_53eb1_726fcf55_XL.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ctrTitle"/>
          </p:nvPr>
        </p:nvSpPr>
        <p:spPr>
          <a:xfrm>
            <a:off x="5214942" y="332656"/>
            <a:ext cx="3714776" cy="6025302"/>
          </a:xfrm>
        </p:spPr>
        <p:txBody>
          <a:bodyPr>
            <a:normAutofit/>
          </a:bodyPr>
          <a:lstStyle/>
          <a:p>
            <a:pPr algn="l"/>
            <a:r>
              <a:rPr lang="ru-RU" sz="2000" dirty="0" smtClean="0"/>
              <a:t>Для заливки дерева гипс разводят водой до консистенции жидкой сметаны.</a:t>
            </a:r>
            <a:br>
              <a:rPr lang="ru-RU" sz="2000" dirty="0" smtClean="0"/>
            </a:br>
            <a:r>
              <a:rPr lang="ru-RU" sz="2000" dirty="0" smtClean="0"/>
              <a:t>Раствор схватывается за считанные минуты. Не старайтесь налить раствор до краев, дальнейшем идет декорирование грунта. </a:t>
            </a:r>
            <a:br>
              <a:rPr lang="ru-RU" sz="2000" dirty="0" smtClean="0"/>
            </a:br>
            <a:r>
              <a:rPr lang="ru-RU" sz="2000" dirty="0" smtClean="0"/>
              <a:t>Залитое дерево оставьте на некоторое время для остывания гипса.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t>
            </a:r>
            <a:endParaRPr lang="ru-RU" sz="2000" dirty="0"/>
          </a:p>
        </p:txBody>
      </p:sp>
      <p:pic>
        <p:nvPicPr>
          <p:cNvPr id="10242" name="Picture 2" descr="C:\Users\ASUS\Desktop\Дана\114_1610\IMG_0437.JPG"/>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50000"/>
                    </a14:imgEffect>
                  </a14:imgLayer>
                </a14:imgProps>
              </a:ext>
            </a:extLst>
          </a:blip>
          <a:srcRect/>
          <a:stretch>
            <a:fillRect/>
          </a:stretch>
        </p:blipFill>
        <p:spPr bwMode="auto">
          <a:xfrm>
            <a:off x="214282" y="285728"/>
            <a:ext cx="4786346" cy="6357982"/>
          </a:xfrm>
          <a:prstGeom prst="rect">
            <a:avLst/>
          </a:prstGeom>
          <a:noFill/>
        </p:spPr>
      </p:pic>
    </p:spTree>
    <p:extLst>
      <p:ext uri="{BB962C8B-B14F-4D97-AF65-F5344CB8AC3E}">
        <p14:creationId xmlns:p14="http://schemas.microsoft.com/office/powerpoint/2010/main" val="263564420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dirty="0"/>
          </a:p>
        </p:txBody>
      </p:sp>
      <p:pic>
        <p:nvPicPr>
          <p:cNvPr id="4" name="Рисунок 3" descr="0_53eb1_726fcf55_XL.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ctrTitle"/>
          </p:nvPr>
        </p:nvSpPr>
        <p:spPr>
          <a:xfrm>
            <a:off x="5214942" y="332656"/>
            <a:ext cx="3714776" cy="6239616"/>
          </a:xfrm>
        </p:spPr>
        <p:txBody>
          <a:bodyPr>
            <a:normAutofit fontScale="90000"/>
          </a:bodyPr>
          <a:lstStyle/>
          <a:p>
            <a:pPr algn="l"/>
            <a:r>
              <a:rPr lang="ru-RU" sz="2400" dirty="0" smtClean="0"/>
              <a:t/>
            </a:r>
            <a:br>
              <a:rPr lang="ru-RU" sz="2400" dirty="0" smtClean="0"/>
            </a:br>
            <a:r>
              <a:rPr lang="ru-RU" sz="2400" dirty="0" smtClean="0"/>
              <a:t/>
            </a:r>
            <a:br>
              <a:rPr lang="ru-RU" sz="2400" dirty="0" smtClean="0"/>
            </a:br>
            <a:r>
              <a:rPr lang="ru-RU" sz="2400" dirty="0" smtClean="0"/>
              <a:t/>
            </a:r>
            <a:br>
              <a:rPr lang="ru-RU" sz="2400" dirty="0" smtClean="0"/>
            </a:br>
            <a:r>
              <a:rPr lang="ru-RU" sz="2700" b="1" dirty="0" smtClean="0"/>
              <a:t>Изготовление ствола дерева.</a:t>
            </a:r>
            <a:r>
              <a:rPr lang="ru-RU" sz="2700" dirty="0" smtClean="0"/>
              <a:t/>
            </a:r>
            <a:br>
              <a:rPr lang="ru-RU" sz="2700" dirty="0" smtClean="0"/>
            </a:br>
            <a:r>
              <a:rPr lang="ru-RU" sz="2200" dirty="0" smtClean="0"/>
              <a:t>Ствол делаем из гипса с добавлением клея ПВА. Для придания фактурности стволу используйте растворы разной консистенции.</a:t>
            </a:r>
            <a:br>
              <a:rPr lang="ru-RU" sz="2200" dirty="0" smtClean="0"/>
            </a:br>
            <a:r>
              <a:rPr lang="ru-RU" sz="2200" dirty="0" smtClean="0"/>
              <a:t>Накладывайте раствор от макушки до основания ствола и не забывайте тонкие веточки дерева. Каждый предыдущий слой перед наложением следующего должен просохнуть.</a:t>
            </a:r>
            <a:br>
              <a:rPr lang="ru-RU" sz="2200" dirty="0" smtClean="0"/>
            </a:br>
            <a:r>
              <a:rPr lang="ru-RU" sz="2200" dirty="0" smtClean="0"/>
              <a:t>Кору дерева формируем более густым раствором. Шероховатости ствола делаем жесткой кисточкой или деревянной лопаточкой.</a:t>
            </a:r>
            <a:br>
              <a:rPr lang="ru-RU" sz="22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t>
            </a:r>
            <a:endParaRPr lang="ru-RU" sz="2400" dirty="0"/>
          </a:p>
        </p:txBody>
      </p:sp>
      <p:pic>
        <p:nvPicPr>
          <p:cNvPr id="11266" name="Picture 2" descr="C:\Users\ASUS\Desktop\Дана\114_1610\IMG_0442.JPG"/>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50000"/>
                    </a14:imgEffect>
                  </a14:imgLayer>
                </a14:imgProps>
              </a:ext>
            </a:extLst>
          </a:blip>
          <a:srcRect/>
          <a:stretch>
            <a:fillRect/>
          </a:stretch>
        </p:blipFill>
        <p:spPr bwMode="auto">
          <a:xfrm>
            <a:off x="214282" y="285728"/>
            <a:ext cx="4786346" cy="6286544"/>
          </a:xfrm>
          <a:prstGeom prst="rect">
            <a:avLst/>
          </a:prstGeom>
          <a:noFill/>
        </p:spPr>
      </p:pic>
    </p:spTree>
    <p:extLst>
      <p:ext uri="{BB962C8B-B14F-4D97-AF65-F5344CB8AC3E}">
        <p14:creationId xmlns:p14="http://schemas.microsoft.com/office/powerpoint/2010/main" val="263564420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dirty="0"/>
          </a:p>
        </p:txBody>
      </p:sp>
      <p:pic>
        <p:nvPicPr>
          <p:cNvPr id="4" name="Рисунок 3" descr="0_53eb1_726fcf55_XL.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ctrTitle"/>
          </p:nvPr>
        </p:nvSpPr>
        <p:spPr>
          <a:xfrm>
            <a:off x="5214942" y="332656"/>
            <a:ext cx="3786214" cy="6168178"/>
          </a:xfrm>
        </p:spPr>
        <p:txBody>
          <a:bodyPr>
            <a:normAutofit/>
          </a:bodyPr>
          <a:lstStyle/>
          <a:p>
            <a:pPr algn="l"/>
            <a:r>
              <a:rPr lang="ru-RU" sz="2400" b="1" dirty="0" smtClean="0"/>
              <a:t>Покраска ствола и веток.</a:t>
            </a:r>
            <a:r>
              <a:rPr lang="ru-RU" sz="2400" dirty="0" smtClean="0"/>
              <a:t/>
            </a:r>
            <a:br>
              <a:rPr lang="ru-RU" sz="2400" dirty="0" smtClean="0"/>
            </a:br>
            <a:r>
              <a:rPr lang="ru-RU" sz="2400" dirty="0" smtClean="0"/>
              <a:t/>
            </a:r>
            <a:br>
              <a:rPr lang="ru-RU" sz="2400" dirty="0" smtClean="0"/>
            </a:br>
            <a:r>
              <a:rPr lang="ru-RU" sz="2000" dirty="0" smtClean="0"/>
              <a:t>Покройте белой краской все дерево и дайте ей обсохнуть. </a:t>
            </a:r>
            <a:br>
              <a:rPr lang="ru-RU" sz="2000" dirty="0" smtClean="0"/>
            </a:br>
            <a:r>
              <a:rPr lang="ru-RU" sz="2000" dirty="0" smtClean="0"/>
              <a:t>Полусухой кистью легкими движениями поперек веточек, слегка прикасаясь поверхности, наносите черную краску по направления от развилок к стволу. Оставляйте не прокрашенными участки белого. Нанесите плотные и легкие черные горизонтальные мазки под каждой веточкой. Дождитесь полного высыхания и покройте лаком.</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t>
            </a:r>
            <a:endParaRPr lang="ru-RU" sz="2400" dirty="0"/>
          </a:p>
        </p:txBody>
      </p:sp>
      <p:pic>
        <p:nvPicPr>
          <p:cNvPr id="12290" name="Picture 2" descr="C:\Users\ASUS\Desktop\Дана\115_2310\IMG_0445.JPG"/>
          <p:cNvPicPr>
            <a:picLocks noChangeAspect="1" noChangeArrowheads="1"/>
          </p:cNvPicPr>
          <p:nvPr/>
        </p:nvPicPr>
        <p:blipFill>
          <a:blip r:embed="rId3" cstate="print"/>
          <a:srcRect/>
          <a:stretch>
            <a:fillRect/>
          </a:stretch>
        </p:blipFill>
        <p:spPr bwMode="auto">
          <a:xfrm>
            <a:off x="285720" y="285728"/>
            <a:ext cx="4714908" cy="6286544"/>
          </a:xfrm>
          <a:prstGeom prst="rect">
            <a:avLst/>
          </a:prstGeom>
          <a:noFill/>
        </p:spPr>
      </p:pic>
    </p:spTree>
    <p:extLst>
      <p:ext uri="{BB962C8B-B14F-4D97-AF65-F5344CB8AC3E}">
        <p14:creationId xmlns:p14="http://schemas.microsoft.com/office/powerpoint/2010/main" val="263564420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dirty="0"/>
          </a:p>
        </p:txBody>
      </p:sp>
      <p:pic>
        <p:nvPicPr>
          <p:cNvPr id="4" name="Рисунок 3" descr="0_53eb1_726fcf55_XL.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ctrTitle"/>
          </p:nvPr>
        </p:nvSpPr>
        <p:spPr>
          <a:xfrm>
            <a:off x="5214942" y="332656"/>
            <a:ext cx="3714776" cy="6096740"/>
          </a:xfrm>
        </p:spPr>
        <p:txBody>
          <a:bodyPr>
            <a:normAutofit/>
          </a:bodyPr>
          <a:lstStyle/>
          <a:p>
            <a:pPr algn="l"/>
            <a:r>
              <a:rPr lang="ru-RU" sz="2400" b="1" dirty="0" smtClean="0"/>
              <a:t>Декорирование грунта.</a:t>
            </a:r>
            <a:r>
              <a:rPr lang="ru-RU" sz="2400" dirty="0" smtClean="0"/>
              <a:t/>
            </a:r>
            <a:br>
              <a:rPr lang="ru-RU" sz="2400" dirty="0" smtClean="0"/>
            </a:br>
            <a:r>
              <a:rPr lang="ru-RU" sz="2400" dirty="0" smtClean="0"/>
              <a:t/>
            </a:r>
            <a:br>
              <a:rPr lang="ru-RU" sz="2400" dirty="0" smtClean="0"/>
            </a:br>
            <a:r>
              <a:rPr lang="ru-RU" sz="2000" dirty="0" smtClean="0"/>
              <a:t>Материалы для декорирование могут быть разными (камни, песок, мох, трава </a:t>
            </a:r>
            <a:r>
              <a:rPr lang="ru-RU" sz="2000" dirty="0" err="1" smtClean="0"/>
              <a:t>и.т.д</a:t>
            </a:r>
            <a:r>
              <a:rPr lang="ru-RU" sz="2000" dirty="0" smtClean="0"/>
              <a:t>) </a:t>
            </a:r>
            <a:br>
              <a:rPr lang="ru-RU" sz="2000" dirty="0" smtClean="0"/>
            </a:br>
            <a:r>
              <a:rPr lang="ru-RU" sz="2000" dirty="0" smtClean="0"/>
              <a:t>В нашем случае мы берем мох. Немного сбрызнем его водой, чтоб он стал мягким. Для декора оставим верхнюю часть, отрезов нижнюю. На грунт нальем клей ПВА и плотно уложим мох на клей. </a:t>
            </a:r>
            <a:br>
              <a:rPr lang="ru-RU" sz="2000" dirty="0" smtClean="0"/>
            </a:br>
            <a:r>
              <a:rPr lang="ru-RU" sz="2000" dirty="0" smtClean="0"/>
              <a:t>После этого придаем нашей «Березке» форму, расправляем веточки, убираем с бисерин остатки гипса.</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t>
            </a:r>
            <a:endParaRPr lang="ru-RU" sz="2400" dirty="0"/>
          </a:p>
        </p:txBody>
      </p:sp>
      <p:pic>
        <p:nvPicPr>
          <p:cNvPr id="13314" name="Picture 2" descr="C:\Users\ASUS\Desktop\Дана\116_3010\IMG_0451.JPG"/>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50000"/>
                    </a14:imgEffect>
                  </a14:imgLayer>
                </a14:imgProps>
              </a:ext>
            </a:extLst>
          </a:blip>
          <a:srcRect/>
          <a:stretch>
            <a:fillRect/>
          </a:stretch>
        </p:blipFill>
        <p:spPr bwMode="auto">
          <a:xfrm>
            <a:off x="214282" y="214290"/>
            <a:ext cx="4786346" cy="6357982"/>
          </a:xfrm>
          <a:prstGeom prst="rect">
            <a:avLst/>
          </a:prstGeom>
          <a:noFill/>
        </p:spPr>
      </p:pic>
    </p:spTree>
    <p:extLst>
      <p:ext uri="{BB962C8B-B14F-4D97-AF65-F5344CB8AC3E}">
        <p14:creationId xmlns:p14="http://schemas.microsoft.com/office/powerpoint/2010/main" val="263564420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0_53eb1_726fcf55_XL.jpg"/>
          <p:cNvPicPr>
            <a:picLocks noChangeAspect="1"/>
          </p:cNvPicPr>
          <p:nvPr/>
        </p:nvPicPr>
        <p:blipFill>
          <a:blip r:embed="rId2" cstate="print"/>
          <a:stretch>
            <a:fillRect/>
          </a:stretch>
        </p:blipFill>
        <p:spPr>
          <a:xfrm>
            <a:off x="-180528" y="0"/>
            <a:ext cx="9144000" cy="6858000"/>
          </a:xfrm>
          <a:prstGeom prst="rect">
            <a:avLst/>
          </a:prstGeom>
        </p:spPr>
      </p:pic>
      <p:sp>
        <p:nvSpPr>
          <p:cNvPr id="2" name="Заголовок 1"/>
          <p:cNvSpPr>
            <a:spLocks noGrp="1"/>
          </p:cNvSpPr>
          <p:nvPr>
            <p:ph type="ctrTitle"/>
          </p:nvPr>
        </p:nvSpPr>
        <p:spPr>
          <a:xfrm>
            <a:off x="611560" y="620688"/>
            <a:ext cx="7772400" cy="1470025"/>
          </a:xfrm>
        </p:spPr>
        <p:txBody>
          <a:bodyPr>
            <a:normAutofit fontScale="90000"/>
          </a:bodyPr>
          <a:lstStyle/>
          <a:p>
            <a:pPr algn="l"/>
            <a:r>
              <a:rPr lang="ru-RU" sz="3200" b="1" i="1" dirty="0" smtClean="0">
                <a:latin typeface="Times New Roman" pitchFamily="18" charset="0"/>
                <a:cs typeface="Times New Roman" pitchFamily="18" charset="0"/>
              </a:rPr>
              <a:t>Цель</a:t>
            </a:r>
            <a:r>
              <a:rPr lang="ru-RU" sz="3200" b="1" i="1" dirty="0">
                <a:latin typeface="Times New Roman" pitchFamily="18" charset="0"/>
                <a:cs typeface="Times New Roman" pitchFamily="18" charset="0"/>
              </a:rPr>
              <a:t>: Знакомить педагогов прикладного творчества с одной из техник </a:t>
            </a:r>
            <a:r>
              <a:rPr lang="ru-RU" sz="3200" b="1" i="1" dirty="0" smtClean="0">
                <a:latin typeface="Times New Roman" pitchFamily="18" charset="0"/>
                <a:cs typeface="Times New Roman" pitchFamily="18" charset="0"/>
              </a:rPr>
              <a:t>плетения из бисера с применением проволоки. </a:t>
            </a:r>
            <a:r>
              <a:rPr lang="ru-RU" sz="3200" b="1" i="1" dirty="0">
                <a:latin typeface="Times New Roman" pitchFamily="18" charset="0"/>
                <a:cs typeface="Times New Roman" pitchFamily="18" charset="0"/>
              </a:rPr>
              <a:t>Изготовления объемного </a:t>
            </a:r>
            <a:r>
              <a:rPr lang="ru-RU" sz="3200" b="1" i="1" dirty="0" smtClean="0">
                <a:latin typeface="Times New Roman" pitchFamily="18" charset="0"/>
                <a:cs typeface="Times New Roman" pitchFamily="18" charset="0"/>
              </a:rPr>
              <a:t>изделия «Мини деревьев»</a:t>
            </a:r>
            <a:endParaRPr lang="ru-RU" sz="3200" b="1" i="1"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79512" y="3212976"/>
            <a:ext cx="8640960" cy="3024336"/>
          </a:xfrm>
        </p:spPr>
        <p:txBody>
          <a:bodyPr>
            <a:normAutofit fontScale="47500" lnSpcReduction="20000"/>
          </a:bodyPr>
          <a:lstStyle/>
          <a:p>
            <a:r>
              <a:rPr lang="ru-RU" sz="5800" b="1" i="1" dirty="0">
                <a:solidFill>
                  <a:schemeClr val="tx1"/>
                </a:solidFill>
              </a:rPr>
              <a:t>Задачи: </a:t>
            </a:r>
          </a:p>
          <a:p>
            <a:r>
              <a:rPr lang="ru-RU" sz="5800" b="1" i="1" dirty="0">
                <a:solidFill>
                  <a:schemeClr val="tx1"/>
                </a:solidFill>
              </a:rPr>
              <a:t>- расширение творческого воображения, эстетического вкуса,</a:t>
            </a:r>
          </a:p>
          <a:p>
            <a:r>
              <a:rPr lang="ru-RU" sz="5800" b="1" i="1" dirty="0">
                <a:solidFill>
                  <a:schemeClr val="tx1"/>
                </a:solidFill>
              </a:rPr>
              <a:t>- обогащение объема знаний в области </a:t>
            </a:r>
            <a:r>
              <a:rPr lang="ru-RU" sz="5800" b="1" i="1" dirty="0" err="1">
                <a:solidFill>
                  <a:schemeClr val="tx1"/>
                </a:solidFill>
              </a:rPr>
              <a:t>бисероплетения</a:t>
            </a:r>
            <a:r>
              <a:rPr lang="ru-RU" sz="5800" b="1" i="1" dirty="0">
                <a:solidFill>
                  <a:schemeClr val="tx1"/>
                </a:solidFill>
              </a:rPr>
              <a:t>,</a:t>
            </a:r>
          </a:p>
          <a:p>
            <a:r>
              <a:rPr lang="ru-RU" sz="5800" b="1" i="1" dirty="0">
                <a:solidFill>
                  <a:schemeClr val="tx1"/>
                </a:solidFill>
              </a:rPr>
              <a:t>- внести вариации в моделирование изделий из бисера.</a:t>
            </a:r>
          </a:p>
          <a:p>
            <a:endParaRPr lang="ru-RU" b="1" i="1"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dirty="0"/>
          </a:p>
        </p:txBody>
      </p:sp>
      <p:pic>
        <p:nvPicPr>
          <p:cNvPr id="4" name="Рисунок 3" descr="0_53eb1_726fcf55_XL.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ctrTitle"/>
          </p:nvPr>
        </p:nvSpPr>
        <p:spPr>
          <a:xfrm>
            <a:off x="214282" y="332656"/>
            <a:ext cx="8715436" cy="881766"/>
          </a:xfrm>
        </p:spPr>
        <p:txBody>
          <a:bodyPr>
            <a:normAutofit fontScale="90000"/>
          </a:bodyPr>
          <a:lstStyle/>
          <a:p>
            <a:r>
              <a:rPr lang="ru-RU" b="1" dirty="0" smtClean="0">
                <a:latin typeface="+mn-lt"/>
              </a:rPr>
              <a:t>Материалы и инструменты</a:t>
            </a:r>
            <a:br>
              <a:rPr lang="ru-RU" b="1" dirty="0" smtClean="0">
                <a:latin typeface="+mn-lt"/>
              </a:rPr>
            </a:br>
            <a:endParaRPr lang="ru-RU" b="1" dirty="0">
              <a:latin typeface="+mn-lt"/>
            </a:endParaRPr>
          </a:p>
        </p:txBody>
      </p:sp>
      <p:sp>
        <p:nvSpPr>
          <p:cNvPr id="5" name="TextBox 4"/>
          <p:cNvSpPr txBox="1"/>
          <p:nvPr/>
        </p:nvSpPr>
        <p:spPr>
          <a:xfrm>
            <a:off x="285720" y="1357298"/>
            <a:ext cx="8572560" cy="6124754"/>
          </a:xfrm>
          <a:prstGeom prst="rect">
            <a:avLst/>
          </a:prstGeom>
          <a:noFill/>
        </p:spPr>
        <p:txBody>
          <a:bodyPr wrap="square" rtlCol="0">
            <a:spAutoFit/>
          </a:bodyPr>
          <a:lstStyle/>
          <a:p>
            <a:pPr>
              <a:buFont typeface="Arial" pitchFamily="34" charset="0"/>
              <a:buChar char="•"/>
            </a:pPr>
            <a:r>
              <a:rPr lang="ru-RU" sz="2800" b="1" i="1" dirty="0" smtClean="0"/>
              <a:t>Бисер </a:t>
            </a:r>
            <a:r>
              <a:rPr lang="ru-RU" sz="2000" b="1" i="1" dirty="0" smtClean="0"/>
              <a:t>(разных размеров)</a:t>
            </a:r>
          </a:p>
          <a:p>
            <a:pPr>
              <a:buFont typeface="Arial" pitchFamily="34" charset="0"/>
              <a:buChar char="•"/>
            </a:pPr>
            <a:r>
              <a:rPr lang="ru-RU" sz="2800" b="1" i="1" dirty="0" smtClean="0"/>
              <a:t>Проволока </a:t>
            </a:r>
            <a:r>
              <a:rPr lang="ru-RU" sz="2000" b="1" i="1" dirty="0" smtClean="0"/>
              <a:t>(разных диаметров для веточек и ствола) </a:t>
            </a:r>
          </a:p>
          <a:p>
            <a:pPr>
              <a:buFont typeface="Arial" pitchFamily="34" charset="0"/>
              <a:buChar char="•"/>
            </a:pPr>
            <a:r>
              <a:rPr lang="ru-RU" sz="2800" b="1" i="1" dirty="0" smtClean="0"/>
              <a:t>Нитки </a:t>
            </a:r>
            <a:r>
              <a:rPr lang="ru-RU" sz="2000" b="1" i="1" dirty="0" smtClean="0"/>
              <a:t>(мулине, шерстяные)</a:t>
            </a:r>
          </a:p>
          <a:p>
            <a:pPr>
              <a:buFont typeface="Arial" pitchFamily="34" charset="0"/>
              <a:buChar char="•"/>
            </a:pPr>
            <a:r>
              <a:rPr lang="ru-RU" sz="2800" b="1" i="1" dirty="0" smtClean="0"/>
              <a:t>Алебастр </a:t>
            </a:r>
            <a:r>
              <a:rPr lang="ru-RU" sz="2000" b="1" i="1" dirty="0" smtClean="0"/>
              <a:t>(гипс)</a:t>
            </a:r>
          </a:p>
          <a:p>
            <a:pPr>
              <a:buFont typeface="Arial" pitchFamily="34" charset="0"/>
              <a:buChar char="•"/>
            </a:pPr>
            <a:r>
              <a:rPr lang="ru-RU" sz="2800" b="1" i="1" dirty="0" smtClean="0"/>
              <a:t>Клей ПВА</a:t>
            </a:r>
          </a:p>
          <a:p>
            <a:pPr>
              <a:buFont typeface="Arial" pitchFamily="34" charset="0"/>
              <a:buChar char="•"/>
            </a:pPr>
            <a:r>
              <a:rPr lang="ru-RU" sz="2800" b="1" i="1" dirty="0" smtClean="0"/>
              <a:t>Краски </a:t>
            </a:r>
            <a:r>
              <a:rPr lang="ru-RU" sz="2000" b="1" i="1" dirty="0" smtClean="0"/>
              <a:t>(гуашь или акрил)</a:t>
            </a:r>
          </a:p>
          <a:p>
            <a:pPr>
              <a:buFont typeface="Arial" pitchFamily="34" charset="0"/>
              <a:buChar char="•"/>
            </a:pPr>
            <a:r>
              <a:rPr lang="ru-RU" sz="2800" b="1" i="1" dirty="0" smtClean="0"/>
              <a:t>Лак </a:t>
            </a:r>
            <a:r>
              <a:rPr lang="ru-RU" sz="2000" b="1" i="1" dirty="0" smtClean="0"/>
              <a:t>(бесцветный)</a:t>
            </a:r>
          </a:p>
          <a:p>
            <a:pPr>
              <a:buFont typeface="Arial" pitchFamily="34" charset="0"/>
              <a:buChar char="•"/>
            </a:pPr>
            <a:r>
              <a:rPr lang="ru-RU" sz="2800" b="1" i="1" dirty="0" smtClean="0"/>
              <a:t>Материал для декорирования грунта </a:t>
            </a:r>
            <a:r>
              <a:rPr lang="ru-RU" sz="2000" b="1" i="1" dirty="0" smtClean="0"/>
              <a:t>(мох, камни)</a:t>
            </a:r>
          </a:p>
          <a:p>
            <a:pPr>
              <a:buFont typeface="Arial" pitchFamily="34" charset="0"/>
              <a:buChar char="•"/>
            </a:pPr>
            <a:r>
              <a:rPr lang="ru-RU" sz="2800" b="1" i="1" dirty="0" smtClean="0"/>
              <a:t>Кисти </a:t>
            </a:r>
            <a:r>
              <a:rPr lang="ru-RU" sz="2000" b="1" i="1" dirty="0" smtClean="0"/>
              <a:t>(для покраски ствола)</a:t>
            </a:r>
          </a:p>
          <a:p>
            <a:pPr>
              <a:buFont typeface="Arial" pitchFamily="34" charset="0"/>
              <a:buChar char="•"/>
            </a:pPr>
            <a:r>
              <a:rPr lang="ru-RU" sz="2800" b="1" i="1" dirty="0" smtClean="0"/>
              <a:t>Плоскогубцы</a:t>
            </a:r>
          </a:p>
          <a:p>
            <a:pPr>
              <a:buFont typeface="Arial" pitchFamily="34" charset="0"/>
              <a:buChar char="•"/>
            </a:pPr>
            <a:r>
              <a:rPr lang="ru-RU" sz="2800" b="1" i="1" dirty="0" smtClean="0"/>
              <a:t>Емкость для готового дерева</a:t>
            </a:r>
          </a:p>
          <a:p>
            <a:r>
              <a:rPr lang="ru-RU" sz="2800" b="1" i="1" dirty="0" smtClean="0"/>
              <a:t> </a:t>
            </a:r>
          </a:p>
          <a:p>
            <a:r>
              <a:rPr lang="ru-RU" sz="2800" b="1" i="1" dirty="0" smtClean="0"/>
              <a:t> </a:t>
            </a:r>
          </a:p>
          <a:p>
            <a:pPr>
              <a:buFont typeface="Arial" pitchFamily="34" charset="0"/>
              <a:buChar char="•"/>
            </a:pPr>
            <a:endParaRPr lang="ru-RU" sz="2800" b="1" i="1" dirty="0" smtClean="0"/>
          </a:p>
        </p:txBody>
      </p:sp>
    </p:spTree>
    <p:extLst>
      <p:ext uri="{BB962C8B-B14F-4D97-AF65-F5344CB8AC3E}">
        <p14:creationId xmlns:p14="http://schemas.microsoft.com/office/powerpoint/2010/main" val="263564420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dirty="0"/>
          </a:p>
        </p:txBody>
      </p:sp>
      <p:pic>
        <p:nvPicPr>
          <p:cNvPr id="4" name="Рисунок 3" descr="0_53eb1_726fcf55_XL.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ctrTitle"/>
          </p:nvPr>
        </p:nvSpPr>
        <p:spPr>
          <a:xfrm>
            <a:off x="5286380" y="332656"/>
            <a:ext cx="3714776" cy="6096740"/>
          </a:xfrm>
        </p:spPr>
        <p:txBody>
          <a:bodyPr>
            <a:normAutofit fontScale="90000"/>
          </a:bodyPr>
          <a:lstStyle/>
          <a:p>
            <a:pPr algn="l"/>
            <a:r>
              <a:rPr lang="ru-RU" sz="2400" b="1" dirty="0" smtClean="0"/>
              <a:t>Изготовление веточек для «Березы»</a:t>
            </a:r>
            <a:r>
              <a:rPr lang="ru-RU" sz="2400" dirty="0" smtClean="0"/>
              <a:t/>
            </a:r>
            <a:br>
              <a:rPr lang="ru-RU" sz="2400" dirty="0" smtClean="0"/>
            </a:br>
            <a:r>
              <a:rPr lang="ru-RU" sz="2000" dirty="0" smtClean="0"/>
              <a:t/>
            </a:r>
            <a:br>
              <a:rPr lang="ru-RU" sz="2000" dirty="0" smtClean="0"/>
            </a:br>
            <a:r>
              <a:rPr lang="ru-RU" sz="2200" dirty="0" smtClean="0"/>
              <a:t>Веточки изготовим с асимметрично расположенными петельками-листочками. Набираем  в каждую петельку по 5 бисерин и плотно закручиваем проволоку, чтоб бисеринки не болтались. </a:t>
            </a: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t>
            </a:r>
            <a:endParaRPr lang="ru-RU" sz="2000" dirty="0"/>
          </a:p>
        </p:txBody>
      </p:sp>
      <p:pic>
        <p:nvPicPr>
          <p:cNvPr id="6" name="Picture 2" descr="C:\Users\ASUS\Desktop\Дана\113_1510\IMG_0419.JPG"/>
          <p:cNvPicPr>
            <a:picLocks noChangeAspect="1" noChangeArrowheads="1"/>
          </p:cNvPicPr>
          <p:nvPr/>
        </p:nvPicPr>
        <p:blipFill>
          <a:blip r:embed="rId3" cstate="print"/>
          <a:srcRect/>
          <a:stretch>
            <a:fillRect/>
          </a:stretch>
        </p:blipFill>
        <p:spPr bwMode="auto">
          <a:xfrm>
            <a:off x="214282" y="357166"/>
            <a:ext cx="4786346" cy="6072230"/>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dirty="0"/>
          </a:p>
        </p:txBody>
      </p:sp>
      <p:pic>
        <p:nvPicPr>
          <p:cNvPr id="4" name="Рисунок 3" descr="0_53eb1_726fcf55_XL.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ctrTitle"/>
          </p:nvPr>
        </p:nvSpPr>
        <p:spPr>
          <a:xfrm>
            <a:off x="5429256" y="332656"/>
            <a:ext cx="3500462" cy="6239616"/>
          </a:xfrm>
        </p:spPr>
        <p:txBody>
          <a:bodyPr>
            <a:normAutofit/>
          </a:bodyPr>
          <a:lstStyle/>
          <a:p>
            <a:pPr algn="l"/>
            <a:r>
              <a:rPr lang="ru-RU" sz="2000" dirty="0" smtClean="0"/>
              <a:t>При скручивании веточек  следите, чтобы оба конца проволоки были равномерно натянутые. Не допускайте скручивания в виде обмотки одного конца проволоки вокруг другого. (портят вид изделия виде слабо скрученным, с образованием воздушных петель)</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endParaRPr lang="ru-RU" sz="2000" dirty="0"/>
          </a:p>
        </p:txBody>
      </p:sp>
      <p:pic>
        <p:nvPicPr>
          <p:cNvPr id="1026"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Effect>
                      <a14:colorTemperature colorTemp="7200"/>
                    </a14:imgEffect>
                    <a14:imgEffect>
                      <a14:brightnessContrast bright="40000" contrast="-20000"/>
                    </a14:imgEffect>
                  </a14:imgLayer>
                </a14:imgProps>
              </a:ext>
            </a:extLst>
          </a:blip>
          <a:srcRect/>
          <a:stretch>
            <a:fillRect/>
          </a:stretch>
        </p:blipFill>
        <p:spPr bwMode="auto">
          <a:xfrm>
            <a:off x="214282" y="285728"/>
            <a:ext cx="5143536" cy="6357982"/>
          </a:xfrm>
          <a:prstGeom prst="rect">
            <a:avLst/>
          </a:prstGeom>
          <a:noFill/>
          <a:ln w="9525">
            <a:noFill/>
            <a:miter lim="800000"/>
            <a:headEnd/>
            <a:tailEnd/>
          </a:ln>
          <a:effectLst/>
        </p:spPr>
      </p:pic>
    </p:spTree>
    <p:extLst>
      <p:ext uri="{BB962C8B-B14F-4D97-AF65-F5344CB8AC3E}">
        <p14:creationId xmlns:p14="http://schemas.microsoft.com/office/powerpoint/2010/main" val="418706230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dirty="0"/>
          </a:p>
        </p:txBody>
      </p:sp>
      <p:pic>
        <p:nvPicPr>
          <p:cNvPr id="4" name="Рисунок 3" descr="0_53eb1_726fcf55_XL.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ctrTitle"/>
          </p:nvPr>
        </p:nvSpPr>
        <p:spPr>
          <a:xfrm>
            <a:off x="5572132" y="332656"/>
            <a:ext cx="3286148" cy="6096740"/>
          </a:xfrm>
        </p:spPr>
        <p:txBody>
          <a:bodyPr>
            <a:normAutofit fontScale="90000"/>
          </a:bodyPr>
          <a:lstStyle/>
          <a:p>
            <a:pPr algn="l"/>
            <a:r>
              <a:rPr lang="ru-RU" sz="2400" b="1" dirty="0" smtClean="0"/>
              <a:t>Формирование составных веточек и макушки дерева.</a:t>
            </a:r>
            <a:r>
              <a:rPr lang="ru-RU" sz="2400" dirty="0" smtClean="0"/>
              <a:t/>
            </a:r>
            <a:br>
              <a:rPr lang="ru-RU" sz="2400" dirty="0" smtClean="0"/>
            </a:br>
            <a:r>
              <a:rPr lang="ru-RU" sz="2000" dirty="0" smtClean="0"/>
              <a:t/>
            </a:r>
            <a:br>
              <a:rPr lang="ru-RU" sz="2000" dirty="0" smtClean="0"/>
            </a:br>
            <a:r>
              <a:rPr lang="ru-RU" sz="2000" dirty="0" smtClean="0"/>
              <a:t>Веточкой второго порядка считается веточка, собранная из двух и более веточек первого порядка. Для их соединения используем нитки ирис или мулине. При соединении веточек с помощью ниток не нужно скручивать проволочные хвостики между собой.</a:t>
            </a:r>
            <a:br>
              <a:rPr lang="ru-RU" sz="2000" dirty="0" smtClean="0"/>
            </a:br>
            <a:r>
              <a:rPr lang="ru-RU" sz="2000" dirty="0" smtClean="0"/>
              <a:t/>
            </a:r>
            <a:br>
              <a:rPr lang="ru-RU" sz="2000" dirty="0" smtClean="0"/>
            </a:br>
            <a:r>
              <a:rPr lang="ru-RU" sz="2000" dirty="0" smtClean="0"/>
              <a:t>Макушку дерева собираем из составных веточек по усмотрению, можем из трех или более веточек.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t>
            </a:r>
            <a:endParaRPr lang="ru-RU" sz="2400" dirty="0"/>
          </a:p>
        </p:txBody>
      </p:sp>
      <p:pic>
        <p:nvPicPr>
          <p:cNvPr id="1026" name="Picture 2" descr="C:\Users\ASUS\Desktop\Дана\113_1510\IMG_0424.JPG"/>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25000"/>
                    </a14:imgEffect>
                  </a14:imgLayer>
                </a14:imgProps>
              </a:ext>
            </a:extLst>
          </a:blip>
          <a:srcRect/>
          <a:stretch>
            <a:fillRect/>
          </a:stretch>
        </p:blipFill>
        <p:spPr bwMode="auto">
          <a:xfrm>
            <a:off x="214283" y="285728"/>
            <a:ext cx="5000659" cy="6215106"/>
          </a:xfrm>
          <a:prstGeom prst="rect">
            <a:avLst/>
          </a:prstGeom>
          <a:noFill/>
        </p:spPr>
      </p:pic>
    </p:spTree>
    <p:extLst>
      <p:ext uri="{BB962C8B-B14F-4D97-AF65-F5344CB8AC3E}">
        <p14:creationId xmlns:p14="http://schemas.microsoft.com/office/powerpoint/2010/main" val="263564420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dirty="0"/>
          </a:p>
        </p:txBody>
      </p:sp>
      <p:pic>
        <p:nvPicPr>
          <p:cNvPr id="4" name="Рисунок 3" descr="0_53eb1_726fcf55_XL.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ctrTitle"/>
          </p:nvPr>
        </p:nvSpPr>
        <p:spPr>
          <a:xfrm>
            <a:off x="5500694" y="332656"/>
            <a:ext cx="3357586" cy="6239616"/>
          </a:xfrm>
        </p:spPr>
        <p:txBody>
          <a:bodyPr>
            <a:normAutofit/>
          </a:bodyPr>
          <a:lstStyle/>
          <a:p>
            <a:pPr algn="l"/>
            <a:r>
              <a:rPr lang="ru-RU" sz="2400" b="1" dirty="0" smtClean="0"/>
              <a:t>Формирование кроны дерева.</a:t>
            </a:r>
            <a:r>
              <a:rPr lang="ru-RU" sz="2400" dirty="0" smtClean="0"/>
              <a:t/>
            </a:r>
            <a:br>
              <a:rPr lang="ru-RU" sz="2400" dirty="0" smtClean="0"/>
            </a:br>
            <a:r>
              <a:rPr lang="ru-RU" sz="2400" dirty="0" smtClean="0"/>
              <a:t/>
            </a:r>
            <a:br>
              <a:rPr lang="ru-RU" sz="2400" dirty="0" smtClean="0"/>
            </a:br>
            <a:r>
              <a:rPr lang="ru-RU" sz="2000" dirty="0" smtClean="0"/>
              <a:t>Береза может состоять из двух-трех ярусов из составных веточек. Расстояние между ярусами зависит от длины веточек дерева.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endParaRPr lang="ru-RU" sz="2400" dirty="0"/>
          </a:p>
        </p:txBody>
      </p:sp>
      <p:pic>
        <p:nvPicPr>
          <p:cNvPr id="3074" name="Picture 2" descr="C:\Users\ASUS\Desktop\Дана\113_1510\IMG_0426.JPG"/>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50000"/>
                    </a14:imgEffect>
                  </a14:imgLayer>
                </a14:imgProps>
              </a:ext>
            </a:extLst>
          </a:blip>
          <a:srcRect/>
          <a:stretch>
            <a:fillRect/>
          </a:stretch>
        </p:blipFill>
        <p:spPr bwMode="auto">
          <a:xfrm rot="5400000">
            <a:off x="-396552" y="908720"/>
            <a:ext cx="6336704" cy="5040560"/>
          </a:xfrm>
          <a:prstGeom prst="rect">
            <a:avLst/>
          </a:prstGeom>
          <a:noFill/>
        </p:spPr>
      </p:pic>
    </p:spTree>
    <p:extLst>
      <p:ext uri="{BB962C8B-B14F-4D97-AF65-F5344CB8AC3E}">
        <p14:creationId xmlns:p14="http://schemas.microsoft.com/office/powerpoint/2010/main" val="263564420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dirty="0"/>
          </a:p>
        </p:txBody>
      </p:sp>
      <p:pic>
        <p:nvPicPr>
          <p:cNvPr id="4" name="Рисунок 3" descr="0_53eb1_726fcf55_XL.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ctrTitle"/>
          </p:nvPr>
        </p:nvSpPr>
        <p:spPr>
          <a:xfrm>
            <a:off x="5500694" y="332656"/>
            <a:ext cx="3429024" cy="5739550"/>
          </a:xfrm>
        </p:spPr>
        <p:txBody>
          <a:bodyPr>
            <a:normAutofit fontScale="90000"/>
          </a:bodyPr>
          <a:lstStyle/>
          <a:p>
            <a:pPr algn="l"/>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200" dirty="0" smtClean="0"/>
              <a:t>Для создания веточек первого яруса используйте короткие и средние веточки первого порядка. Для второго яруса- средние и длинные веточки. Количество веточек первого и второго порядка может быть больше, чем на фото. </a:t>
            </a:r>
            <a:br>
              <a:rPr lang="ru-RU" sz="2200" dirty="0" smtClean="0"/>
            </a:br>
            <a:r>
              <a:rPr lang="ru-RU" sz="2200" dirty="0" smtClean="0"/>
              <a:t/>
            </a:r>
            <a:br>
              <a:rPr lang="ru-RU" sz="2200" dirty="0" smtClean="0"/>
            </a:br>
            <a:r>
              <a:rPr lang="ru-RU" sz="2200" dirty="0" smtClean="0"/>
              <a:t/>
            </a:r>
            <a:br>
              <a:rPr lang="ru-RU" sz="2200" dirty="0" smtClean="0"/>
            </a:br>
            <a:r>
              <a:rPr lang="ru-RU" sz="2200" dirty="0" smtClean="0"/>
              <a:t/>
            </a:r>
            <a:br>
              <a:rPr lang="ru-RU" sz="2200" dirty="0" smtClean="0"/>
            </a:br>
            <a:r>
              <a:rPr lang="ru-RU" sz="2200" dirty="0" smtClean="0"/>
              <a:t/>
            </a:r>
            <a:br>
              <a:rPr lang="ru-RU" sz="2200" dirty="0" smtClean="0"/>
            </a:br>
            <a:r>
              <a:rPr lang="ru-RU" sz="2000" dirty="0" smtClean="0"/>
              <a:t>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t>
            </a:r>
            <a:endParaRPr lang="ru-RU" sz="2000" dirty="0"/>
          </a:p>
        </p:txBody>
      </p:sp>
      <p:pic>
        <p:nvPicPr>
          <p:cNvPr id="4098" name="Picture 2" descr="C:\Users\ASUS\Desktop\Дана\113_1510\IMG_0427.JPG"/>
          <p:cNvPicPr>
            <a:picLocks noChangeAspect="1" noChangeArrowheads="1"/>
          </p:cNvPicPr>
          <p:nvPr/>
        </p:nvPicPr>
        <p:blipFill>
          <a:blip r:embed="rId3" cstate="print"/>
          <a:srcRect/>
          <a:stretch>
            <a:fillRect/>
          </a:stretch>
        </p:blipFill>
        <p:spPr bwMode="auto">
          <a:xfrm>
            <a:off x="357158" y="357166"/>
            <a:ext cx="4857784" cy="6215106"/>
          </a:xfrm>
          <a:prstGeom prst="rect">
            <a:avLst/>
          </a:prstGeom>
          <a:noFill/>
        </p:spPr>
      </p:pic>
    </p:spTree>
    <p:extLst>
      <p:ext uri="{BB962C8B-B14F-4D97-AF65-F5344CB8AC3E}">
        <p14:creationId xmlns:p14="http://schemas.microsoft.com/office/powerpoint/2010/main" val="263564420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dirty="0"/>
          </a:p>
        </p:txBody>
      </p:sp>
      <p:pic>
        <p:nvPicPr>
          <p:cNvPr id="4" name="Рисунок 3" descr="0_53eb1_726fcf55_XL.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ctrTitle"/>
          </p:nvPr>
        </p:nvSpPr>
        <p:spPr>
          <a:xfrm>
            <a:off x="5429256" y="332656"/>
            <a:ext cx="3571900" cy="6025302"/>
          </a:xfrm>
        </p:spPr>
        <p:txBody>
          <a:bodyPr>
            <a:normAutofit/>
          </a:bodyPr>
          <a:lstStyle/>
          <a:p>
            <a:pPr algn="l"/>
            <a:r>
              <a:rPr lang="ru-RU" sz="2000" dirty="0" smtClean="0"/>
              <a:t>Таким образом из больших соединенных веточек собираем ствол будущего  дерева. И обматываем плотно шерстяными нитками. </a:t>
            </a:r>
            <a:br>
              <a:rPr lang="ru-RU" sz="2000" dirty="0" smtClean="0"/>
            </a:br>
            <a:r>
              <a:rPr lang="ru-RU" sz="2000" dirty="0" smtClean="0"/>
              <a:t>Способ соединения нитками удобен тем, что веточка получается ровной и аккуратной, без заломов и в дальнейшем удобен для нанесения гипсовым составом.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r>
            <a:br>
              <a:rPr lang="ru-RU" sz="2000" dirty="0" smtClean="0"/>
            </a:br>
            <a:r>
              <a:rPr lang="ru-RU" sz="2000" dirty="0" smtClean="0"/>
              <a:t>  </a:t>
            </a:r>
            <a:endParaRPr lang="ru-RU" sz="2000" dirty="0"/>
          </a:p>
        </p:txBody>
      </p:sp>
      <p:pic>
        <p:nvPicPr>
          <p:cNvPr id="6146" name="Picture 2" descr="C:\Users\ASUS\Desktop\Дана\113_1510\IMG_0429.JPG"/>
          <p:cNvPicPr>
            <a:picLocks noChangeAspect="1" noChangeArrowheads="1"/>
          </p:cNvPicPr>
          <p:nvPr/>
        </p:nvPicPr>
        <p:blipFill>
          <a:blip r:embed="rId3" cstate="print"/>
          <a:srcRect/>
          <a:stretch>
            <a:fillRect/>
          </a:stretch>
        </p:blipFill>
        <p:spPr bwMode="auto">
          <a:xfrm>
            <a:off x="214282" y="357166"/>
            <a:ext cx="5000660" cy="6143668"/>
          </a:xfrm>
          <a:prstGeom prst="rect">
            <a:avLst/>
          </a:prstGeom>
          <a:noFill/>
        </p:spPr>
      </p:pic>
    </p:spTree>
    <p:extLst>
      <p:ext uri="{BB962C8B-B14F-4D97-AF65-F5344CB8AC3E}">
        <p14:creationId xmlns:p14="http://schemas.microsoft.com/office/powerpoint/2010/main" val="263564420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398</TotalTime>
  <Words>256</Words>
  <Application>Microsoft Office PowerPoint</Application>
  <PresentationFormat>Экран (4:3)</PresentationFormat>
  <Paragraphs>36</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Муниципальное бюджетное образовательное учреждение дополнительного образования детей «Дом детского творчества» п.Кысыл-Сыр муниципального района «Вилюйский улус (район)» Республики Саха (Якутия)</vt:lpstr>
      <vt:lpstr>Цель: Знакомить педагогов прикладного творчества с одной из техник плетения из бисера с применением проволоки. Изготовления объемного изделия «Мини деревьев»</vt:lpstr>
      <vt:lpstr>Материалы и инструменты </vt:lpstr>
      <vt:lpstr>Изготовление веточек для «Березы»  Веточки изготовим с асимметрично расположенными петельками-листочками. Набираем  в каждую петельку по 5 бисерин и плотно закручиваем проволоку, чтоб бисеринки не болтались.             </vt:lpstr>
      <vt:lpstr>При скручивании веточек  следите, чтобы оба конца проволоки были равномерно натянутые. Не допускайте скручивания в виде обмотки одного конца проволоки вокруг другого. (портят вид изделия виде слабо скрученным, с образованием воздушных петель)         </vt:lpstr>
      <vt:lpstr>Формирование составных веточек и макушки дерева.  Веточкой второго порядка считается веточка, собранная из двух и более веточек первого порядка. Для их соединения используем нитки ирис или мулине. При соединении веточек с помощью ниток не нужно скручивать проволочные хвостики между собой.  Макушку дерева собираем из составных веточек по усмотрению, можем из трех или более веточек.       </vt:lpstr>
      <vt:lpstr>Формирование кроны дерева.  Береза может состоять из двух-трех ярусов из составных веточек. Расстояние между ярусами зависит от длины веточек дерева.           </vt:lpstr>
      <vt:lpstr>       Для создания веточек первого яруса используйте короткие и средние веточки первого порядка. Для второго яруса- средние и длинные веточки. Количество веточек первого и второго порядка может быть больше, чем на фото.                   </vt:lpstr>
      <vt:lpstr>Таким образом из больших соединенных веточек собираем ствол будущего  дерева. И обматываем плотно шерстяными нитками.  Способ соединения нитками удобен тем, что веточка получается ровной и аккуратной, без заломов и в дальнейшем удобен для нанесения гипсовым составом.           </vt:lpstr>
      <vt:lpstr>Совет.  При выполнении обмотки следите, чтобы между витками ниток не оставалось зазоров.  Лучше обмотать немного  внахлест, не допуская при этом образования неровностей, что регулируется натяжением нитки. Веточки от кончиков к основанию должны постепенно утолщаться. Не должно быть перепадов в толщине и уж тем более, утончение веточек ближе стволу.  </vt:lpstr>
      <vt:lpstr>Посадка дерева.  В качестве подставок для деревьев можно использовать специальные плоские блюда, обычные цветочные горшки.  Главное требование- подставка должна гармонично сочетаться с обликом дерева, цветовой гаммой и подчеркивать его красоту.        </vt:lpstr>
      <vt:lpstr>Подготовка к формированию ствола.  Заливка дерева гипсовым раствором. При посадке дерева таким способом существует опасение, что ваша посуда может треснуть. Есть много способов избежать этого- например, насыпать немного песка на дно основания, поместить небольшие комочки смятой бумаги или фольги или положить порезанные трубочки для коктейля.   </vt:lpstr>
      <vt:lpstr>Для заливки дерева гипс разводят водой до консистенции жидкой сметаны. Раствор схватывается за считанные минуты. Не старайтесь налить раствор до краев, дальнейшем идет декорирование грунта.  Залитое дерево оставьте на некоторое время для остывания гипса.          </vt:lpstr>
      <vt:lpstr>   Изготовление ствола дерева. Ствол делаем из гипса с добавлением клея ПВА. Для придания фактурности стволу используйте растворы разной консистенции. Накладывайте раствор от макушки до основания ствола и не забывайте тонкие веточки дерева. Каждый предыдущий слой перед наложением следующего должен просохнуть. Кору дерева формируем более густым раствором. Шероховатости ствола делаем жесткой кисточкой или деревянной лопаточкой.      </vt:lpstr>
      <vt:lpstr>Покраска ствола и веток.  Покройте белой краской все дерево и дайте ей обсохнуть.  Полусухой кистью легкими движениями поперек веточек, слегка прикасаясь поверхности, наносите черную краску по направления от развилок к стволу. Оставляйте не прокрашенными участки белого. Нанесите плотные и легкие черные горизонтальные мазки под каждой веточкой. Дождитесь полного высыхания и покройте лаком.    </vt:lpstr>
      <vt:lpstr>Декорирование грунта.  Материалы для декорирование могут быть разными (камни, песок, мох, трава и.т.д)  В нашем случае мы берем мох. Немного сбрызнем его водой, чтоб он стал мягким. Для декора оставим верхнюю часть, отрезов нижнюю. На грунт нальем клей ПВА и плотно уложим мох на клей.  После этого придаем нашей «Березке» форму, расправляем веточки, убираем с бисерин остатки гипса.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Муниципальное бюджетное образовательное учреждение дополнительного образования детей «Дом детского творчества» п.Кысыл-Сыр</dc:title>
  <cp:lastModifiedBy>АдМиН</cp:lastModifiedBy>
  <cp:revision>47</cp:revision>
  <dcterms:modified xsi:type="dcterms:W3CDTF">2014-11-11T05:56:18Z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1961456</vt:lpwstr>
  </property>
  <property fmtid="{D5CDD505-2E9C-101B-9397-08002B2CF9AE}" name="NXPowerLiteSettings" pid="3">
    <vt:lpwstr>F7000400038000</vt:lpwstr>
  </property>
  <property fmtid="{D5CDD505-2E9C-101B-9397-08002B2CF9AE}" name="NXPowerLiteVersion" pid="4">
    <vt:lpwstr>D5.0.3</vt:lpwstr>
  </property>
</Properties>
</file>