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themeOverride+xml" PartName="/ppt/theme/themeOverride3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themeOverride+xml" PartName="/ppt/theme/themeOverr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themeOverride+xml" PartName="/ppt/theme/themeOverride4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tags+xml" PartName="/ppt/tags/tag1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2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46" r:id="rId3"/>
    <p:sldId id="316" r:id="rId4"/>
    <p:sldId id="317" r:id="rId5"/>
    <p:sldId id="319" r:id="rId6"/>
    <p:sldId id="321" r:id="rId7"/>
    <p:sldId id="347" r:id="rId8"/>
    <p:sldId id="351" r:id="rId9"/>
    <p:sldId id="322" r:id="rId10"/>
    <p:sldId id="323" r:id="rId11"/>
    <p:sldId id="353" r:id="rId12"/>
    <p:sldId id="352" r:id="rId13"/>
    <p:sldId id="354" r:id="rId14"/>
    <p:sldId id="324" r:id="rId15"/>
    <p:sldId id="348" r:id="rId16"/>
    <p:sldId id="330" r:id="rId17"/>
    <p:sldId id="331" r:id="rId18"/>
    <p:sldId id="332" r:id="rId19"/>
    <p:sldId id="325" r:id="rId20"/>
    <p:sldId id="326" r:id="rId21"/>
    <p:sldId id="355" r:id="rId22"/>
    <p:sldId id="327" r:id="rId23"/>
    <p:sldId id="329" r:id="rId24"/>
    <p:sldId id="333" r:id="rId25"/>
    <p:sldId id="334" r:id="rId26"/>
    <p:sldId id="335" r:id="rId27"/>
    <p:sldId id="356" r:id="rId28"/>
    <p:sldId id="336" r:id="rId29"/>
    <p:sldId id="328" r:id="rId30"/>
    <p:sldId id="342" r:id="rId31"/>
    <p:sldId id="337" r:id="rId32"/>
    <p:sldId id="338" r:id="rId33"/>
    <p:sldId id="341" r:id="rId34"/>
    <p:sldId id="350" r:id="rId35"/>
    <p:sldId id="339" r:id="rId36"/>
    <p:sldId id="340" r:id="rId37"/>
    <p:sldId id="343" r:id="rId38"/>
    <p:sldId id="345" r:id="rId39"/>
    <p:sldId id="344" r:id="rId40"/>
    <p:sldId id="320" r:id="rId41"/>
  </p:sldIdLst>
  <p:sldSz cx="9144000" cy="6858000" type="screen4x3"/>
  <p:notesSz cx="6858000" cy="9144000"/>
  <p:custDataLst>
    <p:tags r:id="rId4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857" autoAdjust="0"/>
  </p:normalViewPr>
  <p:slideViewPr>
    <p:cSldViewPr>
      <p:cViewPr>
        <p:scale>
          <a:sx n="69" d="100"/>
          <a:sy n="69" d="100"/>
        </p:scale>
        <p:origin x="-119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3DCB52A-8DCD-4DBB-B950-1E380D827E53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BDDDE14-BD6B-4977-8004-1051AEC78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A8D36-CDB5-4A25-B767-D2FDBD733652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9B998-B58A-4A48-9FE4-ED63625D4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62888-6CAA-4405-AB78-D95F2A1BC3D8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5A19A-FCEA-4144-B171-1A27ADA53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26038-74BD-4F02-9BB6-09F2638FEFCC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DA4A8-AF2D-42CB-AA3A-B4F21E702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4712FB-D710-48C4-A50C-0F3BAC004D40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7BC59D-7F5C-465D-82FB-529B72F7C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F42A49-15AD-4190-B064-47B06601A126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6ED1A2-E1FB-4C74-81EB-46BECC95B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89FA5B-1CE1-44F1-AF4D-C913462212BA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261D89-AED9-447D-80F6-29972226B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2D8D10-02E0-4B85-A51E-EB7F315B99A5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8FE13F-53F7-41EC-96CA-685C07E99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718E7-1CB4-4599-99D0-774897D51CA1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F48DB-5F5B-4EB0-83A1-6B75CD834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D834A3-0B35-4FB0-A06A-7D5EB6E17824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0294E9-530F-479C-B78A-2BE79963A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512E9DE-12F3-443A-BA8D-BB0A667DF5EA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3B0CD24-3DB5-4F9F-AE38-73D0078EC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175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715E2FC-30EB-4FA2-B63C-61787802D91A}" type="datetimeFigureOut">
              <a:rPr lang="ru-RU"/>
              <a:pPr>
                <a:defRPr/>
              </a:pPr>
              <a:t>08.05.2014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EEF9D85-A587-4D17-B837-066A376A8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9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7.jpeg" Type="http://schemas.openxmlformats.org/officeDocument/2006/relationships/image"/><Relationship Id="rId4" Target="../media/image26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pics.livejournal.com/55irina/pic/000fwd2z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9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46.jpeg" Type="http://schemas.openxmlformats.org/officeDocument/2006/relationships/image"/><Relationship Id="rId2" Target="../media/image4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9.jpeg" Type="http://schemas.openxmlformats.org/officeDocument/2006/relationships/image"/><Relationship Id="rId5" Target="../media/image48.jpeg" Type="http://schemas.openxmlformats.org/officeDocument/2006/relationships/image"/><Relationship Id="rId4" Target="../media/image47.jpeg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media/image50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3.jpeg" Type="http://schemas.openxmlformats.org/officeDocument/2006/relationships/image"/><Relationship Id="rId4" Target="../media/image52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3" Target="../media/image55.jpeg" Type="http://schemas.openxmlformats.org/officeDocument/2006/relationships/image"/><Relationship Id="rId2" Target="../media/image5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57.jpeg" Type="http://schemas.openxmlformats.org/officeDocument/2006/relationships/image"/><Relationship Id="rId7" Target="../media/image61.jpeg" Type="http://schemas.openxmlformats.org/officeDocument/2006/relationships/image"/><Relationship Id="rId2" Target="../media/image5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0.jpeg" Type="http://schemas.openxmlformats.org/officeDocument/2006/relationships/image"/><Relationship Id="rId5" Target="../media/image59.jpeg" Type="http://schemas.openxmlformats.org/officeDocument/2006/relationships/image"/><Relationship Id="rId4" Target="../media/image58.jpe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63.jpeg" Type="http://schemas.openxmlformats.org/officeDocument/2006/relationships/image"/><Relationship Id="rId2" Target="../media/image6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66.jpeg" Type="http://schemas.openxmlformats.org/officeDocument/2006/relationships/image"/><Relationship Id="rId5" Target="../media/image65.jpeg" Type="http://schemas.openxmlformats.org/officeDocument/2006/relationships/image"/><Relationship Id="rId4" Target="../media/image64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2" Target="../media/image6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69.jpeg" Type="http://schemas.openxmlformats.org/officeDocument/2006/relationships/image"/><Relationship Id="rId2" Target="../media/image68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71.jpeg" Type="http://schemas.openxmlformats.org/officeDocument/2006/relationships/image"/><Relationship Id="rId4" Target="../media/image70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73.jpeg" Type="http://schemas.openxmlformats.org/officeDocument/2006/relationships/image"/><Relationship Id="rId2" Target="../media/image7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75.gif" Type="http://schemas.openxmlformats.org/officeDocument/2006/relationships/image"/><Relationship Id="rId4" Target="../media/image74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3" Target="../media/image77.gif" Type="http://schemas.openxmlformats.org/officeDocument/2006/relationships/image"/><Relationship Id="rId2" Target="../media/image7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78.jpeg" Type="http://schemas.openxmlformats.org/officeDocument/2006/relationships/image"/></Relationships>
</file>

<file path=ppt/slides/_rels/slide31.xml.rels><?xml version="1.0" encoding="UTF-8" standalone="yes" ?><Relationships xmlns="http://schemas.openxmlformats.org/package/2006/relationships"><Relationship Id="rId3" Target="../media/image80.jpeg" Type="http://schemas.openxmlformats.org/officeDocument/2006/relationships/image"/><Relationship Id="rId2" Target="../media/image7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3" Target="../media/image82.gif" Type="http://schemas.openxmlformats.org/officeDocument/2006/relationships/image"/><Relationship Id="rId2" Target="../media/image8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 ?><Relationships xmlns="http://schemas.openxmlformats.org/package/2006/relationships"><Relationship Id="rId3" Target="../media/image88.jpeg" Type="http://schemas.openxmlformats.org/officeDocument/2006/relationships/image"/><Relationship Id="rId2" Target="../media/image8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90.jpeg" Type="http://schemas.openxmlformats.org/officeDocument/2006/relationships/image"/><Relationship Id="rId4" Target="../media/image89.jpeg" Type="http://schemas.openxmlformats.org/officeDocument/2006/relationships/image"/></Relationships>
</file>

<file path=ppt/slides/_rels/slide36.xml.rels><?xml version="1.0" encoding="UTF-8" standalone="yes" ?><Relationships xmlns="http://schemas.openxmlformats.org/package/2006/relationships"><Relationship Id="rId3" Target="../media/image86.jpeg" Type="http://schemas.openxmlformats.org/officeDocument/2006/relationships/image"/><Relationship Id="rId2" Target="../media/image9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macrame-clot-25.ucoz.ru/publ/istorija_pojavlenija_veshhej/naperstok_malenkoe_chudo_istorija_veshhej/6-1-0-89" TargetMode="External"/><Relationship Id="rId3" Type="http://schemas.openxmlformats.org/officeDocument/2006/relationships/hyperlink" Target="http://ru.wikipedia.org/wiki/%C8%E3%EB%E0" TargetMode="External"/><Relationship Id="rId7" Type="http://schemas.openxmlformats.org/officeDocument/2006/relationships/hyperlink" Target="http://www.thimble.ru/istori.html" TargetMode="External"/><Relationship Id="rId2" Type="http://schemas.openxmlformats.org/officeDocument/2006/relationships/hyperlink" Target="http://www.karachev-city.ru/blog/istorija_pojavlenija_shvejnoj_igly/2011-06-21-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o4emu.ru/drugoe/history/index/raznoe/stat_raznoe/58.htm" TargetMode="External"/><Relationship Id="rId11" Type="http://schemas.openxmlformats.org/officeDocument/2006/relationships/hyperlink" Target="http://evolutsia.com/content/view/68/17/" TargetMode="External"/><Relationship Id="rId5" Type="http://schemas.openxmlformats.org/officeDocument/2006/relationships/hyperlink" Target="http://bagirasos.0pk.ru/viewtopic.php?id=244" TargetMode="External"/><Relationship Id="rId10" Type="http://schemas.openxmlformats.org/officeDocument/2006/relationships/hyperlink" Target="http://visualmerchik.ucoz.ru/publ/istorija_proizvodstva_manekenov/1-1-0-10" TargetMode="External"/><Relationship Id="rId4" Type="http://schemas.openxmlformats.org/officeDocument/2006/relationships/hyperlink" Target="http://www.medn.ru/statyi/Istoriyanozhnic.html" TargetMode="External"/><Relationship Id="rId9" Type="http://schemas.openxmlformats.org/officeDocument/2006/relationships/hyperlink" Target="http://www.mannequins.ru/cat/history/" TargetMode="External"/></Relationships>
</file>

<file path=ppt/slides/_rels/slide5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0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285752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Маленькие помощники для </a:t>
            </a:r>
            <a:r>
              <a:rPr lang="ru-RU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ручных работ</a:t>
            </a:r>
            <a:endParaRPr lang="ru-RU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уроку «Организация рабочего места. Инструменты и приспособления для ручных работ»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428604"/>
            <a:ext cx="8429684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5572141"/>
            <a:ext cx="4286280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                                                                                класс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" name="Picture 4" descr="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714884"/>
            <a:ext cx="1747577" cy="192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14290"/>
            <a:ext cx="135732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3714744" y="5643578"/>
            <a:ext cx="455769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+mn-ea"/>
                <a:cs typeface="+mn-cs"/>
              </a:rPr>
              <a:t>Автор:   учитель технологии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+mn-ea"/>
                <a:cs typeface="+mn-cs"/>
              </a:rPr>
              <a:t>МАОУ «</a:t>
            </a:r>
            <a:r>
              <a:rPr kumimoji="0" lang="ru-RU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+mn-ea"/>
                <a:cs typeface="+mn-cs"/>
              </a:rPr>
              <a:t>Молчановской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+mn-ea"/>
                <a:cs typeface="+mn-cs"/>
              </a:rPr>
              <a:t> СОШ № 1»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+mn-ea"/>
                <a:cs typeface="+mn-cs"/>
              </a:rPr>
              <a:t>Садковская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+mn-ea"/>
                <a:cs typeface="+mn-cs"/>
              </a:rPr>
              <a:t>Светлана Николаевна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4071934" y="1357298"/>
            <a:ext cx="4857784" cy="5214974"/>
          </a:xfrm>
        </p:spPr>
        <p:txBody>
          <a:bodyPr/>
          <a:lstStyle/>
          <a:p>
            <a:r>
              <a:rPr lang="ru-RU" sz="2000" dirty="0" smtClean="0"/>
              <a:t>Делали ножницы из железа, стали, серебра, богато украшали. Самые дорогие покрывали даже золотом. Фантазия мастеров-изготовителей не имела предела: то выходила диковинная птица, клюв которой резал ткань, то вокруг колец для пальцев вились виноградные лозы с кистями винограда, а то вдруг получались и не ножницы, а сказочный дракон. Иногда украшений становилось так много, что они мешали пользоваться этим нехитрым инструментом. 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ножницы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3357586" cy="463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ножницы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24456" y="-310000"/>
            <a:ext cx="5286412" cy="862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24586" y="-310129"/>
            <a:ext cx="5286411" cy="862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357298"/>
            <a:ext cx="8572560" cy="532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ножницы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5" name="Picture 3" descr="http://www.cg-mania.ru/files/users/scssrs6.jpg"/>
          <p:cNvPicPr>
            <a:picLocks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214422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5720" y="371475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Для свечей</a:t>
            </a:r>
            <a:endParaRPr lang="ru-RU" dirty="0"/>
          </a:p>
        </p:txBody>
      </p:sp>
      <p:pic>
        <p:nvPicPr>
          <p:cNvPr id="8" name="Picture 3" descr="http://www.cg-mania.ru/files/users/scssrs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85728"/>
            <a:ext cx="4038600" cy="236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715008" y="2786058"/>
            <a:ext cx="2666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сбора плодов</a:t>
            </a:r>
            <a:endParaRPr lang="ru-RU" dirty="0"/>
          </a:p>
        </p:txBody>
      </p:sp>
      <p:pic>
        <p:nvPicPr>
          <p:cNvPr id="10" name="Picture 3" descr="http://www.cg-mania.ru/files/users/scssrs19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28860" y="3857628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214414" y="5429264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яиц</a:t>
            </a: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42" y="3500438"/>
            <a:ext cx="3678774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867400" y="6172200"/>
            <a:ext cx="2028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Ножницы медика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ножницы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6" name="Picture 3" descr="http://www.cg-mania.ru/files/users/electricians-scis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38100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http://www.cg-mania.ru/files/users/pizzascissor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357166"/>
            <a:ext cx="3810000" cy="314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42976" y="3286124"/>
            <a:ext cx="2500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/>
              <a:t>Ножницы электрика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3643314"/>
            <a:ext cx="2624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/>
              <a:t>Ножницы для пиццы</a:t>
            </a:r>
            <a:endParaRPr lang="ru-RU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4286256"/>
            <a:ext cx="3403607" cy="229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28596" y="3786190"/>
            <a:ext cx="3452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Ножницы для резки зелени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286248" y="4214818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Декоративные или фигурные ножницы</a:t>
            </a:r>
            <a:endParaRPr lang="ru-RU" dirty="0"/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43636" y="4786322"/>
            <a:ext cx="2509020" cy="187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357158" y="1500174"/>
            <a:ext cx="6215106" cy="1643074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</a:t>
            </a:r>
            <a:r>
              <a:rPr lang="ru-RU" sz="2000" b="1" i="1" dirty="0" smtClean="0"/>
              <a:t>Ножницы</a:t>
            </a:r>
            <a:r>
              <a:rPr lang="ru-RU" sz="2000" dirty="0" smtClean="0"/>
              <a:t> – это инструмент, предназначенный для раскроя деталей одежды, отрезания концов ниток. Ножницы должны закрываться без резкого звука, а их лезвия – хорошо резать по всей длине.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ножницы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285720" y="3357562"/>
            <a:ext cx="7572428" cy="321471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Ножницы часто тупятся. Чтобы их снова заострить, возьми в левую руку иголку, а в правую — ножницы и начинай «резать» иголку. Иголку держи перпендикулярно лезвиям и как можно ближе к середине широко раздвинутых ножниц. По мере сжимания иголку доводи до конца лезвий. Так надо проделать 10—20 раз, и ножницы снова станут острыми. Можно также несколько раз разрезать новую наждачную бумагу.</a:t>
            </a: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357166"/>
            <a:ext cx="223593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88407" y="2071678"/>
            <a:ext cx="1312749" cy="432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3143240" y="1928802"/>
            <a:ext cx="6000760" cy="2428892"/>
          </a:xfrm>
        </p:spPr>
        <p:txBody>
          <a:bodyPr/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  дядюшки  у  Никона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Вся   лысина  истыкана.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Что это?</a:t>
            </a:r>
            <a:endParaRPr lang="ru-RU" sz="4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Разгадай  загадку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6" name="Picture 7" descr="напёрсток-ан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1928802"/>
            <a:ext cx="3954466" cy="3954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нап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4071942"/>
            <a:ext cx="219075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18" descr="needle and thimble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43306" y="4572008"/>
            <a:ext cx="2371983" cy="16723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3857620" y="285728"/>
            <a:ext cx="5072098" cy="6286544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	Один из ранних вариантов наперстка. Представляет собой кольцо из бронзовой пластины. Высота 16 мм. Найдено на территории России. 	</a:t>
            </a:r>
          </a:p>
          <a:p>
            <a:pPr>
              <a:buNone/>
            </a:pPr>
            <a:r>
              <a:rPr lang="ru-RU" sz="1800" dirty="0" smtClean="0"/>
              <a:t>	От тех времен остались изящные, с богатой гравировкой и орнаментом наперстки-шедевры и легенды, связанные с их возникновением.  Согласно одной из них, в далекие времена жил-был один очень трудолюбивый портной, который с раннего утра до позднего вечера корпел над своей работой и без конца прокалывал пальцы иглой. Однажды вечером, в полнолуние, он отвлекся от работы и взглянул на свой сад. Неожиданно среди любимых цветов, которые напоминали маленькие красные колокольчики, он увидел удивительную сценку: несколько гномов срывали колокольчики и бесшумно исчезали между грядками.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Picture 3" descr="http://pics.livejournal.com/55irina/pic/000fwd2z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371477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2643174" y="1071546"/>
            <a:ext cx="6286544" cy="550072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</a:t>
            </a:r>
            <a:r>
              <a:rPr lang="ru-RU" sz="1800" dirty="0" smtClean="0"/>
              <a:t>Утром портной обнаружил, что цветы стоят на месте нетронутые. На следующую ночь все повторилось, но на этот раз портной отправился вслед за гномами. Таинственная тропка привела в подземное царство, и вот что он увидел: за длинным столом сидели малюсенькие эльфы, которые кроили и шили для гномов рубашки, штанишки и плащи. А на средний палец у всех были надеты красные колокольчики — цветочки из сада портного. Тогда-то он и вспомнил о своих исколотых пальцах. Вернулся к себе домой и на следующее утро, как всегда, принялся за работу. А когда повернул голову к окну, заметил на подоконнике сверкающий наперсток из чистого серебра, который идеально подходил к его пальцу. Это была награда от гномов за цветы, которые он вырастил, и за молчание. С наперстком работа пошла живее, а израненные пальцы вскоре зажили.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Picture 9" descr="http://keep4u.ru/imgs/b/070911/862a030b8762a84dc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357298"/>
            <a:ext cx="207170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://keep4u.ru/imgs/b/070911/f48679e54725273e0b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071942"/>
            <a:ext cx="2071702" cy="245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142844" y="1571612"/>
            <a:ext cx="8786874" cy="5000660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</a:t>
            </a:r>
            <a:r>
              <a:rPr lang="ru-RU" sz="1800" dirty="0" smtClean="0"/>
              <a:t> Исторические материалы утверждают, что появился наперсток в XVII столетии в Амстердаме. Мастер-ювелир Николай </a:t>
            </a:r>
            <a:r>
              <a:rPr lang="ru-RU" sz="1800" dirty="0" err="1" smtClean="0"/>
              <a:t>Бентотен</a:t>
            </a:r>
            <a:r>
              <a:rPr lang="ru-RU" sz="1800" dirty="0" smtClean="0"/>
              <a:t> был влюблен в соседскую девушку </a:t>
            </a:r>
            <a:r>
              <a:rPr lang="ru-RU" sz="1800" dirty="0" err="1" smtClean="0"/>
              <a:t>Аниту</a:t>
            </a:r>
            <a:r>
              <a:rPr lang="ru-RU" sz="1800" dirty="0" smtClean="0"/>
              <a:t> Ван </a:t>
            </a:r>
            <a:r>
              <a:rPr lang="ru-RU" sz="1800" dirty="0" err="1" smtClean="0"/>
              <a:t>Ранселье</a:t>
            </a:r>
            <a:r>
              <a:rPr lang="ru-RU" sz="1800" dirty="0" smtClean="0"/>
              <a:t>, которая была ловкой вышивальщицей и целыми днями вышивала по указанию скупого отца. Игла часто колола нежные девичьи пальцы и причиняла ей боль. Смотря на эти девичьи страдания, Николай </a:t>
            </a:r>
            <a:r>
              <a:rPr lang="ru-RU" sz="1800" dirty="0" err="1" smtClean="0"/>
              <a:t>Бентотен</a:t>
            </a:r>
            <a:r>
              <a:rPr lang="ru-RU" sz="1800" dirty="0" smtClean="0"/>
              <a:t> решил облегчить работу любимой девушке и в 1648 году на день рождения подарил ей маленькую золотую шапочку на пальчик с насечками. В послании он написал: «Прошу уважаемую барышню принять в дар это мое изобретение, чтобы оно защищало от уколов прекрасные и трудолюбивые пальцы». Самые древние дошедшие до нас наперстки были изготовлены из золота. Позднее их делали из позолоченного серебра или бронзы традиционного желтого цвета — возможно, чтобы заметнее была игла, которая чаще всего делалась из белого металла. Разумеется, самые красивые образцы изготавливались по поручению дочерей царей, королей и князей. Эти редкие экземпляры были обычно из золота с украшениями.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85728"/>
            <a:ext cx="257176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4071934" y="1357298"/>
            <a:ext cx="4857784" cy="5214974"/>
          </a:xfrm>
        </p:spPr>
        <p:txBody>
          <a:bodyPr/>
          <a:lstStyle/>
          <a:p>
            <a:r>
              <a:rPr lang="ru-RU" sz="2000" dirty="0" smtClean="0"/>
              <a:t>Люди не могут жить без мифов, вот и наперстки не остались в стороне от них. Первый наперсток придумали, как вы думаете, где? В Китае. </a:t>
            </a:r>
          </a:p>
          <a:p>
            <a:r>
              <a:rPr lang="ru-RU" sz="2000" dirty="0" smtClean="0"/>
              <a:t>Первое письменное упоминание о наперстках на Руси (по сведениям Е.Сосны) мы находим в приходно-расходной книге </a:t>
            </a:r>
            <a:r>
              <a:rPr lang="ru-RU" sz="2000" dirty="0" err="1" smtClean="0"/>
              <a:t>Иверского</a:t>
            </a:r>
            <a:r>
              <a:rPr lang="ru-RU" sz="2000" dirty="0" smtClean="0"/>
              <a:t> монастыря за 1669 год, когда было куплено в монастырь 40 наперстков и 300 швейных игл. </a:t>
            </a:r>
            <a:r>
              <a:rPr lang="ru-RU" sz="2000" dirty="0" err="1" smtClean="0"/>
              <a:t>Иверский</a:t>
            </a:r>
            <a:r>
              <a:rPr lang="ru-RU" sz="2000" dirty="0" smtClean="0"/>
              <a:t> монастырь находится на одном из островов Валдайского озера — Рябиновом. Основан патриархом Никоном в XVII веке.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192882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428736"/>
            <a:ext cx="1785950" cy="204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000504"/>
            <a:ext cx="314327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3000332" y="1928802"/>
            <a:ext cx="6143668" cy="2786082"/>
          </a:xfrm>
        </p:spPr>
        <p:txBody>
          <a:bodyPr/>
          <a:lstStyle/>
          <a:p>
            <a:pPr algn="ctr">
              <a:spcBef>
                <a:spcPts val="580"/>
              </a:spcBef>
              <a:buNone/>
              <a:defRPr/>
            </a:pPr>
            <a:r>
              <a:rPr lang="ru-RU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Маленького роста я,</a:t>
            </a:r>
          </a:p>
          <a:p>
            <a:pPr algn="ctr">
              <a:spcBef>
                <a:spcPts val="580"/>
              </a:spcBef>
              <a:buNone/>
              <a:defRPr/>
            </a:pPr>
            <a:r>
              <a:rPr lang="ru-RU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Тонкая и острая.</a:t>
            </a:r>
          </a:p>
          <a:p>
            <a:pPr algn="ctr">
              <a:spcBef>
                <a:spcPts val="580"/>
              </a:spcBef>
              <a:buNone/>
              <a:defRPr/>
            </a:pPr>
            <a:r>
              <a:rPr lang="ru-RU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Носом  путь себе ищу,</a:t>
            </a:r>
          </a:p>
          <a:p>
            <a:pPr algn="ctr">
              <a:spcBef>
                <a:spcPts val="580"/>
              </a:spcBef>
              <a:buNone/>
              <a:defRPr/>
            </a:pPr>
            <a:r>
              <a:rPr lang="ru-RU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собою хвост тащу.</a:t>
            </a:r>
            <a:endParaRPr lang="ru-RU" sz="4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Разгадай  загадку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5" name="Picture 5" descr="иглапад-ан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9332"/>
            <a:ext cx="2643206" cy="533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4071934" y="1357298"/>
            <a:ext cx="4857784" cy="5214974"/>
          </a:xfrm>
        </p:spPr>
        <p:txBody>
          <a:bodyPr/>
          <a:lstStyle/>
          <a:p>
            <a:r>
              <a:rPr lang="ru-RU" sz="2000" dirty="0" smtClean="0"/>
              <a:t>Самый ранний наперсток XIV века на территории России был найден в Новгороде. </a:t>
            </a:r>
          </a:p>
          <a:p>
            <a:r>
              <a:rPr lang="ru-RU" sz="2000" dirty="0" smtClean="0"/>
              <a:t>Не сразу русский наперсток стал таким, каким мы его знаем. Сначала так назывался кистень, который применяли в кулачном бою, затем — кольцо, которое надевали на большой палец правой руки при стрельбе из лука.</a:t>
            </a:r>
          </a:p>
          <a:p>
            <a:r>
              <a:rPr lang="ru-RU" sz="2000" dirty="0" smtClean="0"/>
              <a:t>В XIX веке русские ювелирные наперстки изготавливались в Великом Устюге, Санкт-Петербурге, Москве, а также во Владикавказе.  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185738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14818"/>
            <a:ext cx="371477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2107389" y="1893085"/>
            <a:ext cx="2357456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1500198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2000" dirty="0" smtClean="0"/>
              <a:t>В 18 веке вошли в моду несессеры —  наборы предметов туалета или принадлежностей для шитья. </a:t>
            </a:r>
          </a:p>
          <a:p>
            <a:pPr>
              <a:buNone/>
            </a:pPr>
            <a:r>
              <a:rPr lang="ru-RU" sz="2000" dirty="0" smtClean="0"/>
              <a:t>        В таком несессере и хранился наперсток, зачастую из драгоценных металлов, искусно отделанный.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11" name="Picture 3" descr="http://www.malleries.com/images/38_shop_images/11930-iID_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071810"/>
            <a:ext cx="5643602" cy="3525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071810"/>
            <a:ext cx="28575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4071934" y="214290"/>
            <a:ext cx="4857784" cy="3143272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Современные русские наперстки найти не менее трудно, чем антикварные, хотя их изготавливают самые известные наши фирмы. Среди них самый лучший в России Петербургский "Ломоносовский фарфоровый завод", Великоустюжский завод "Северная чернь", Ростовская фабрика "Ростовская финифть"..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3929058" y="6072206"/>
            <a:ext cx="485778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Ломоносовский фарфоровый завод</a:t>
            </a: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07196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736"/>
            <a:ext cx="400052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00174"/>
            <a:ext cx="364333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500174"/>
            <a:ext cx="400052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3643314"/>
            <a:ext cx="264320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3929058" y="6072206"/>
            <a:ext cx="485778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/>
              <a:t>Ростовская финифть</a:t>
            </a:r>
          </a:p>
          <a:p>
            <a:pPr marL="365125" marR="0" lvl="0" indent="-255588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364333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357298"/>
            <a:ext cx="35719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428736"/>
            <a:ext cx="357190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357298"/>
            <a:ext cx="355060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3929058" y="6072206"/>
            <a:ext cx="485778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/>
              <a:t>Русские самоцветы</a:t>
            </a:r>
          </a:p>
          <a:p>
            <a:pPr marL="365125" marR="0" lvl="0" indent="-255588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400052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400052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3857620" y="5929330"/>
            <a:ext cx="485778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/>
              <a:t>Гжель</a:t>
            </a:r>
          </a:p>
          <a:p>
            <a:pPr marL="365125" marR="0" lvl="0" indent="-255588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9290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385765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1"/>
          <p:cNvSpPr txBox="1">
            <a:spLocks/>
          </p:cNvSpPr>
          <p:nvPr/>
        </p:nvSpPr>
        <p:spPr bwMode="auto">
          <a:xfrm>
            <a:off x="4357686" y="500042"/>
            <a:ext cx="378621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err="1" smtClean="0"/>
              <a:t>Жостовская</a:t>
            </a:r>
            <a:r>
              <a:rPr lang="ru-RU" sz="2000" dirty="0" smtClean="0"/>
              <a:t> роспись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500174"/>
            <a:ext cx="392909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571612"/>
            <a:ext cx="38576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1"/>
          <p:cNvSpPr txBox="1">
            <a:spLocks/>
          </p:cNvSpPr>
          <p:nvPr/>
        </p:nvSpPr>
        <p:spPr bwMode="auto">
          <a:xfrm>
            <a:off x="4500562" y="428604"/>
            <a:ext cx="3786214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Холмогорская резьба по кости</a:t>
            </a:r>
            <a:endParaRPr lang="ru-RU" sz="2000" dirty="0"/>
          </a:p>
        </p:txBody>
      </p:sp>
      <p:pic>
        <p:nvPicPr>
          <p:cNvPr id="14" name="Рисунок 13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1428736"/>
            <a:ext cx="420998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1500174"/>
            <a:ext cx="39290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 bwMode="auto">
          <a:xfrm>
            <a:off x="2285984" y="5857892"/>
            <a:ext cx="485778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/>
              <a:t>Северная чернь</a:t>
            </a:r>
          </a:p>
          <a:p>
            <a:pPr marL="365125" marR="0" lvl="0" indent="-255588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736"/>
            <a:ext cx="442915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1"/>
          <p:cNvSpPr txBox="1">
            <a:spLocks/>
          </p:cNvSpPr>
          <p:nvPr/>
        </p:nvSpPr>
        <p:spPr bwMode="auto">
          <a:xfrm>
            <a:off x="2285984" y="5786454"/>
            <a:ext cx="4857784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/>
              <a:t>Наперстки из бисера</a:t>
            </a:r>
          </a:p>
          <a:p>
            <a:pPr marL="365125" marR="0" lvl="0" indent="-255588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357298"/>
            <a:ext cx="385765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357298"/>
            <a:ext cx="385765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357298"/>
            <a:ext cx="378621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1357298"/>
            <a:ext cx="392909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00600"/>
            <a:ext cx="8229600" cy="2057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Очень удобный современный пластмассовый наперсток. Не слетает с пальца в отличии от металлического.</a:t>
            </a:r>
            <a:endParaRPr lang="ru-RU" dirty="0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838200"/>
            <a:ext cx="7924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2071670" y="1500174"/>
            <a:ext cx="6858048" cy="2857520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</a:t>
            </a:r>
            <a:r>
              <a:rPr lang="ru-RU" sz="2000" b="1" i="1" dirty="0" smtClean="0"/>
              <a:t>Напёрсток – </a:t>
            </a:r>
            <a:r>
              <a:rPr lang="ru-RU" sz="2000" dirty="0" smtClean="0"/>
              <a:t>это колпачок, выполненный из пластмассы или стали, покрытый тонким слоем меди или алюминия. Предохраняет палец от укола при прокалывании иглы в ткань. Надевается на средний палец правой руки.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напёрсток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357158" y="4572008"/>
            <a:ext cx="3643338" cy="178595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Подбирают по размеру пальца.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1268730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496"/>
            <a:ext cx="1375410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286124"/>
            <a:ext cx="1383665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643314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4071934" y="1357298"/>
            <a:ext cx="4857784" cy="2857520"/>
          </a:xfrm>
        </p:spPr>
        <p:txBody>
          <a:bodyPr/>
          <a:lstStyle/>
          <a:p>
            <a:pPr>
              <a:buNone/>
            </a:pPr>
            <a:r>
              <a:rPr lang="ru-RU" sz="2000" b="1" i="1" dirty="0" smtClean="0"/>
              <a:t>	Сантиметровая лента </a:t>
            </a:r>
            <a:r>
              <a:rPr lang="ru-RU" sz="2000" dirty="0" smtClean="0"/>
              <a:t>– это мягкая лента с нанесёнными на ней сантиметровыми и миллиметровыми делениями. (Гибкая линейка).</a:t>
            </a:r>
          </a:p>
          <a:p>
            <a:pPr>
              <a:buNone/>
            </a:pPr>
            <a:r>
              <a:rPr lang="ru-RU" sz="2000" dirty="0" smtClean="0"/>
              <a:t>Её длина – 150 см. Применяют для снятия мерок с фигуры человека, измерения деталей изделия, ткани.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Сантиметровая лента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357694"/>
            <a:ext cx="192882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214290"/>
            <a:ext cx="1144905" cy="1144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ятиугольник 6"/>
          <p:cNvSpPr/>
          <p:nvPr/>
        </p:nvSpPr>
        <p:spPr>
          <a:xfrm>
            <a:off x="357158" y="4572008"/>
            <a:ext cx="3643338" cy="178595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 измерении ленту не следует излишне натягивать или ослаблять.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143380"/>
            <a:ext cx="135350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крут-метрчапап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285860"/>
            <a:ext cx="2451052" cy="30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2357422" y="1214422"/>
            <a:ext cx="6572296" cy="5357850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Первые железные иглы были найдены в </a:t>
            </a:r>
            <a:r>
              <a:rPr lang="ru-RU" sz="2000" dirty="0" err="1" smtClean="0"/>
              <a:t>Манчинге</a:t>
            </a:r>
            <a:r>
              <a:rPr lang="ru-RU" sz="2000" dirty="0" smtClean="0"/>
              <a:t>, </a:t>
            </a:r>
            <a:r>
              <a:rPr lang="ru-RU" sz="2000" dirty="0" err="1" smtClean="0"/>
              <a:t>в</a:t>
            </a:r>
            <a:r>
              <a:rPr lang="ru-RU" sz="2000" dirty="0" smtClean="0"/>
              <a:t> Баварии, и датируются 3 веком до н.э.</a:t>
            </a:r>
          </a:p>
          <a:p>
            <a:pPr eaLnBrk="1" hangingPunct="1"/>
            <a:r>
              <a:rPr lang="ru-RU" sz="2000" dirty="0" smtClean="0"/>
              <a:t>Ушка (дырочки) в то время еще не знали и просто загибали тупой кончик маленьким колечком. </a:t>
            </a:r>
          </a:p>
          <a:p>
            <a:pPr eaLnBrk="1" hangingPunct="1"/>
            <a:r>
              <a:rPr lang="ru-RU" sz="2000" dirty="0" smtClean="0"/>
              <a:t>Первую же стальную иглу нашли в Китае, датируется они примерно Х веком н.э.</a:t>
            </a:r>
          </a:p>
          <a:p>
            <a:pPr eaLnBrk="1" hangingPunct="1"/>
            <a:r>
              <a:rPr lang="ru-RU" sz="2000" dirty="0" smtClean="0"/>
              <a:t>В 1850 году англичане придумали специальные игольные станки, позволяющее сделать в игле привычное нам ушко. </a:t>
            </a:r>
          </a:p>
          <a:p>
            <a:pPr eaLnBrk="1" hangingPunct="1"/>
            <a:r>
              <a:rPr lang="ru-RU" sz="2000" dirty="0" smtClean="0"/>
              <a:t>в России первые стальные иглы появились лишь в XVII веке, хотя возраст костяных игл, найденных на территории России (село </a:t>
            </a:r>
            <a:r>
              <a:rPr lang="ru-RU" sz="2000" dirty="0" err="1" smtClean="0"/>
              <a:t>Костенки</a:t>
            </a:r>
            <a:r>
              <a:rPr lang="ru-RU" sz="2000" dirty="0" smtClean="0"/>
              <a:t>, Воронежская область) определяется специалистами примерно в: 40 тысяч лет.</a:t>
            </a:r>
            <a:endParaRPr lang="ru-RU" sz="2000" dirty="0" smtClean="0">
              <a:latin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Ручные иглы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357298"/>
            <a:ext cx="221457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лекала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428992" y="1357298"/>
            <a:ext cx="5500726" cy="185738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Это детали изделия, вырезанные из картона или плотной бумаги. Применяют для нанесения контрольных знаков на ткани.</a:t>
            </a: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429000"/>
            <a:ext cx="250033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лекало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349585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лек2"/>
          <p:cNvPicPr>
            <a:picLocks noChangeAspect="1" noChangeArrowheads="1"/>
          </p:cNvPicPr>
          <p:nvPr/>
        </p:nvPicPr>
        <p:blipFill>
          <a:blip r:embed="rId4">
            <a:lum bright="-6000" contrast="12000"/>
          </a:blip>
          <a:srcRect/>
          <a:stretch>
            <a:fillRect/>
          </a:stretch>
        </p:blipFill>
        <p:spPr bwMode="auto">
          <a:xfrm rot="7000956">
            <a:off x="3485880" y="4433956"/>
            <a:ext cx="2960681" cy="115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манекен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307183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928926" y="357166"/>
            <a:ext cx="6000792" cy="5929354"/>
          </a:xfrm>
        </p:spPr>
        <p:txBody>
          <a:bodyPr/>
          <a:lstStyle/>
          <a:p>
            <a:r>
              <a:rPr lang="ru-RU" sz="2000" dirty="0" smtClean="0"/>
              <a:t>История создания манекенов уходит корням глубоко в прошлое. Первые манекены появились в конце 18 столетия, во Франции. В переводе с французского языка слово "манекен" означает "человечек". В те времена он изготавливался из куска дерева или с помощью папье-маше. Форма манекена соответствовала натуральному человеческому телу на подставке и использовалась портными только для пошива одежды и последующей демонстрации ее клиенту.</a:t>
            </a:r>
          </a:p>
          <a:p>
            <a:r>
              <a:rPr lang="ru-RU" sz="2000" dirty="0" smtClean="0"/>
              <a:t>К началу 19 столетия стали появляться первые манекены сделанные из воска. </a:t>
            </a:r>
          </a:p>
          <a:p>
            <a:r>
              <a:rPr lang="ru-RU" sz="2000" dirty="0" smtClean="0"/>
              <a:t>В современной модной индустрии, форма манекены стала наименее похожа на нормальную человеческую.</a:t>
            </a:r>
            <a:endParaRPr lang="ru-RU" sz="2000" dirty="0"/>
          </a:p>
        </p:txBody>
      </p:sp>
      <p:pic>
        <p:nvPicPr>
          <p:cNvPr id="11" name="Рисунок 10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4929198"/>
            <a:ext cx="2684460" cy="1348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манекен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357158" y="4572008"/>
            <a:ext cx="8072494" cy="178595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 манекенах проверяют правильность стачивания боковых и плечевых швов, правильность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вмётывания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воротника в горловину, рукавов в проймы.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786182" y="928670"/>
            <a:ext cx="5143536" cy="1357322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Используется для проверки правильности изготовления изделий как в процессе их обработки, так и в готовом виде.</a:t>
            </a:r>
            <a:endParaRPr lang="ru-RU" sz="20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357430"/>
            <a:ext cx="2858770" cy="190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манекен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9" y="857232"/>
            <a:ext cx="195351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колышек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428992" y="1357298"/>
            <a:ext cx="5500726" cy="185738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Представляет собой костяной, деревянный или металлический стержень с заострённым концом.</a:t>
            </a:r>
            <a:endParaRPr lang="ru-RU" sz="2400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357158" y="4572008"/>
            <a:ext cx="6000792" cy="178595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Применяют для выправления углов,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отбтачных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деталей, а также для удаления ниток.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2771" name="Picture 3" descr="G:\DCIM\100NIKON\DSCN6327.JPG"/>
          <p:cNvPicPr>
            <a:picLocks noChangeAspect="1" noChangeArrowheads="1"/>
          </p:cNvPicPr>
          <p:nvPr/>
        </p:nvPicPr>
        <p:blipFill>
          <a:blip r:embed="rId2" cstate="email">
            <a:lum bright="40000" contrast="40000"/>
          </a:blip>
          <a:srcRect/>
          <a:stretch>
            <a:fillRect/>
          </a:stretch>
        </p:blipFill>
        <p:spPr bwMode="auto">
          <a:xfrm>
            <a:off x="6429388" y="2643182"/>
            <a:ext cx="2258138" cy="2571768"/>
          </a:xfrm>
          <a:prstGeom prst="rect">
            <a:avLst/>
          </a:prstGeom>
          <a:noFill/>
        </p:spPr>
      </p:pic>
      <p:pic>
        <p:nvPicPr>
          <p:cNvPr id="7" name="Picture 6" descr="какая---то-игол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14422"/>
            <a:ext cx="2865536" cy="317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какая---то-игол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64979" flipH="1">
            <a:off x="2263654" y="965847"/>
            <a:ext cx="207537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3714744" y="1928802"/>
            <a:ext cx="5429256" cy="2428892"/>
          </a:xfrm>
        </p:spPr>
        <p:txBody>
          <a:bodyPr/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Остра, как игла,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 шить не годится.</a:t>
            </a:r>
            <a:endParaRPr lang="ru-RU" sz="4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Разгадай  загадку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9" name="Picture 7" descr="булавачрапп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299685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PICT0063"/>
          <p:cNvPicPr>
            <a:picLocks noChangeAspect="1" noChangeArrowheads="1"/>
          </p:cNvPicPr>
          <p:nvPr/>
        </p:nvPicPr>
        <p:blipFill>
          <a:blip r:embed="rId3" cstate="email">
            <a:lum contrast="24000"/>
          </a:blip>
          <a:srcRect/>
          <a:stretch>
            <a:fillRect/>
          </a:stretch>
        </p:blipFill>
        <p:spPr bwMode="auto">
          <a:xfrm rot="5400000">
            <a:off x="5690014" y="3739746"/>
            <a:ext cx="2182810" cy="284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булавки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428992" y="214290"/>
            <a:ext cx="5500726" cy="5792810"/>
          </a:xfrm>
        </p:spPr>
        <p:txBody>
          <a:bodyPr/>
          <a:lstStyle/>
          <a:p>
            <a:r>
              <a:rPr lang="ru-RU" sz="1800" dirty="0" smtClean="0"/>
              <a:t>Древние шумеры использовали булавки, изготовленные из кости и железа, для закалывания тканей ещё в III тыс. до н. э.</a:t>
            </a:r>
          </a:p>
          <a:p>
            <a:r>
              <a:rPr lang="ru-RU" sz="1800" dirty="0" smtClean="0"/>
              <a:t>Современная индустрия изготовления булавок появилась в Средние века в Европе, когда у учёных появилась острая необходимость в инструменте, позволяющим временно скреплять бумаги.</a:t>
            </a:r>
          </a:p>
          <a:p>
            <a:r>
              <a:rPr lang="ru-RU" sz="1800" dirty="0" smtClean="0"/>
              <a:t> Булавки изготавливались путём растягивания металлических брусков в проволоку, которая затем разрезалась на части нужной длины, к которым прикреплялась металлическая же головка.</a:t>
            </a:r>
          </a:p>
          <a:p>
            <a:r>
              <a:rPr lang="ru-RU" sz="1800" dirty="0" smtClean="0"/>
              <a:t> В час производилось до 4.000 булавок, а размешалось на карточки только 1.500 в день.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  <p:pic>
        <p:nvPicPr>
          <p:cNvPr id="11" name="Рисунок 1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428736"/>
            <a:ext cx="178595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643446"/>
            <a:ext cx="318897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929066"/>
            <a:ext cx="192882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булавки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357158" y="4572008"/>
            <a:ext cx="4929222" cy="1714512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Должны быть тонкими и хорошо отшлифованными (гладкими).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786182" y="928670"/>
            <a:ext cx="5143536" cy="1357322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</a:t>
            </a:r>
            <a:r>
              <a:rPr lang="ru-RU" sz="2400" dirty="0" smtClean="0"/>
              <a:t>Используют для скалывания, смётывания деталей.</a:t>
            </a: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214554"/>
            <a:ext cx="335758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ICT0063"/>
          <p:cNvPicPr>
            <a:picLocks noChangeAspect="1" noChangeArrowheads="1"/>
          </p:cNvPicPr>
          <p:nvPr/>
        </p:nvPicPr>
        <p:blipFill>
          <a:blip r:embed="rId3" cstate="email">
            <a:lum contrast="24000"/>
          </a:blip>
          <a:srcRect/>
          <a:stretch>
            <a:fillRect/>
          </a:stretch>
        </p:blipFill>
        <p:spPr bwMode="auto">
          <a:xfrm>
            <a:off x="1214414" y="1500174"/>
            <a:ext cx="2182810" cy="284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резец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428992" y="357166"/>
            <a:ext cx="5500726" cy="4500594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Представляет собой металлический диск с острыми зубцами, прикреплённый к рукоятке. Применяют для переноса линий и знаков с лекал из бумаги или с деталей из тонкой ткани на соответствующие парные детали</a:t>
            </a:r>
            <a:endParaRPr lang="ru-RU" sz="2400" dirty="0"/>
          </a:p>
        </p:txBody>
      </p:sp>
      <p:pic>
        <p:nvPicPr>
          <p:cNvPr id="31746" name="Picture 2" descr="G:\DCIM\100NIKON\DSCN6323.JPG"/>
          <p:cNvPicPr>
            <a:picLocks noChangeAspect="1" noChangeArrowheads="1"/>
          </p:cNvPicPr>
          <p:nvPr/>
        </p:nvPicPr>
        <p:blipFill>
          <a:blip r:embed="rId2" cstate="email">
            <a:lum bright="40000" contrast="40000"/>
          </a:blip>
          <a:srcRect/>
          <a:stretch>
            <a:fillRect/>
          </a:stretch>
        </p:blipFill>
        <p:spPr bwMode="auto">
          <a:xfrm>
            <a:off x="5786446" y="3714752"/>
            <a:ext cx="2928958" cy="2928958"/>
          </a:xfrm>
          <a:prstGeom prst="rect">
            <a:avLst/>
          </a:prstGeom>
          <a:noFill/>
        </p:spPr>
      </p:pic>
      <p:pic>
        <p:nvPicPr>
          <p:cNvPr id="6" name="Picture 7" descr="рез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2984"/>
            <a:ext cx="392905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Портновские мелки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429124" y="1357298"/>
            <a:ext cx="4500594" cy="350046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Это небольшие плоские кусочки мела различной формы разных цветов. Применяют для нанесения линий на ткань или другой материал во время раскроя или примерки.</a:t>
            </a:r>
            <a:endParaRPr lang="ru-RU" sz="2400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3857620" y="4643446"/>
            <a:ext cx="4857784" cy="1714512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Для получения тонких линий края мела затачивают.</a:t>
            </a:r>
          </a:p>
        </p:txBody>
      </p:sp>
      <p:pic>
        <p:nvPicPr>
          <p:cNvPr id="6" name="Picture 7" descr="мел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1142984"/>
            <a:ext cx="614366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4176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Практическая работа </a:t>
            </a: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/>
            </a:r>
            <a:b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</a:br>
            <a:r>
              <a:rPr lang="ru-RU" sz="27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«Знакомство с инструментами и приспособлениями»</a:t>
            </a:r>
            <a:endParaRPr lang="ru-RU" sz="27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85720" y="1357298"/>
            <a:ext cx="8643998" cy="571504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/>
              <a:t>	заполни таблицу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785927"/>
          <a:ext cx="8358246" cy="4728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675446">
                <a:tc>
                  <a:txBody>
                    <a:bodyPr/>
                    <a:lstStyle/>
                    <a:p>
                      <a:r>
                        <a:rPr lang="ru-RU" dirty="0" smtClean="0"/>
                        <a:t>Инструменты для ручных работ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Приспособления для ручных работ</a:t>
                      </a:r>
                      <a:endParaRPr lang="ru-RU" dirty="0"/>
                    </a:p>
                  </a:txBody>
                  <a:tcPr/>
                </a:tc>
              </a:tr>
              <a:tr h="6754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54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54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54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54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54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3214710"/>
          </a:xfrm>
        </p:spPr>
        <p:txBody>
          <a:bodyPr/>
          <a:lstStyle/>
          <a:p>
            <a:pPr eaLnBrk="1" hangingPunct="1"/>
            <a:r>
              <a:rPr lang="ru-RU" sz="2000" dirty="0" smtClean="0"/>
              <a:t>Стальные иглы были завезены из Германии ганзейскими купцами. До этого на Руси пользовались бронзовыми, позже железными иглами, для богатых заказчиков их ковали из серебра.</a:t>
            </a:r>
          </a:p>
          <a:p>
            <a:pPr eaLnBrk="1" hangingPunct="1"/>
            <a:r>
              <a:rPr lang="ru-RU" sz="2000" dirty="0" smtClean="0"/>
              <a:t>Собственное промышленное изготовление игл в России началось с легкой руки Петра I. В 1717 году он издал указ о строительстве двух игольных фабрик в селах Столбцы и </a:t>
            </a:r>
            <a:r>
              <a:rPr lang="ru-RU" sz="2000" dirty="0" err="1" smtClean="0"/>
              <a:t>Коленцы</a:t>
            </a:r>
            <a:r>
              <a:rPr lang="ru-RU" sz="2000" dirty="0" smtClean="0"/>
              <a:t> на реке </a:t>
            </a:r>
            <a:r>
              <a:rPr lang="ru-RU" sz="2000" dirty="0" err="1" smtClean="0"/>
              <a:t>Проне</a:t>
            </a:r>
            <a:r>
              <a:rPr lang="ru-RU" sz="2000" dirty="0" smtClean="0"/>
              <a:t> (современная Рязанская область). Их построили братья-купцы Рюмины и их "коллега" Сидор Томилин.</a:t>
            </a:r>
            <a:endParaRPr lang="ru-RU" sz="2000" dirty="0" smtClean="0">
              <a:latin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Ручные иглы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357694"/>
            <a:ext cx="721523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357158" y="1285860"/>
            <a:ext cx="8572560" cy="5357850"/>
          </a:xfrm>
          <a:solidFill>
            <a:schemeClr val="bg2">
              <a:lumMod val="50000"/>
            </a:schemeClr>
          </a:solidFill>
        </p:spPr>
        <p:txBody>
          <a:bodyPr/>
          <a:lstStyle/>
          <a:p>
            <a:pPr lvl="0"/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2"/>
              </a:rPr>
              <a:t>http://www.karachev-city.ru/blog/istorija_pojavlenija_shvejnoj_igly/2011-06-21-29</a:t>
            </a:r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3"/>
              </a:rPr>
              <a:t>http://ru.wikipedia.org/wiki/%C8%E3%EB%E0</a:t>
            </a:r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/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4"/>
              </a:rPr>
              <a:t>http://www.medn.ru/statyi/Istoriyanozhnic.html</a:t>
            </a:r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5"/>
              </a:rPr>
              <a:t>http://bagirasos.0pk.ru/viewtopic.php?id=244</a:t>
            </a:r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/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6"/>
              </a:rPr>
              <a:t>http://www.po4emu.ru/drugoe/history/index/raznoe/stat_raznoe/58.htm</a:t>
            </a:r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Сосна Е. Материалы к истории швейного наперстка в России (выпуск 1). — М., 2005.</a:t>
            </a:r>
          </a:p>
          <a:p>
            <a:r>
              <a:rPr lang="ru-RU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Дашевская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О.Д. Поздние скифы в Крыму. Археология СССР. Свод археологических источников. Выпуск Д 1-7. 1991г.</a:t>
            </a:r>
          </a:p>
          <a:p>
            <a:r>
              <a:rPr lang="ru-RU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Недашковский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Л.Ф. Исследование Хмелевского I селища // Археологические открытия 2000 года.- М.: Наука, 2001</a:t>
            </a:r>
          </a:p>
          <a:p>
            <a:pPr lvl="0"/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7"/>
              </a:rPr>
              <a:t>http://www.thimble.ru/istori.html</a:t>
            </a:r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en-US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http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://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macrame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-</a:t>
            </a:r>
            <a:r>
              <a:rPr lang="en-US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clot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-25.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ucoz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.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ru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/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publ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/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istorija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_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pojavlenija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_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veshhej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/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naperstok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_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malenkoe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_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chudo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_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istorija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_</a:t>
            </a:r>
            <a:r>
              <a:rPr lang="en-US" sz="1600" u="sng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veshhej</a:t>
            </a:r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hlinkClick r:id="rId8"/>
              </a:rPr>
              <a:t>/6-1-0-89</a:t>
            </a:r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/>
            <a:r>
              <a:rPr lang="ru-RU" sz="1600" u="sng" dirty="0" smtClean="0">
                <a:hlinkClick r:id="rId9"/>
              </a:rPr>
              <a:t>http://www.mannequins.ru/cat/history/</a:t>
            </a:r>
            <a:endParaRPr lang="ru-RU" sz="1600" u="sng" dirty="0" smtClean="0"/>
          </a:p>
          <a:p>
            <a:r>
              <a:rPr lang="ru-RU" sz="1600" u="sng" dirty="0" smtClean="0">
                <a:hlinkClick r:id="rId10"/>
              </a:rPr>
              <a:t>http://visualmerchik.ucoz.ru/publ/istorija_proizvodstva_manekenov/1-1-0-10</a:t>
            </a:r>
            <a:endParaRPr lang="ru-RU" sz="1600" u="sng" dirty="0" smtClean="0"/>
          </a:p>
          <a:p>
            <a:pPr lvl="0"/>
            <a:r>
              <a:rPr lang="ru-RU" sz="1600" u="sng" dirty="0" smtClean="0">
                <a:hlinkClick r:id="rId11"/>
              </a:rPr>
              <a:t>http://evolutsia.com/content/view/68/17/</a:t>
            </a:r>
            <a:endParaRPr lang="ru-RU" sz="1600" dirty="0" smtClean="0"/>
          </a:p>
          <a:p>
            <a:endParaRPr lang="ru-RU" sz="1600" dirty="0" smtClean="0"/>
          </a:p>
          <a:p>
            <a:pPr lvl="0"/>
            <a:endParaRPr lang="ru-RU" sz="1600" dirty="0" smtClean="0"/>
          </a:p>
          <a:p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/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/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/>
            <a:endParaRPr lang="ru-RU" sz="1600" u="sng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Источники информации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2143108" y="1214422"/>
            <a:ext cx="6786610" cy="5357850"/>
          </a:xfrm>
        </p:spPr>
        <p:txBody>
          <a:bodyPr/>
          <a:lstStyle/>
          <a:p>
            <a:r>
              <a:rPr lang="ru-RU" sz="2000" dirty="0" smtClean="0"/>
              <a:t>С тех пор стальная игла прочно вошла в быт бедняка, став настоящим символом трудолюбия. Была даже такая поговорка: "Иглой да бороной деревня стоит". Да что бедняка! Этими иглами пользовалась и несчастная жена Петра Евдокия Федоровна Лопухина, коротавшая время за вышиванием во время своего почти тридцатилетнего заточения в монастыре Шлиссельбургской крепости. Когда царица дарила своему внуку Петру II ленту и звезду по случаю своего освобождения, она сказала: "Я, грешная, низала своими руками".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Ручные иглы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178595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2143108" y="1500174"/>
            <a:ext cx="6786610" cy="1643074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</a:t>
            </a:r>
            <a:r>
              <a:rPr lang="ru-RU" sz="2000" b="1" i="1" dirty="0" smtClean="0"/>
              <a:t>Игла</a:t>
            </a:r>
            <a:r>
              <a:rPr lang="ru-RU" sz="2000" dirty="0" smtClean="0"/>
              <a:t> – это металлический стержень, выполненный из высококачественной стали; с одной стороны острый, с другой – оформлен ушком.</a:t>
            </a:r>
          </a:p>
          <a:p>
            <a:pPr>
              <a:buNone/>
            </a:pPr>
            <a:r>
              <a:rPr lang="ru-RU" sz="2000" dirty="0" smtClean="0"/>
              <a:t>	Иглы бывают разные по длине  и толщине.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Ручные иглы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286124"/>
            <a:ext cx="3786182" cy="33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14290"/>
            <a:ext cx="135732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28736"/>
            <a:ext cx="185738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ятиугольник 8"/>
          <p:cNvSpPr/>
          <p:nvPr/>
        </p:nvSpPr>
        <p:spPr>
          <a:xfrm>
            <a:off x="285720" y="3357562"/>
            <a:ext cx="4786346" cy="2428892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Возьми на заметку!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Положи на дно коробочки, где держишь иголки, магнит, и они никогда не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рассыпятся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Чтобы иголки не заржавели, их можно хранить воткнутыми в мыло.</a:t>
            </a:r>
          </a:p>
          <a:p>
            <a:pPr algn="ctr"/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3500430" y="1928802"/>
            <a:ext cx="5643570" cy="2143140"/>
          </a:xfrm>
        </p:spPr>
        <p:txBody>
          <a:bodyPr/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26724C"/>
                </a:solidFill>
                <a:latin typeface="Times New Roman" pitchFamily="18" charset="0"/>
                <a:cs typeface="Times New Roman" pitchFamily="18" charset="0"/>
              </a:rPr>
              <a:t>Два конца, два кольца,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26724C"/>
                </a:solidFill>
                <a:latin typeface="Times New Roman" pitchFamily="18" charset="0"/>
                <a:cs typeface="Times New Roman" pitchFamily="18" charset="0"/>
              </a:rPr>
              <a:t>Посередине гвоздь,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26724C"/>
                </a:solidFill>
                <a:latin typeface="Times New Roman" pitchFamily="18" charset="0"/>
                <a:cs typeface="Times New Roman" pitchFamily="18" charset="0"/>
              </a:rPr>
              <a:t>Да и тот насквозь.</a:t>
            </a:r>
            <a:endParaRPr lang="ru-RU" sz="4000" b="1" i="1" dirty="0">
              <a:solidFill>
                <a:srgbClr val="26724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Разгадай  загадку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6" name="Picture 13" descr="ножн-ан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500306"/>
            <a:ext cx="41850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ножницы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285852" y="4214818"/>
            <a:ext cx="76200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Так могли выглядеть первые ножницы, которыми стригли шерсть овец.</a:t>
            </a: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6" descr="http://www.cg-mania.ru/files/users/scssrs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357298"/>
            <a:ext cx="2962300" cy="336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http://www.cg-mania.ru/files/users/scssrs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685800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>
          <a:xfrm>
            <a:off x="428596" y="3214686"/>
            <a:ext cx="8501122" cy="3357586"/>
          </a:xfrm>
        </p:spPr>
        <p:txBody>
          <a:bodyPr/>
          <a:lstStyle/>
          <a:p>
            <a:r>
              <a:rPr lang="ru-RU" sz="2000" dirty="0" smtClean="0"/>
              <a:t>Примерно 1000 лет назад какому-то ремесленнику пришло в голову соединить два ножа с помощью гвоздика, а ручки их загнуть кольцами — вот и получились ножницы.</a:t>
            </a:r>
          </a:p>
          <a:p>
            <a:r>
              <a:rPr lang="ru-RU" sz="2000" dirty="0" smtClean="0"/>
              <a:t>Самые старые ножницы в Восточной Европе найдены под Смоленском, в Гнездове. Изготовлены они были в X веке.</a:t>
            </a:r>
          </a:p>
          <a:p>
            <a:r>
              <a:rPr lang="ru-RU" sz="2000" dirty="0" smtClean="0"/>
              <a:t>В России ножницы изготавливали в основном кустари, причем главным образом в тех губерниях, где делали и ножи, — в Нижегородской и Владимирской. 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Calibri" pitchFamily="34" charset="0"/>
              </a:rPr>
              <a:t>ножницы</a:t>
            </a:r>
            <a:endParaRPr lang="ru-RU" sz="4400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14290"/>
            <a:ext cx="47590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736"/>
            <a:ext cx="350046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34d9e4fd9fae109fc616ce4d52818f5ed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1970</TotalTime>
  <Words>1282</Words>
  <Application>Microsoft Office PowerPoint</Application>
  <PresentationFormat>Экран (4:3)</PresentationFormat>
  <Paragraphs>173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Открытая</vt:lpstr>
      <vt:lpstr>Маленькие помощники для ручных работ</vt:lpstr>
      <vt:lpstr>Разгадай  загадку</vt:lpstr>
      <vt:lpstr>Ручные иглы</vt:lpstr>
      <vt:lpstr>Ручные иглы</vt:lpstr>
      <vt:lpstr>Ручные иглы</vt:lpstr>
      <vt:lpstr>Ручные иглы</vt:lpstr>
      <vt:lpstr>Разгадай  загадку</vt:lpstr>
      <vt:lpstr>ножницы</vt:lpstr>
      <vt:lpstr>ножницы</vt:lpstr>
      <vt:lpstr>ножницы</vt:lpstr>
      <vt:lpstr>ножницы</vt:lpstr>
      <vt:lpstr>ножницы</vt:lpstr>
      <vt:lpstr>ножницы</vt:lpstr>
      <vt:lpstr>ножницы</vt:lpstr>
      <vt:lpstr>Разгадай  загадку</vt:lpstr>
      <vt:lpstr>напёрсток</vt:lpstr>
      <vt:lpstr>напёрсток</vt:lpstr>
      <vt:lpstr>напёрсток</vt:lpstr>
      <vt:lpstr>напёрсток</vt:lpstr>
      <vt:lpstr>напёрсток</vt:lpstr>
      <vt:lpstr>напёрсток</vt:lpstr>
      <vt:lpstr>напёрсток</vt:lpstr>
      <vt:lpstr>напёрсток</vt:lpstr>
      <vt:lpstr>напёрсток</vt:lpstr>
      <vt:lpstr>напёрсток</vt:lpstr>
      <vt:lpstr>напёрсток</vt:lpstr>
      <vt:lpstr>Слайд 27</vt:lpstr>
      <vt:lpstr>напёрсток</vt:lpstr>
      <vt:lpstr>Сантиметровая лента</vt:lpstr>
      <vt:lpstr>лекала</vt:lpstr>
      <vt:lpstr>манекен</vt:lpstr>
      <vt:lpstr>манекен</vt:lpstr>
      <vt:lpstr>колышек</vt:lpstr>
      <vt:lpstr>Разгадай  загадку</vt:lpstr>
      <vt:lpstr>булавки</vt:lpstr>
      <vt:lpstr>булавки</vt:lpstr>
      <vt:lpstr>резец</vt:lpstr>
      <vt:lpstr>Портновские мелки</vt:lpstr>
      <vt:lpstr>Практическая работа  «Знакомство с инструментами и приспособлениями»</vt:lpstr>
      <vt:lpstr>Источники информации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Садковская Светлана Николаевна</dc:creator>
  <cp:lastModifiedBy>USER</cp:lastModifiedBy>
  <cp:revision>187</cp:revision>
  <dcterms:created xsi:type="dcterms:W3CDTF">2012-02-02T12:25:48Z</dcterms:created>
  <dcterms:modified xsi:type="dcterms:W3CDTF">2014-05-08T04:10:55Z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1584890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