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73" r:id="rId4"/>
    <p:sldId id="274" r:id="rId5"/>
    <p:sldId id="275" r:id="rId6"/>
    <p:sldId id="276" r:id="rId7"/>
    <p:sldId id="277" r:id="rId8"/>
    <p:sldId id="278" r:id="rId9"/>
    <p:sldId id="257" r:id="rId10"/>
    <p:sldId id="258" r:id="rId11"/>
    <p:sldId id="259" r:id="rId12"/>
    <p:sldId id="260" r:id="rId13"/>
    <p:sldId id="261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9933"/>
    <a:srgbClr val="A50021"/>
    <a:srgbClr val="0066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D12FB-6420-4435-A76B-2F18E8B913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894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4AB293-62F3-4AA6-A7DE-18B02F77DCF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36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DEF20E-E318-476A-873A-CF2BC1F6445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038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36ABFE-DB1C-4464-8C5A-5D478985E7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31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D0E5F7-AF7C-4F24-9633-952C362BE00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557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F87A99-10DB-4CB9-81F8-5E7AF045F7F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17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CEAF34-28B4-48FD-BAF3-266F9FA6DE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28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8096B1-7C8A-4DFC-AFC2-554F9F6308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049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DD0FEF-EBE8-4EE0-95EA-48E655A3BAF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174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5F8A46-631A-4BD9-AC1D-D09F1851F12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17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DC7E03-3EA3-438B-B752-D0888E03068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23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3B5323-59B2-4298-90EB-F130AEC46F4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5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alphaModFix amt="67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430D47-D7AF-4DB2-B180-B3A2513572A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7"/>
          <p:cNvSpPr txBox="1">
            <a:spLocks noChangeArrowheads="1"/>
          </p:cNvSpPr>
          <p:nvPr/>
        </p:nvSpPr>
        <p:spPr bwMode="auto">
          <a:xfrm>
            <a:off x="1785938" y="642938"/>
            <a:ext cx="5429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>
                <a:solidFill>
                  <a:srgbClr val="C00000"/>
                </a:solidFill>
                <a:latin typeface="Comic Sans MS" panose="030F0702030302020204" pitchFamily="66" charset="0"/>
              </a:rPr>
              <a:t>Конструирование юбок</a:t>
            </a:r>
          </a:p>
          <a:p>
            <a:pPr algn="ctr" eaLnBrk="1" hangingPunct="1"/>
            <a:r>
              <a:rPr lang="ru-RU" sz="2800">
                <a:solidFill>
                  <a:srgbClr val="C00000"/>
                </a:solidFill>
                <a:latin typeface="Comic Sans MS" panose="030F0702030302020204" pitchFamily="66" charset="0"/>
              </a:rPr>
              <a:t>Повторение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5813" y="1643063"/>
            <a:ext cx="7072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>
                <a:solidFill>
                  <a:srgbClr val="C00000"/>
                </a:solidFill>
                <a:latin typeface="Comic Sans MS" panose="030F0702030302020204" pitchFamily="66" charset="0"/>
              </a:rPr>
              <a:t>Какие бывают юбки по конструкции?</a:t>
            </a:r>
          </a:p>
          <a:p>
            <a:pPr eaLnBrk="1" hangingPunct="1"/>
            <a:r>
              <a:rPr lang="ru-RU" sz="1200">
                <a:solidFill>
                  <a:srgbClr val="0070C0"/>
                </a:solidFill>
                <a:latin typeface="Comic Sans MS" panose="030F0702030302020204" pitchFamily="66" charset="0"/>
              </a:rPr>
              <a:t>      </a:t>
            </a:r>
            <a:endParaRPr lang="ru-RU" sz="120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71750" y="2143125"/>
            <a:ext cx="557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400">
                <a:solidFill>
                  <a:srgbClr val="0070C0"/>
                </a:solidFill>
                <a:latin typeface="Comic Sans MS" panose="030F0702030302020204" pitchFamily="66" charset="0"/>
              </a:rPr>
              <a:t>прямые, клиньевые и конические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57250" y="2928938"/>
            <a:ext cx="7429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>
                <a:solidFill>
                  <a:srgbClr val="C00000"/>
                </a:solidFill>
                <a:latin typeface="Comic Sans MS" panose="030F0702030302020204" pitchFamily="66" charset="0"/>
              </a:rPr>
              <a:t>Какие необходимо снять мерки для построения чертежа юбки?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428875" y="3643313"/>
            <a:ext cx="4071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800">
                <a:solidFill>
                  <a:srgbClr val="0070C0"/>
                </a:solidFill>
                <a:latin typeface="Comic Sans MS" panose="030F0702030302020204" pitchFamily="66" charset="0"/>
              </a:rPr>
              <a:t>С</a:t>
            </a:r>
            <a:r>
              <a:rPr lang="ru-RU" sz="2000">
                <a:solidFill>
                  <a:srgbClr val="0070C0"/>
                </a:solidFill>
                <a:latin typeface="Comic Sans MS" panose="030F0702030302020204" pitchFamily="66" charset="0"/>
              </a:rPr>
              <a:t>т</a:t>
            </a:r>
            <a:r>
              <a:rPr lang="ru-RU" sz="2800">
                <a:solidFill>
                  <a:srgbClr val="0070C0"/>
                </a:solidFill>
                <a:latin typeface="Comic Sans MS" panose="030F0702030302020204" pitchFamily="66" charset="0"/>
              </a:rPr>
              <a:t>;  С</a:t>
            </a:r>
            <a:r>
              <a:rPr lang="ru-RU" sz="2000">
                <a:solidFill>
                  <a:srgbClr val="0070C0"/>
                </a:solidFill>
                <a:latin typeface="Comic Sans MS" panose="030F0702030302020204" pitchFamily="66" charset="0"/>
              </a:rPr>
              <a:t>б</a:t>
            </a:r>
            <a:r>
              <a:rPr lang="ru-RU" sz="2800">
                <a:solidFill>
                  <a:srgbClr val="0070C0"/>
                </a:solidFill>
                <a:latin typeface="Comic Sans MS" panose="030F0702030302020204" pitchFamily="66" charset="0"/>
              </a:rPr>
              <a:t>; Д</a:t>
            </a:r>
            <a:r>
              <a:rPr lang="ru-RU" sz="2000">
                <a:solidFill>
                  <a:srgbClr val="0070C0"/>
                </a:solidFill>
                <a:latin typeface="Comic Sans MS" panose="030F0702030302020204" pitchFamily="66" charset="0"/>
              </a:rPr>
              <a:t>тс</a:t>
            </a:r>
            <a:r>
              <a:rPr lang="ru-RU" sz="2800">
                <a:solidFill>
                  <a:srgbClr val="0070C0"/>
                </a:solidFill>
                <a:latin typeface="Comic Sans MS" panose="030F0702030302020204" pitchFamily="66" charset="0"/>
              </a:rPr>
              <a:t>; Д</a:t>
            </a:r>
            <a:r>
              <a:rPr lang="ru-RU" sz="2000">
                <a:solidFill>
                  <a:srgbClr val="0070C0"/>
                </a:solidFill>
                <a:latin typeface="Comic Sans MS" panose="030F0702030302020204" pitchFamily="66" charset="0"/>
              </a:rPr>
              <a:t>и</a:t>
            </a:r>
            <a:r>
              <a:rPr lang="ru-RU" sz="280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endParaRPr lang="ru-RU" sz="28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57250" y="4572000"/>
            <a:ext cx="6000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>
                <a:solidFill>
                  <a:srgbClr val="C00000"/>
                </a:solidFill>
                <a:latin typeface="Comic Sans MS" panose="030F0702030302020204" pitchFamily="66" charset="0"/>
              </a:rPr>
              <a:t>Сколько деталей имеет прямая юбка?   Как они называются?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00125" y="5572125"/>
            <a:ext cx="7215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>
                <a:solidFill>
                  <a:srgbClr val="0070C0"/>
                </a:solidFill>
                <a:latin typeface="Comic Sans MS" panose="030F0702030302020204" pitchFamily="66" charset="0"/>
              </a:rPr>
              <a:t>2 детали; переднее и заднее полотнища юбки</a:t>
            </a:r>
          </a:p>
        </p:txBody>
      </p:sp>
      <p:pic>
        <p:nvPicPr>
          <p:cNvPr id="2057" name="Рисунок 14" descr="http://festival.1september.ru/articles/519050/Image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357563"/>
            <a:ext cx="2643187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1697038"/>
            <a:ext cx="3821112" cy="38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клиньевой юбки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557338"/>
            <a:ext cx="3595687" cy="1141412"/>
          </a:xfrm>
        </p:spPr>
        <p:txBody>
          <a:bodyPr/>
          <a:lstStyle/>
          <a:p>
            <a:pPr marL="265113" indent="-265113" eaLnBrk="1" hangingPunct="1">
              <a:buFontTx/>
              <a:buAutoNum type="arabicPeriod" startAt="3"/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Через точку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 провести горизонтальную линию;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047750" y="3079750"/>
            <a:ext cx="3595688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4"/>
            </a:pP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Отложить на ней симметрично вправо и влево половину ширины клина по линии талии;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928688" y="5000625"/>
            <a:ext cx="4500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ТТ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1 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= ТТ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2 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=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200" u="sng">
                <a:solidFill>
                  <a:srgbClr val="A50021"/>
                </a:solidFill>
                <a:latin typeface="Comic Sans MS" panose="030F0702030302020204" pitchFamily="66" charset="0"/>
              </a:rPr>
              <a:t>(О</a:t>
            </a:r>
            <a:r>
              <a:rPr lang="ru-RU" sz="1200" u="sng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 u="sng">
                <a:solidFill>
                  <a:srgbClr val="A50021"/>
                </a:solidFill>
                <a:latin typeface="Comic Sans MS" panose="030F0702030302020204" pitchFamily="66" charset="0"/>
              </a:rPr>
              <a:t>+П</a:t>
            </a:r>
            <a:r>
              <a:rPr lang="ru-RU" sz="1200" u="sng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 u="sng">
                <a:solidFill>
                  <a:srgbClr val="A50021"/>
                </a:solidFill>
                <a:latin typeface="Comic Sans MS" panose="030F0702030302020204" pitchFamily="66" charset="0"/>
              </a:rPr>
              <a:t>):(</a:t>
            </a:r>
            <a:r>
              <a:rPr lang="ru-RU" sz="1600" u="sng">
                <a:solidFill>
                  <a:srgbClr val="A50021"/>
                </a:solidFill>
                <a:latin typeface="Comic Sans MS" panose="030F0702030302020204" pitchFamily="66" charset="0"/>
              </a:rPr>
              <a:t>количество клиньев</a:t>
            </a:r>
            <a:r>
              <a:rPr lang="en-US" sz="1600" u="sng">
                <a:solidFill>
                  <a:srgbClr val="A50021"/>
                </a:solidFill>
                <a:latin typeface="Comic Sans MS" panose="030F0702030302020204" pitchFamily="66" charset="0"/>
              </a:rPr>
              <a:t>)</a:t>
            </a:r>
            <a:endParaRPr lang="ru-RU" sz="1600" u="sng">
              <a:solidFill>
                <a:srgbClr val="A50021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sz="1600">
                <a:solidFill>
                  <a:srgbClr val="A50021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7172" grpId="0" build="p"/>
      <p:bldP spid="717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00213"/>
            <a:ext cx="38163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00213"/>
            <a:ext cx="3821113" cy="38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клиньевой юбки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916113"/>
            <a:ext cx="3595687" cy="1141412"/>
          </a:xfrm>
        </p:spPr>
        <p:txBody>
          <a:bodyPr/>
          <a:lstStyle/>
          <a:p>
            <a:pPr marL="265113" indent="-265113" eaLnBrk="1" hangingPunct="1">
              <a:buFontTx/>
              <a:buAutoNum type="arabicPeriod" startAt="5"/>
            </a:pPr>
            <a:r>
              <a:rPr lang="ru-RU" sz="2000" smtClean="0">
                <a:solidFill>
                  <a:srgbClr val="006600"/>
                </a:solidFill>
                <a:latin typeface="Comic Sans MS" panose="030F0702030302020204" pitchFamily="66" charset="0"/>
              </a:rPr>
              <a:t>Через точку </a:t>
            </a:r>
            <a:r>
              <a:rPr lang="ru-RU" sz="20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000" smtClean="0">
                <a:solidFill>
                  <a:srgbClr val="006600"/>
                </a:solidFill>
                <a:latin typeface="Comic Sans MS" panose="030F0702030302020204" pitchFamily="66" charset="0"/>
              </a:rPr>
              <a:t> провести горизонтальную линию;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042988" y="2863850"/>
            <a:ext cx="35956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6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Отложить на ней вправо и влево половину ширины клина по линии бедер;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785813" y="4508500"/>
            <a:ext cx="485775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ББ</a:t>
            </a:r>
            <a:r>
              <a:rPr lang="ru-RU" sz="1400">
                <a:solidFill>
                  <a:srgbClr val="A50021"/>
                </a:solidFill>
                <a:latin typeface="Comic Sans MS" panose="030F0702030302020204" pitchFamily="66" charset="0"/>
              </a:rPr>
              <a:t>1 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= ББ</a:t>
            </a:r>
            <a:r>
              <a:rPr lang="ru-RU" sz="1400">
                <a:solidFill>
                  <a:srgbClr val="A50021"/>
                </a:solidFill>
                <a:latin typeface="Comic Sans MS" panose="030F0702030302020204" pitchFamily="66" charset="0"/>
              </a:rPr>
              <a:t>2 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=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200" u="sng">
                <a:solidFill>
                  <a:srgbClr val="A50021"/>
                </a:solidFill>
                <a:latin typeface="Comic Sans MS" panose="030F0702030302020204" pitchFamily="66" charset="0"/>
              </a:rPr>
              <a:t>(О</a:t>
            </a:r>
            <a:r>
              <a:rPr lang="ru-RU" sz="1400" u="sng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200" u="sng">
                <a:solidFill>
                  <a:srgbClr val="A50021"/>
                </a:solidFill>
                <a:latin typeface="Comic Sans MS" panose="030F0702030302020204" pitchFamily="66" charset="0"/>
              </a:rPr>
              <a:t>+П</a:t>
            </a:r>
            <a:r>
              <a:rPr lang="ru-RU" sz="1400" u="sng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200" u="sng">
                <a:solidFill>
                  <a:srgbClr val="A50021"/>
                </a:solidFill>
                <a:latin typeface="Comic Sans MS" panose="030F0702030302020204" pitchFamily="66" charset="0"/>
              </a:rPr>
              <a:t>):</a:t>
            </a:r>
            <a:r>
              <a:rPr lang="en-US" sz="1600" u="sng">
                <a:solidFill>
                  <a:srgbClr val="A50021"/>
                </a:solidFill>
                <a:latin typeface="Comic Sans MS" panose="030F0702030302020204" pitchFamily="66" charset="0"/>
              </a:rPr>
              <a:t>(</a:t>
            </a:r>
            <a:r>
              <a:rPr lang="ru-RU" sz="1600" u="sng">
                <a:solidFill>
                  <a:srgbClr val="A50021"/>
                </a:solidFill>
                <a:latin typeface="Comic Sans MS" panose="030F0702030302020204" pitchFamily="66" charset="0"/>
              </a:rPr>
              <a:t>количество клиньев</a:t>
            </a:r>
            <a:r>
              <a:rPr lang="en-US" sz="1600" u="sng">
                <a:solidFill>
                  <a:srgbClr val="A50021"/>
                </a:solidFill>
                <a:latin typeface="Comic Sans MS" panose="030F0702030302020204" pitchFamily="66" charset="0"/>
              </a:rPr>
              <a:t>)</a:t>
            </a:r>
            <a:endParaRPr lang="ru-RU" sz="1600" u="sng">
              <a:solidFill>
                <a:srgbClr val="A50021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sz="1600">
                <a:solidFill>
                  <a:srgbClr val="A50021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10" name="Picture 10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714500"/>
            <a:ext cx="3821112" cy="382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build="p"/>
      <p:bldP spid="9221" grpId="0" build="p"/>
      <p:bldP spid="92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788" y="1700213"/>
            <a:ext cx="3827462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0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690688"/>
            <a:ext cx="3825875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1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479550"/>
            <a:ext cx="4037012" cy="403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2" descr="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1700213"/>
            <a:ext cx="3821112" cy="38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клиньевой юбки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700213"/>
            <a:ext cx="3595687" cy="1141412"/>
          </a:xfrm>
        </p:spPr>
        <p:txBody>
          <a:bodyPr/>
          <a:lstStyle/>
          <a:p>
            <a:pPr marL="265113" indent="-265113" eaLnBrk="1" hangingPunct="1">
              <a:lnSpc>
                <a:spcPct val="80000"/>
              </a:lnSpc>
              <a:buFontTx/>
              <a:buAutoNum type="arabicPeriod" startAt="7"/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Для получения ширины клина провести прямые через точки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Т1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 и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Б1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,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Т2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 и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Б2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042988" y="3224213"/>
            <a:ext cx="3595687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8"/>
            </a:pP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Продолжить до пересечения с горизонталью, проведенной через точку </a:t>
            </a:r>
            <a:r>
              <a:rPr lang="ru-RU" sz="2200" b="1">
                <a:solidFill>
                  <a:srgbClr val="A50021"/>
                </a:solidFill>
                <a:latin typeface="Comic Sans MS" panose="030F0702030302020204" pitchFamily="66" charset="0"/>
              </a:rPr>
              <a:t>Н</a:t>
            </a: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047750" y="5095875"/>
            <a:ext cx="3595688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9"/>
            </a:pP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Точки пересечения обозначить </a:t>
            </a:r>
            <a:r>
              <a:rPr lang="ru-RU" sz="2200" b="1">
                <a:solidFill>
                  <a:srgbClr val="A50021"/>
                </a:solidFill>
                <a:latin typeface="Comic Sans MS" panose="030F0702030302020204" pitchFamily="66" charset="0"/>
              </a:rPr>
              <a:t>Н1</a:t>
            </a: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 и </a:t>
            </a:r>
            <a:r>
              <a:rPr lang="ru-RU" sz="2200" b="1">
                <a:solidFill>
                  <a:srgbClr val="A50021"/>
                </a:solidFill>
                <a:latin typeface="Comic Sans MS" panose="030F0702030302020204" pitchFamily="66" charset="0"/>
              </a:rPr>
              <a:t>Н2</a:t>
            </a: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build="p"/>
      <p:bldP spid="10245" grpId="0" build="p"/>
      <p:bldP spid="102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690688"/>
            <a:ext cx="3825875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479550"/>
            <a:ext cx="4037012" cy="403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1700213"/>
            <a:ext cx="3821112" cy="38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клиньевой юбки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916113"/>
            <a:ext cx="3595687" cy="114141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AutoNum type="arabicPeriod" startAt="10"/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 От точек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 и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Н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 отложить вниз по 0,5 см;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047750" y="3079750"/>
            <a:ext cx="3595688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11"/>
            </a:pP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 Обвести контур чертежа основной линией;</a:t>
            </a:r>
          </a:p>
        </p:txBody>
      </p:sp>
      <p:pic>
        <p:nvPicPr>
          <p:cNvPr id="11276" name="Picture 12" descr="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698625"/>
            <a:ext cx="3819525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Rectangle 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72125" y="6143625"/>
            <a:ext cx="2549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b="1">
                <a:solidFill>
                  <a:srgbClr val="A50021"/>
                </a:solidFill>
                <a:latin typeface="Comic Sans MS" panose="030F0702030302020204" pitchFamily="66" charset="0"/>
                <a:hlinkClick r:id="rId6" action="ppaction://hlinksldjump"/>
              </a:rPr>
              <a:t>На первую страницу</a:t>
            </a:r>
            <a:endParaRPr lang="ru-RU" b="1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 build="p"/>
      <p:bldP spid="112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357313"/>
            <a:ext cx="4000500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клиньевой юбки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57250" y="1600200"/>
            <a:ext cx="3638550" cy="75723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12. Расширение клина внизу;</a:t>
            </a: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928688" y="2857500"/>
            <a:ext cx="363855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200" kern="0" dirty="0">
                <a:solidFill>
                  <a:srgbClr val="006600"/>
                </a:solidFill>
                <a:latin typeface="Comic Sans MS" pitchFamily="66" charset="0"/>
              </a:rPr>
              <a:t>13. Оформить чертёж основной линией;</a:t>
            </a:r>
          </a:p>
        </p:txBody>
      </p:sp>
      <p:sp>
        <p:nvSpPr>
          <p:cNvPr id="8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15000" y="6286500"/>
            <a:ext cx="3143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b="1" u="sng">
                <a:solidFill>
                  <a:srgbClr val="FFFF00"/>
                </a:solidFill>
                <a:latin typeface="Comic Sans MS" panose="030F0702030302020204" pitchFamily="66" charset="0"/>
              </a:rPr>
              <a:t>На последнюю страницу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Текст 2"/>
          <p:cNvSpPr>
            <a:spLocks noGrp="1"/>
          </p:cNvSpPr>
          <p:nvPr>
            <p:ph type="body" sz="half" idx="1"/>
          </p:nvPr>
        </p:nvSpPr>
        <p:spPr>
          <a:xfrm>
            <a:off x="1500188" y="5643563"/>
            <a:ext cx="6072187" cy="5000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>
                <a:solidFill>
                  <a:srgbClr val="C00000"/>
                </a:solidFill>
                <a:latin typeface="Comic Sans MS" panose="030F0702030302020204" pitchFamily="66" charset="0"/>
              </a:rPr>
              <a:t>Трёхцветная коническая юбка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title"/>
          </p:nvPr>
        </p:nvSpPr>
        <p:spPr>
          <a:xfrm>
            <a:off x="857250" y="571500"/>
            <a:ext cx="7500938" cy="84613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Учимся моделировать</a:t>
            </a:r>
          </a:p>
        </p:txBody>
      </p:sp>
      <p:pic>
        <p:nvPicPr>
          <p:cNvPr id="15364" name="Picture 4" descr="E:\новая структура\конструирование и моделирование\ЮБКИ\Для презентации МОДЕЛИРОВАНИЕ\Модель1а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325563"/>
            <a:ext cx="2428875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E:\новая структура\конструирование и моделирование\ЮБКИ\Для презентации МОДЕЛИРОВАНИЕ\Чертёж модели1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357438"/>
            <a:ext cx="2428875" cy="259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E:\новая структура\конструирование и моделирование\ЮБКИ\Для презентации МОДЕЛИРОВАНИЕ\Чертёж модели1а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63700"/>
            <a:ext cx="2416175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85875" y="5643563"/>
            <a:ext cx="6500813" cy="42862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000" smtClean="0">
                <a:solidFill>
                  <a:srgbClr val="C00000"/>
                </a:solidFill>
                <a:latin typeface="Comic Sans MS" panose="030F0702030302020204" pitchFamily="66" charset="0"/>
              </a:rPr>
              <a:t>Коническая юбка в технике лоскутной пластики</a:t>
            </a: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>
          <a:xfrm>
            <a:off x="785813" y="214313"/>
            <a:ext cx="7572375" cy="571500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Учимся моделировать</a:t>
            </a:r>
          </a:p>
        </p:txBody>
      </p:sp>
      <p:pic>
        <p:nvPicPr>
          <p:cNvPr id="28674" name="Picture 2" descr="E:\новая структура\конструирование и моделирование\ЮБКИ\Для презентации МОДЕЛИРОВАНИЕ\Модель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785813"/>
            <a:ext cx="290195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E:\новая структура\конструирование и моделирование\ЮБКИ\Для презентации МОДЕЛИРОВАНИЕ\Чертёж модели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785813"/>
            <a:ext cx="3143250" cy="230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E:\новая структура\конструирование и моделирование\ЮБКИ\Для презентации МОДЕЛИРОВАНИЕ\Чертёж модели2а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3070225"/>
            <a:ext cx="239395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4143375"/>
            <a:ext cx="3571875" cy="17145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algn="ctr">
              <a:buFontTx/>
              <a:buNone/>
            </a:pPr>
            <a:r>
              <a:rPr lang="ru-RU" sz="3600" smtClean="0">
                <a:solidFill>
                  <a:srgbClr val="C00000"/>
                </a:solidFill>
                <a:latin typeface="Comic Sans MS" panose="030F0702030302020204" pitchFamily="66" charset="0"/>
              </a:rPr>
              <a:t>Коническая юбка с оборкой</a:t>
            </a: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785813" y="274638"/>
            <a:ext cx="7572375" cy="511175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Учимся моделировать</a:t>
            </a:r>
          </a:p>
        </p:txBody>
      </p:sp>
      <p:pic>
        <p:nvPicPr>
          <p:cNvPr id="29698" name="Picture 2" descr="E:\новая структура\конструирование и моделирование\ЮБКИ\Для презентации МОДЕЛИРОВАНИЕ\Модель1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785813"/>
            <a:ext cx="37592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E:\новая структура\конструирование и моделирование\ЮБКИ\Для презентации МОДЕЛИРОВАНИЕ\Чертёж модели1аа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857250"/>
            <a:ext cx="4383087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43000" y="5643563"/>
            <a:ext cx="6929438" cy="5000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solidFill>
                  <a:srgbClr val="C00000"/>
                </a:solidFill>
                <a:latin typeface="Comic Sans MS" panose="030F0702030302020204" pitchFamily="66" charset="0"/>
              </a:rPr>
              <a:t>Расширение низа юбки (1 способ)</a:t>
            </a:r>
          </a:p>
        </p:txBody>
      </p:sp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>
          <a:xfrm>
            <a:off x="785813" y="274638"/>
            <a:ext cx="7572375" cy="511175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Учимся моделировать</a:t>
            </a:r>
          </a:p>
        </p:txBody>
      </p:sp>
      <p:pic>
        <p:nvPicPr>
          <p:cNvPr id="30723" name="Picture 3" descr="E:\новая структура\конструирование и моделирование\ЮБКИ\Для презентации МОДЕЛИРОВАНИЕ\Чертёж модели3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714625"/>
            <a:ext cx="30448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 descr="E:\новая структура\конструирование и моделирование\ЮБКИ\Для презентации МОДЕЛИРОВАНИЕ\Чертёж модели3а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2714625"/>
            <a:ext cx="27463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5" descr="E:\новая структура\конструирование и моделирование\ЮБКИ\Для презентации МОДЕЛИРОВАНИЕ\Модель5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857250"/>
            <a:ext cx="16287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000375" y="1071563"/>
            <a:ext cx="5286375" cy="2071687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b="1" smtClean="0">
                <a:solidFill>
                  <a:srgbClr val="C00000"/>
                </a:solidFill>
                <a:latin typeface="Comic Sans MS" panose="030F0702030302020204" pitchFamily="66" charset="0"/>
              </a:rPr>
              <a:t>Расширение низа юбки</a:t>
            </a:r>
          </a:p>
          <a:p>
            <a:pPr>
              <a:buFontTx/>
              <a:buNone/>
            </a:pPr>
            <a:r>
              <a:rPr lang="ru-RU" sz="4000" b="1" smtClean="0">
                <a:solidFill>
                  <a:srgbClr val="C00000"/>
                </a:solidFill>
                <a:latin typeface="Comic Sans MS" panose="030F0702030302020204" pitchFamily="66" charset="0"/>
              </a:rPr>
              <a:t>(2-й способ)</a:t>
            </a:r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title"/>
          </p:nvPr>
        </p:nvSpPr>
        <p:spPr>
          <a:xfrm>
            <a:off x="785813" y="274638"/>
            <a:ext cx="7572375" cy="511175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Учимся моделировать</a:t>
            </a:r>
          </a:p>
        </p:txBody>
      </p:sp>
      <p:pic>
        <p:nvPicPr>
          <p:cNvPr id="31746" name="Picture 2" descr="E:\новая структура\конструирование и моделирование\ЮБКИ\Для презентации МОДЕЛИРОВАНИЕ\Модель4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785813"/>
            <a:ext cx="1928812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E:\новая структура\конструирование и моделирование\ЮБКИ\Для презентации МОДЕЛИРОВАНИЕ\Чертёж модели4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3500438"/>
            <a:ext cx="6196013" cy="282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76250"/>
            <a:ext cx="7772400" cy="1470025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Конструирование юбок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9850" y="2852738"/>
            <a:ext cx="6400800" cy="1752600"/>
          </a:xfrm>
        </p:spPr>
        <p:txBody>
          <a:bodyPr/>
          <a:lstStyle/>
          <a:p>
            <a:pPr algn="l" eaLnBrk="1" hangingPunct="1">
              <a:buFont typeface="Wingdings" panose="05000000000000000000" pitchFamily="2" charset="2"/>
              <a:buChar char="ü"/>
            </a:pPr>
            <a:r>
              <a:rPr lang="ru-RU" smtClean="0">
                <a:solidFill>
                  <a:srgbClr val="A50021"/>
                </a:solidFill>
                <a:latin typeface="Comic Sans MS" panose="030F0702030302020204" pitchFamily="66" charset="0"/>
                <a:hlinkClick r:id="rId2" action="ppaction://hlinksldjump"/>
              </a:rPr>
              <a:t>Коническая</a:t>
            </a:r>
            <a:endParaRPr lang="ru-RU" smtClean="0">
              <a:solidFill>
                <a:srgbClr val="A50021"/>
              </a:solidFill>
              <a:latin typeface="Comic Sans MS" panose="030F0702030302020204" pitchFamily="66" charset="0"/>
            </a:endParaRPr>
          </a:p>
          <a:p>
            <a:pPr algn="l" eaLnBrk="1" hangingPunct="1">
              <a:buFont typeface="Wingdings" panose="05000000000000000000" pitchFamily="2" charset="2"/>
              <a:buChar char="ü"/>
            </a:pPr>
            <a:r>
              <a:rPr lang="ru-RU" smtClean="0">
                <a:solidFill>
                  <a:srgbClr val="A50021"/>
                </a:solidFill>
                <a:latin typeface="Comic Sans MS" panose="030F0702030302020204" pitchFamily="66" charset="0"/>
                <a:hlinkClick r:id="rId3" action="ppaction://hlinksldjump"/>
              </a:rPr>
              <a:t>Клиньевая</a:t>
            </a:r>
            <a:endParaRPr lang="ru-RU" smtClean="0">
              <a:solidFill>
                <a:srgbClr val="A50021"/>
              </a:solidFill>
              <a:latin typeface="Comic Sans MS" panose="030F0702030302020204" pitchFamily="66" charset="0"/>
            </a:endParaRPr>
          </a:p>
          <a:p>
            <a:pPr algn="l" eaLnBrk="1" hangingPunct="1">
              <a:buFont typeface="Wingdings" panose="05000000000000000000" pitchFamily="2" charset="2"/>
              <a:buChar char="ü"/>
            </a:pPr>
            <a:endParaRPr lang="ru-RU" smtClean="0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2" name="Picture 4" descr="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628775"/>
            <a:ext cx="3683000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500" y="5715000"/>
            <a:ext cx="3071813" cy="5715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solidFill>
                  <a:srgbClr val="C00000"/>
                </a:solidFill>
                <a:latin typeface="Comic Sans MS" panose="030F0702030302020204" pitchFamily="66" charset="0"/>
              </a:rPr>
              <a:t>Юбка «Годе»</a:t>
            </a:r>
          </a:p>
        </p:txBody>
      </p:sp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>
          <a:xfrm>
            <a:off x="785813" y="274638"/>
            <a:ext cx="7572375" cy="511175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latin typeface="Bookman Old Style" panose="02050604050505020204" pitchFamily="18" charset="0"/>
              </a:rPr>
              <a:t>Учимся моделировать</a:t>
            </a:r>
          </a:p>
        </p:txBody>
      </p:sp>
      <p:pic>
        <p:nvPicPr>
          <p:cNvPr id="32771" name="Picture 3" descr="E:\новая структура\конструирование и моделирование\ЮБКИ\Для презентации МОДЕЛИРОВАНИЕ\Чертёж модели5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630363"/>
            <a:ext cx="2571750" cy="351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E:\новая структура\конструирование и моделирование\ЮБКИ\Для презентации МОДЕЛИРОВАНИЕ\Чертёж модели5а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643063"/>
            <a:ext cx="3230563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E:\новая структура\конструирование и моделирование\ЮБКИ\Для презентации МОДЕЛИРОВАНИЕ\Модель3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785813"/>
            <a:ext cx="17907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857250" y="571500"/>
            <a:ext cx="7429500" cy="846138"/>
          </a:xfrm>
        </p:spPr>
        <p:txBody>
          <a:bodyPr/>
          <a:lstStyle/>
          <a:p>
            <a:r>
              <a:rPr lang="ru-RU" sz="4000" b="1" smtClean="0">
                <a:solidFill>
                  <a:srgbClr val="C00000"/>
                </a:solidFill>
                <a:latin typeface="Bookman Old Style" panose="02050604050505020204" pitchFamily="18" charset="0"/>
              </a:rPr>
              <a:t>ДОМАШНЕЕ ЗАДАНИЕ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3" y="1857375"/>
            <a:ext cx="3143250" cy="35718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эскиз юбки своей модели</a:t>
            </a:r>
          </a:p>
        </p:txBody>
      </p:sp>
      <p:pic>
        <p:nvPicPr>
          <p:cNvPr id="33794" name="Picture 2" descr="E:\новая структура\конструирование и моделирование\ЮБКИ\Для презентации МОДЕЛИРОВАНИЕ\Кристина Осипова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00188"/>
            <a:ext cx="3871913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357938" y="6381750"/>
            <a:ext cx="2786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b="1" u="sng">
                <a:solidFill>
                  <a:srgbClr val="FFFF00"/>
                </a:solidFill>
                <a:latin typeface="Comic Sans MS" panose="030F0702030302020204" pitchFamily="66" charset="0"/>
              </a:rPr>
              <a:t>Учимся моделировать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конической юбки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412875"/>
            <a:ext cx="6985000" cy="1657350"/>
          </a:xfrm>
        </p:spPr>
        <p:txBody>
          <a:bodyPr/>
          <a:lstStyle/>
          <a:p>
            <a:pPr marL="0" indent="265113" eaLnBrk="1" hangingPunct="1">
              <a:buFontTx/>
              <a:buNone/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Величина радиуса дуги окружности, которая является линией талии, рассчитывается по формуле: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776538" y="2359025"/>
            <a:ext cx="35956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200">
                <a:solidFill>
                  <a:srgbClr val="A50021"/>
                </a:solidFill>
                <a:latin typeface="Comic Sans MS" panose="030F0702030302020204" pitchFamily="66" charset="0"/>
              </a:rPr>
              <a:t>R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=</a:t>
            </a:r>
            <a:r>
              <a:rPr lang="en-US" sz="2200">
                <a:solidFill>
                  <a:srgbClr val="A50021"/>
                </a:solidFill>
                <a:latin typeface="Comic Sans MS" panose="030F0702030302020204" pitchFamily="66" charset="0"/>
              </a:rPr>
              <a:t>(C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+П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) х К</a:t>
            </a:r>
          </a:p>
        </p:txBody>
      </p:sp>
      <p:graphicFrame>
        <p:nvGraphicFramePr>
          <p:cNvPr id="26732" name="Group 108"/>
          <p:cNvGraphicFramePr>
            <a:graphicFrameLocks noGrp="1"/>
          </p:cNvGraphicFramePr>
          <p:nvPr>
            <p:ph sz="half" idx="2"/>
          </p:nvPr>
        </p:nvGraphicFramePr>
        <p:xfrm>
          <a:off x="1258888" y="2995613"/>
          <a:ext cx="6408737" cy="3097215"/>
        </p:xfrm>
        <a:graphic>
          <a:graphicData uri="http://schemas.openxmlformats.org/drawingml/2006/table">
            <a:tbl>
              <a:tblPr/>
              <a:tblGrid>
                <a:gridCol w="3378200"/>
                <a:gridCol w="3030537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юбки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Коэффициент К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Клёш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Большой клёш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Малый «колокол»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«колокол»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Большой «колокол»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Полусолнце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«Солнце»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6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  <p:bldP spid="2662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9" name="Picture 11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38" y="1484313"/>
            <a:ext cx="4570412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конической юбки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557338"/>
            <a:ext cx="3595687" cy="1141412"/>
          </a:xfrm>
        </p:spPr>
        <p:txBody>
          <a:bodyPr/>
          <a:lstStyle/>
          <a:p>
            <a:pPr marL="0" indent="363538" eaLnBrk="1" hangingPunct="1">
              <a:buFontTx/>
              <a:buAutoNum type="arabicPeriod"/>
              <a:tabLst>
                <a:tab pos="265113" algn="l"/>
              </a:tabLst>
            </a:pPr>
            <a:r>
              <a:rPr lang="ru-RU" sz="2000" smtClean="0">
                <a:solidFill>
                  <a:srgbClr val="006600"/>
                </a:solidFill>
                <a:latin typeface="Comic Sans MS" panose="030F0702030302020204" pitchFamily="66" charset="0"/>
              </a:rPr>
              <a:t>Из точки </a:t>
            </a:r>
            <a:r>
              <a:rPr lang="ru-RU" sz="20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О</a:t>
            </a:r>
            <a:r>
              <a:rPr lang="ru-RU" sz="2000" smtClean="0">
                <a:solidFill>
                  <a:srgbClr val="006600"/>
                </a:solidFill>
                <a:latin typeface="Comic Sans MS" panose="030F0702030302020204" pitchFamily="66" charset="0"/>
              </a:rPr>
              <a:t> провести вниз вертикальную линию;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042988" y="2420938"/>
            <a:ext cx="3816350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2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Отложить на ней радиус дуги окружности для построения линии талии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ОТ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904875" y="3716338"/>
            <a:ext cx="3595688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ОТ=(С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+П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) х К</a:t>
            </a:r>
            <a:endParaRPr lang="ru-RU" sz="1200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1042988" y="4149725"/>
            <a:ext cx="381635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3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Из центра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О 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радиусом, равным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ОТ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, провести вправо дугу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ТТ1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, длина которого по кривой равна: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831850" y="5600700"/>
            <a:ext cx="3595688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ТТ</a:t>
            </a:r>
            <a:r>
              <a:rPr lang="ru-RU" sz="1400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=(С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+П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000">
                <a:solidFill>
                  <a:srgbClr val="A50021"/>
                </a:solidFill>
                <a:latin typeface="Comic Sans MS" panose="030F0702030302020204" pitchFamily="66" charset="0"/>
              </a:rPr>
              <a:t>):2</a:t>
            </a:r>
            <a:endParaRPr lang="ru-RU" sz="1200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7657" name="Picture 9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38" y="1484313"/>
            <a:ext cx="4570412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0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1484313"/>
            <a:ext cx="456882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27652" grpId="0" build="p"/>
      <p:bldP spid="27653" grpId="0" build="p"/>
      <p:bldP spid="27655" grpId="0" build="p"/>
      <p:bldP spid="2765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9" name="Picture 17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1485900"/>
            <a:ext cx="4568825" cy="475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8" name="Picture 16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484313"/>
            <a:ext cx="4570412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12" descr="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38" y="1484313"/>
            <a:ext cx="4570412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конической юбки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557338"/>
            <a:ext cx="3595687" cy="1141412"/>
          </a:xfrm>
        </p:spPr>
        <p:txBody>
          <a:bodyPr/>
          <a:lstStyle/>
          <a:p>
            <a:pPr marL="0" indent="363538" eaLnBrk="1" hangingPunct="1">
              <a:lnSpc>
                <a:spcPct val="80000"/>
              </a:lnSpc>
              <a:buFontTx/>
              <a:buAutoNum type="arabicPeriod" startAt="4"/>
              <a:tabLst>
                <a:tab pos="265113" algn="l"/>
              </a:tabLst>
            </a:pPr>
            <a:r>
              <a:rPr lang="ru-RU" sz="2000" smtClean="0">
                <a:solidFill>
                  <a:srgbClr val="006600"/>
                </a:solidFill>
                <a:latin typeface="Comic Sans MS" panose="030F0702030302020204" pitchFamily="66" charset="0"/>
              </a:rPr>
              <a:t>От точки </a:t>
            </a:r>
            <a:r>
              <a:rPr lang="ru-RU" sz="20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000" smtClean="0">
                <a:solidFill>
                  <a:srgbClr val="006600"/>
                </a:solidFill>
                <a:latin typeface="Comic Sans MS" panose="030F0702030302020204" pitchFamily="66" charset="0"/>
              </a:rPr>
              <a:t> отложить вниз длину юбки </a:t>
            </a:r>
            <a:r>
              <a:rPr lang="ru-RU" sz="20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Д</a:t>
            </a:r>
            <a:r>
              <a:rPr lang="ru-RU" sz="14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и, 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обозначить полученную точку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Н</a:t>
            </a:r>
            <a:r>
              <a:rPr lang="ru-RU" sz="2000" smtClean="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900113" y="2863850"/>
            <a:ext cx="35956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ТН = Д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И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042988" y="3727450"/>
            <a:ext cx="381635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5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Радиусом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ОН 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провести вправо вторую дугу;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1042988" y="4808538"/>
            <a:ext cx="3816350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6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Провести линию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ОТ</a:t>
            </a:r>
            <a:r>
              <a:rPr lang="ru-RU" sz="1200" b="1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 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до пересечения с дугой, точку пересечения обозначить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Н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pic>
        <p:nvPicPr>
          <p:cNvPr id="28687" name="Picture 15" descr="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1485900"/>
            <a:ext cx="4568825" cy="475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77" grpId="0" build="p"/>
      <p:bldP spid="28678" grpId="0" build="p"/>
      <p:bldP spid="286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7" name="Picture 11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1484313"/>
            <a:ext cx="459740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конической юбки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557338"/>
            <a:ext cx="3595687" cy="1141412"/>
          </a:xfrm>
        </p:spPr>
        <p:txBody>
          <a:bodyPr/>
          <a:lstStyle/>
          <a:p>
            <a:pPr marL="0" indent="363538" eaLnBrk="1" hangingPunct="1">
              <a:buFontTx/>
              <a:buAutoNum type="arabicPeriod" startAt="7"/>
              <a:tabLst>
                <a:tab pos="265113" algn="l"/>
              </a:tabLst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Провести на чертеже линию бедер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ББ</a:t>
            </a:r>
            <a:r>
              <a:rPr lang="ru-RU" sz="14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 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радиусом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ОБ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900113" y="2863850"/>
            <a:ext cx="35956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ОБ=ОТ+(Д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ТС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:2)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1042988" y="3429000"/>
            <a:ext cx="381635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8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Если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ББ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en-US" sz="2000" b="1">
                <a:solidFill>
                  <a:srgbClr val="A50021"/>
                </a:solidFill>
                <a:latin typeface="Comic Sans MS" panose="030F0702030302020204" pitchFamily="66" charset="0"/>
              </a:rPr>
              <a:t>&gt;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(С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+П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):2 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, то построение чертежа юбки на этом заканчивается;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042988" y="4808538"/>
            <a:ext cx="3816350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9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Обведите контур чертежа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ТТ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Н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Н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 сплошной основной линией;</a:t>
            </a:r>
          </a:p>
        </p:txBody>
      </p:sp>
      <p:pic>
        <p:nvPicPr>
          <p:cNvPr id="29708" name="Picture 12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484313"/>
            <a:ext cx="463867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9" name="Picture 13" descr="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1484313"/>
            <a:ext cx="4570412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 build="p"/>
      <p:bldP spid="29703" grpId="0" build="p"/>
      <p:bldP spid="29704" grpId="0" build="p"/>
      <p:bldP spid="2970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1" name="Picture 1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527175"/>
            <a:ext cx="459740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12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557338"/>
            <a:ext cx="4430713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 descr="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1484313"/>
            <a:ext cx="459740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конической юбки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2349500"/>
            <a:ext cx="3595687" cy="1865313"/>
          </a:xfrm>
        </p:spPr>
        <p:txBody>
          <a:bodyPr/>
          <a:lstStyle/>
          <a:p>
            <a:pPr marL="0" indent="363538" eaLnBrk="1" hangingPunct="1">
              <a:buFontTx/>
              <a:buAutoNum type="arabicPeriod" startAt="10"/>
              <a:tabLst>
                <a:tab pos="265113" algn="l"/>
              </a:tabLst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Если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ББ</a:t>
            </a:r>
            <a:r>
              <a:rPr lang="ru-RU" sz="1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en-US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&lt;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(С</a:t>
            </a:r>
            <a:r>
              <a:rPr lang="ru-RU" sz="1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+П</a:t>
            </a:r>
            <a:r>
              <a:rPr lang="ru-RU" sz="1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):2 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, то необходимо продлить вправо дугу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ББ</a:t>
            </a:r>
            <a:r>
              <a:rPr lang="ru-RU" sz="1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1800" smtClean="0">
                <a:solidFill>
                  <a:srgbClr val="006600"/>
                </a:solidFill>
                <a:latin typeface="Comic Sans MS" panose="030F0702030302020204" pitchFamily="66" charset="0"/>
              </a:rPr>
              <a:t> 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до величины</a:t>
            </a:r>
            <a:r>
              <a:rPr lang="ru-RU" sz="1800" smtClean="0">
                <a:solidFill>
                  <a:srgbClr val="006600"/>
                </a:solidFill>
                <a:latin typeface="Comic Sans MS" panose="030F0702030302020204" pitchFamily="66" charset="0"/>
              </a:rPr>
              <a:t>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(С</a:t>
            </a:r>
            <a:r>
              <a:rPr lang="ru-RU" sz="14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+П</a:t>
            </a:r>
            <a:r>
              <a:rPr lang="ru-RU" sz="14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):2 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042988" y="4292600"/>
            <a:ext cx="381635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11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Обозначить полученную точку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2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pic>
        <p:nvPicPr>
          <p:cNvPr id="30728" name="Picture 8" descr="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484313"/>
            <a:ext cx="463867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 build="p"/>
      <p:bldP spid="3072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3" name="Picture 9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485900"/>
            <a:ext cx="4638675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конической юбки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773238"/>
            <a:ext cx="3595687" cy="1439862"/>
          </a:xfrm>
        </p:spPr>
        <p:txBody>
          <a:bodyPr/>
          <a:lstStyle/>
          <a:p>
            <a:pPr marL="0" indent="363538" eaLnBrk="1" hangingPunct="1">
              <a:buFontTx/>
              <a:buAutoNum type="arabicPeriod" startAt="12"/>
              <a:tabLst>
                <a:tab pos="265113" algn="l"/>
              </a:tabLst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Из центра</a:t>
            </a:r>
            <a:r>
              <a:rPr lang="ru-RU" sz="2600" smtClean="0">
                <a:solidFill>
                  <a:srgbClr val="006600"/>
                </a:solidFill>
                <a:latin typeface="Comic Sans MS" panose="030F0702030302020204" pitchFamily="66" charset="0"/>
              </a:rPr>
              <a:t>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О</a:t>
            </a:r>
            <a:r>
              <a:rPr lang="ru-RU" sz="26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 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через точку</a:t>
            </a:r>
            <a:r>
              <a:rPr lang="ru-RU" sz="2600" smtClean="0">
                <a:solidFill>
                  <a:srgbClr val="006600"/>
                </a:solidFill>
                <a:latin typeface="Comic Sans MS" panose="030F0702030302020204" pitchFamily="66" charset="0"/>
              </a:rPr>
              <a:t>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Б</a:t>
            </a:r>
            <a:r>
              <a:rPr lang="ru-RU" sz="14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2</a:t>
            </a:r>
            <a:r>
              <a:rPr lang="ru-RU" sz="2000" smtClean="0">
                <a:solidFill>
                  <a:srgbClr val="006600"/>
                </a:solidFill>
                <a:latin typeface="Comic Sans MS" panose="030F0702030302020204" pitchFamily="66" charset="0"/>
              </a:rPr>
              <a:t> 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провести прямую;</a:t>
            </a:r>
            <a:endParaRPr lang="ru-RU" sz="2200" b="1" smtClean="0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1042988" y="3068638"/>
            <a:ext cx="3816350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13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Точки пересечения с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ТТ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 и линией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НН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 обозначить соответственно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2 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и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Н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2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pic>
        <p:nvPicPr>
          <p:cNvPr id="31754" name="Picture 10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484313"/>
            <a:ext cx="463867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484313"/>
            <a:ext cx="463867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2" descr="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1557338"/>
            <a:ext cx="4322763" cy="449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1042988" y="4292600"/>
            <a:ext cx="381635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3635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14"/>
            </a:pP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Получившийся в результате построения излишек ширины по линии талии 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1</a:t>
            </a:r>
            <a:r>
              <a:rPr lang="ru-RU" sz="2000" b="1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1400" b="1">
                <a:solidFill>
                  <a:srgbClr val="A50021"/>
                </a:solidFill>
                <a:latin typeface="Comic Sans MS" panose="030F0702030302020204" pitchFamily="66" charset="0"/>
              </a:rPr>
              <a:t>2</a:t>
            </a:r>
            <a:r>
              <a:rPr lang="ru-RU" sz="2000">
                <a:solidFill>
                  <a:srgbClr val="006600"/>
                </a:solidFill>
                <a:latin typeface="Comic Sans MS" panose="030F0702030302020204" pitchFamily="66" charset="0"/>
              </a:rPr>
              <a:t>; убирают в вытачку или припосаживают;</a:t>
            </a:r>
          </a:p>
        </p:txBody>
      </p:sp>
      <p:sp>
        <p:nvSpPr>
          <p:cNvPr id="31759" name="Rectangle 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43563" y="6215063"/>
            <a:ext cx="25495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b="1">
                <a:solidFill>
                  <a:srgbClr val="A50021"/>
                </a:solidFill>
                <a:latin typeface="Comic Sans MS" panose="030F0702030302020204" pitchFamily="66" charset="0"/>
                <a:hlinkClick r:id="rId6" action="ppaction://hlinksldjump"/>
              </a:rPr>
              <a:t>На первую страницу</a:t>
            </a:r>
            <a:endParaRPr lang="ru-RU" b="1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 build="p"/>
      <p:bldP spid="31749" grpId="0" build="p"/>
      <p:bldP spid="31757" grpId="0" build="p"/>
      <p:bldP spid="317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z="3100" smtClean="0">
                <a:solidFill>
                  <a:srgbClr val="A50021"/>
                </a:solidFill>
                <a:latin typeface="Comic Sans MS" panose="030F0702030302020204" pitchFamily="66" charset="0"/>
              </a:rPr>
              <a:t>Построение чертежа клиньевой юбки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916113"/>
            <a:ext cx="3595687" cy="1141412"/>
          </a:xfrm>
        </p:spPr>
        <p:txBody>
          <a:bodyPr/>
          <a:lstStyle/>
          <a:p>
            <a:pPr marL="265113" indent="-265113" eaLnBrk="1" hangingPunct="1">
              <a:buFontTx/>
              <a:buAutoNum type="arabicPeriod"/>
            </a:pP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Из точки </a:t>
            </a:r>
            <a:r>
              <a:rPr lang="ru-RU" sz="22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Т</a:t>
            </a:r>
            <a:r>
              <a:rPr lang="ru-RU" sz="2200" smtClean="0">
                <a:solidFill>
                  <a:srgbClr val="006600"/>
                </a:solidFill>
                <a:latin typeface="Comic Sans MS" panose="030F0702030302020204" pitchFamily="66" charset="0"/>
              </a:rPr>
              <a:t> провести вниз вертикальную линию;</a:t>
            </a: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1042988" y="3213100"/>
            <a:ext cx="35956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AutoNum type="arabicPeriod" startAt="2"/>
            </a:pP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Отложить на ней расстояние до линии бедер </a:t>
            </a:r>
            <a:r>
              <a:rPr lang="ru-RU" sz="2200" b="1">
                <a:solidFill>
                  <a:srgbClr val="A50021"/>
                </a:solidFill>
                <a:latin typeface="Comic Sans MS" panose="030F0702030302020204" pitchFamily="66" charset="0"/>
              </a:rPr>
              <a:t>ТБ</a:t>
            </a: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 и длину юбки </a:t>
            </a:r>
            <a:r>
              <a:rPr lang="ru-RU" sz="2200" b="1">
                <a:solidFill>
                  <a:srgbClr val="A50021"/>
                </a:solidFill>
                <a:latin typeface="Comic Sans MS" panose="030F0702030302020204" pitchFamily="66" charset="0"/>
              </a:rPr>
              <a:t>ТН</a:t>
            </a:r>
            <a:r>
              <a:rPr lang="ru-RU" sz="2200">
                <a:solidFill>
                  <a:srgbClr val="006600"/>
                </a:solidFill>
                <a:latin typeface="Comic Sans MS" panose="030F0702030302020204" pitchFamily="66" charset="0"/>
              </a:rPr>
              <a:t>;</a:t>
            </a: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827088" y="4724400"/>
            <a:ext cx="35956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ТБ=Д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ТС</a:t>
            </a: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:2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200">
                <a:solidFill>
                  <a:srgbClr val="A50021"/>
                </a:solidFill>
                <a:latin typeface="Comic Sans MS" panose="030F0702030302020204" pitchFamily="66" charset="0"/>
              </a:rPr>
              <a:t>ТН=Д</a:t>
            </a:r>
            <a:r>
              <a:rPr lang="ru-RU" sz="1200">
                <a:solidFill>
                  <a:srgbClr val="A50021"/>
                </a:solidFill>
                <a:latin typeface="Comic Sans MS" panose="030F0702030302020204" pitchFamily="66" charset="0"/>
              </a:rPr>
              <a:t>И</a:t>
            </a:r>
          </a:p>
        </p:txBody>
      </p:sp>
      <p:pic>
        <p:nvPicPr>
          <p:cNvPr id="3089" name="Picture 17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213"/>
            <a:ext cx="38163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3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8" grpId="0" build="p"/>
      <p:bldP spid="3085" grpId="0" build="p"/>
      <p:bldP spid="3086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558</Words>
  <Application>Microsoft Office PowerPoint</Application>
  <PresentationFormat>Экран (4:3)</PresentationFormat>
  <Paragraphs>100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Comic Sans MS</vt:lpstr>
      <vt:lpstr>Wingdings</vt:lpstr>
      <vt:lpstr>Times New Roman</vt:lpstr>
      <vt:lpstr>Bookman Old Style</vt:lpstr>
      <vt:lpstr>Оформление по умолчанию</vt:lpstr>
      <vt:lpstr>Презентация PowerPoint</vt:lpstr>
      <vt:lpstr>Конструирование юбок</vt:lpstr>
      <vt:lpstr>Построение чертежа конической юбки</vt:lpstr>
      <vt:lpstr>Построение чертежа конической юбки</vt:lpstr>
      <vt:lpstr>Построение чертежа конической юбки</vt:lpstr>
      <vt:lpstr>Построение чертежа конической юбки</vt:lpstr>
      <vt:lpstr>Построение чертежа конической юбки</vt:lpstr>
      <vt:lpstr>Построение чертежа конической юбки</vt:lpstr>
      <vt:lpstr>Построение чертежа клиньевой юбки</vt:lpstr>
      <vt:lpstr>Построение чертежа клиньевой юбки</vt:lpstr>
      <vt:lpstr>Построение чертежа клиньевой юбки</vt:lpstr>
      <vt:lpstr>Построение чертежа клиньевой юбки</vt:lpstr>
      <vt:lpstr>Построение чертежа клиньевой юбки</vt:lpstr>
      <vt:lpstr>Построение чертежа клиньевой юбки</vt:lpstr>
      <vt:lpstr>Учимся моделировать</vt:lpstr>
      <vt:lpstr>Учимся моделировать</vt:lpstr>
      <vt:lpstr>Учимся моделировать</vt:lpstr>
      <vt:lpstr>Учимся моделировать</vt:lpstr>
      <vt:lpstr>Учимся моделировать</vt:lpstr>
      <vt:lpstr>Учимся моделировать</vt:lpstr>
      <vt:lpstr>ДОМАШНЕЕ ЗАДАНИЕ</vt:lpstr>
    </vt:vector>
  </TitlesOfParts>
  <Company>----------------------------------------------------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Конструирование клиньевых и конич юбок, МОДЕЛИРОВАНИЕ</dc:title>
  <dc:subject>Конструирование поясных изделий</dc:subject>
  <dc:creator>Кузьмина Татьяна Александровна</dc:creator>
  <cp:keywords>КОНСТРУИРОВАНИЕ, МОДЕЛИРОВАНИЕ</cp:keywords>
  <dc:description>Показана технология конструирования клиньевых и конических юбок. Возможный доп материал: первичное знакомство с моделированием.</dc:description>
  <cp:lastModifiedBy>Олег</cp:lastModifiedBy>
  <cp:revision>49</cp:revision>
  <dcterms:created xsi:type="dcterms:W3CDTF">2007-07-26T08:24:23Z</dcterms:created>
  <dcterms:modified xsi:type="dcterms:W3CDTF">2013-11-25T03:53:51Z</dcterms:modified>
  <cp:category>Технология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000800c04b0000000000010250300207f7000400038000</vt:lpwstr>
  </property>
</Properties>
</file>