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9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pPr>
              <a:defRPr/>
            </a:pPr>
            <a:fld id="{FF447C95-17DF-455D-91BF-567C7A74A045}" type="slidenum">
              <a:rPr lang="en-US" altLang="ru-RU"/>
              <a:pPr>
                <a:defRPr/>
              </a:pPr>
              <a:t>‹#›</a:t>
            </a:fld>
            <a:endParaRPr lang="en-US" altLang="ru-RU"/>
          </a:p>
        </p:txBody>
      </p:sp>
    </p:spTree>
    <p:extLst>
      <p:ext uri="{BB962C8B-B14F-4D97-AF65-F5344CB8AC3E}">
        <p14:creationId xmlns:p14="http://schemas.microsoft.com/office/powerpoint/2010/main" val="1516409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pPr>
              <a:defRPr/>
            </a:pPr>
            <a:fld id="{ED3AD63E-45FC-4974-8112-17DA9AA92ACD}" type="slidenum">
              <a:rPr lang="en-US" altLang="ru-RU"/>
              <a:pPr>
                <a:defRPr/>
              </a:pPr>
              <a:t>‹#›</a:t>
            </a:fld>
            <a:endParaRPr lang="en-US" altLang="ru-RU"/>
          </a:p>
        </p:txBody>
      </p:sp>
    </p:spTree>
    <p:extLst>
      <p:ext uri="{BB962C8B-B14F-4D97-AF65-F5344CB8AC3E}">
        <p14:creationId xmlns:p14="http://schemas.microsoft.com/office/powerpoint/2010/main" val="1345230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pPr>
              <a:defRPr/>
            </a:pPr>
            <a:fld id="{C5EBA3AD-B055-4849-9C5B-71A4C8D82896}" type="slidenum">
              <a:rPr lang="en-US" altLang="ru-RU"/>
              <a:pPr>
                <a:defRPr/>
              </a:pPr>
              <a:t>‹#›</a:t>
            </a:fld>
            <a:endParaRPr lang="en-US" altLang="ru-RU"/>
          </a:p>
        </p:txBody>
      </p:sp>
    </p:spTree>
    <p:extLst>
      <p:ext uri="{BB962C8B-B14F-4D97-AF65-F5344CB8AC3E}">
        <p14:creationId xmlns:p14="http://schemas.microsoft.com/office/powerpoint/2010/main" val="2590008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pPr>
              <a:defRPr/>
            </a:pPr>
            <a:fld id="{373273E2-B5F8-4FAA-84A0-32C3B7E66629}" type="slidenum">
              <a:rPr lang="en-US" altLang="ru-RU"/>
              <a:pPr>
                <a:defRPr/>
              </a:pPr>
              <a:t>‹#›</a:t>
            </a:fld>
            <a:endParaRPr lang="en-US" altLang="ru-RU"/>
          </a:p>
        </p:txBody>
      </p:sp>
    </p:spTree>
    <p:extLst>
      <p:ext uri="{BB962C8B-B14F-4D97-AF65-F5344CB8AC3E}">
        <p14:creationId xmlns:p14="http://schemas.microsoft.com/office/powerpoint/2010/main" val="13094398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pPr>
              <a:defRPr/>
            </a:pPr>
            <a:fld id="{73D9A90A-BEB2-498F-BC82-056832990B7B}" type="slidenum">
              <a:rPr lang="en-US" altLang="ru-RU"/>
              <a:pPr>
                <a:defRPr/>
              </a:pPr>
              <a:t>‹#›</a:t>
            </a:fld>
            <a:endParaRPr lang="en-US" altLang="ru-RU"/>
          </a:p>
        </p:txBody>
      </p:sp>
    </p:spTree>
    <p:extLst>
      <p:ext uri="{BB962C8B-B14F-4D97-AF65-F5344CB8AC3E}">
        <p14:creationId xmlns:p14="http://schemas.microsoft.com/office/powerpoint/2010/main" val="42585501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ru-RU"/>
          </a:p>
        </p:txBody>
      </p:sp>
      <p:sp>
        <p:nvSpPr>
          <p:cNvPr id="6" name="Footer Placeholder 4"/>
          <p:cNvSpPr>
            <a:spLocks noGrp="1"/>
          </p:cNvSpPr>
          <p:nvPr>
            <p:ph type="ftr" sz="quarter" idx="11"/>
          </p:nvPr>
        </p:nvSpPr>
        <p:spPr/>
        <p:txBody>
          <a:bodyPr/>
          <a:lstStyle>
            <a:lvl1pPr>
              <a:defRPr/>
            </a:lvl1pPr>
          </a:lstStyle>
          <a:p>
            <a:pPr>
              <a:defRPr/>
            </a:pPr>
            <a:endParaRPr lang="en-US" altLang="ru-RU"/>
          </a:p>
        </p:txBody>
      </p:sp>
      <p:sp>
        <p:nvSpPr>
          <p:cNvPr id="7" name="Slide Number Placeholder 5"/>
          <p:cNvSpPr>
            <a:spLocks noGrp="1"/>
          </p:cNvSpPr>
          <p:nvPr>
            <p:ph type="sldNum" sz="quarter" idx="12"/>
          </p:nvPr>
        </p:nvSpPr>
        <p:spPr/>
        <p:txBody>
          <a:bodyPr/>
          <a:lstStyle>
            <a:lvl1pPr>
              <a:defRPr/>
            </a:lvl1pPr>
          </a:lstStyle>
          <a:p>
            <a:pPr>
              <a:defRPr/>
            </a:pPr>
            <a:fld id="{43791EB6-368F-410A-9468-346922F65D75}" type="slidenum">
              <a:rPr lang="en-US" altLang="ru-RU"/>
              <a:pPr>
                <a:defRPr/>
              </a:pPr>
              <a:t>‹#›</a:t>
            </a:fld>
            <a:endParaRPr lang="en-US" altLang="ru-RU"/>
          </a:p>
        </p:txBody>
      </p:sp>
    </p:spTree>
    <p:extLst>
      <p:ext uri="{BB962C8B-B14F-4D97-AF65-F5344CB8AC3E}">
        <p14:creationId xmlns:p14="http://schemas.microsoft.com/office/powerpoint/2010/main" val="16403879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ru-RU"/>
          </a:p>
        </p:txBody>
      </p:sp>
      <p:sp>
        <p:nvSpPr>
          <p:cNvPr id="8" name="Footer Placeholder 4"/>
          <p:cNvSpPr>
            <a:spLocks noGrp="1"/>
          </p:cNvSpPr>
          <p:nvPr>
            <p:ph type="ftr" sz="quarter" idx="11"/>
          </p:nvPr>
        </p:nvSpPr>
        <p:spPr/>
        <p:txBody>
          <a:bodyPr/>
          <a:lstStyle>
            <a:lvl1pPr>
              <a:defRPr/>
            </a:lvl1pPr>
          </a:lstStyle>
          <a:p>
            <a:pPr>
              <a:defRPr/>
            </a:pPr>
            <a:endParaRPr lang="en-US" altLang="ru-RU"/>
          </a:p>
        </p:txBody>
      </p:sp>
      <p:sp>
        <p:nvSpPr>
          <p:cNvPr id="9" name="Slide Number Placeholder 5"/>
          <p:cNvSpPr>
            <a:spLocks noGrp="1"/>
          </p:cNvSpPr>
          <p:nvPr>
            <p:ph type="sldNum" sz="quarter" idx="12"/>
          </p:nvPr>
        </p:nvSpPr>
        <p:spPr/>
        <p:txBody>
          <a:bodyPr/>
          <a:lstStyle>
            <a:lvl1pPr>
              <a:defRPr/>
            </a:lvl1pPr>
          </a:lstStyle>
          <a:p>
            <a:pPr>
              <a:defRPr/>
            </a:pPr>
            <a:fld id="{8CED1F9F-853A-4B0F-BD0A-55FA912BD610}" type="slidenum">
              <a:rPr lang="en-US" altLang="ru-RU"/>
              <a:pPr>
                <a:defRPr/>
              </a:pPr>
              <a:t>‹#›</a:t>
            </a:fld>
            <a:endParaRPr lang="en-US" altLang="ru-RU"/>
          </a:p>
        </p:txBody>
      </p:sp>
    </p:spTree>
    <p:extLst>
      <p:ext uri="{BB962C8B-B14F-4D97-AF65-F5344CB8AC3E}">
        <p14:creationId xmlns:p14="http://schemas.microsoft.com/office/powerpoint/2010/main" val="3284973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ltLang="ru-RU"/>
          </a:p>
        </p:txBody>
      </p:sp>
      <p:sp>
        <p:nvSpPr>
          <p:cNvPr id="4" name="Footer Placeholder 4"/>
          <p:cNvSpPr>
            <a:spLocks noGrp="1"/>
          </p:cNvSpPr>
          <p:nvPr>
            <p:ph type="ftr" sz="quarter" idx="11"/>
          </p:nvPr>
        </p:nvSpPr>
        <p:spPr/>
        <p:txBody>
          <a:bodyPr/>
          <a:lstStyle>
            <a:lvl1pPr>
              <a:defRPr/>
            </a:lvl1pPr>
          </a:lstStyle>
          <a:p>
            <a:pPr>
              <a:defRPr/>
            </a:pPr>
            <a:endParaRPr lang="en-US" altLang="ru-RU"/>
          </a:p>
        </p:txBody>
      </p:sp>
      <p:sp>
        <p:nvSpPr>
          <p:cNvPr id="5" name="Slide Number Placeholder 5"/>
          <p:cNvSpPr>
            <a:spLocks noGrp="1"/>
          </p:cNvSpPr>
          <p:nvPr>
            <p:ph type="sldNum" sz="quarter" idx="12"/>
          </p:nvPr>
        </p:nvSpPr>
        <p:spPr/>
        <p:txBody>
          <a:bodyPr/>
          <a:lstStyle>
            <a:lvl1pPr>
              <a:defRPr/>
            </a:lvl1pPr>
          </a:lstStyle>
          <a:p>
            <a:pPr>
              <a:defRPr/>
            </a:pPr>
            <a:fld id="{B936F594-435D-41D5-9BFD-0D0963BDB8C7}" type="slidenum">
              <a:rPr lang="en-US" altLang="ru-RU"/>
              <a:pPr>
                <a:defRPr/>
              </a:pPr>
              <a:t>‹#›</a:t>
            </a:fld>
            <a:endParaRPr lang="en-US" altLang="ru-RU"/>
          </a:p>
        </p:txBody>
      </p:sp>
    </p:spTree>
    <p:extLst>
      <p:ext uri="{BB962C8B-B14F-4D97-AF65-F5344CB8AC3E}">
        <p14:creationId xmlns:p14="http://schemas.microsoft.com/office/powerpoint/2010/main" val="99584092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ru-RU"/>
          </a:p>
        </p:txBody>
      </p:sp>
      <p:sp>
        <p:nvSpPr>
          <p:cNvPr id="3" name="Footer Placeholder 4"/>
          <p:cNvSpPr>
            <a:spLocks noGrp="1"/>
          </p:cNvSpPr>
          <p:nvPr>
            <p:ph type="ftr" sz="quarter" idx="11"/>
          </p:nvPr>
        </p:nvSpPr>
        <p:spPr/>
        <p:txBody>
          <a:bodyPr/>
          <a:lstStyle>
            <a:lvl1pPr>
              <a:defRPr/>
            </a:lvl1pPr>
          </a:lstStyle>
          <a:p>
            <a:pPr>
              <a:defRPr/>
            </a:pPr>
            <a:endParaRPr lang="en-US" altLang="ru-RU"/>
          </a:p>
        </p:txBody>
      </p:sp>
      <p:sp>
        <p:nvSpPr>
          <p:cNvPr id="4" name="Slide Number Placeholder 5"/>
          <p:cNvSpPr>
            <a:spLocks noGrp="1"/>
          </p:cNvSpPr>
          <p:nvPr>
            <p:ph type="sldNum" sz="quarter" idx="12"/>
          </p:nvPr>
        </p:nvSpPr>
        <p:spPr/>
        <p:txBody>
          <a:bodyPr/>
          <a:lstStyle>
            <a:lvl1pPr>
              <a:defRPr/>
            </a:lvl1pPr>
          </a:lstStyle>
          <a:p>
            <a:pPr>
              <a:defRPr/>
            </a:pPr>
            <a:fld id="{76D2B870-8585-4625-A75C-C4A158E644A6}" type="slidenum">
              <a:rPr lang="en-US" altLang="ru-RU"/>
              <a:pPr>
                <a:defRPr/>
              </a:pPr>
              <a:t>‹#›</a:t>
            </a:fld>
            <a:endParaRPr lang="en-US" altLang="ru-RU"/>
          </a:p>
        </p:txBody>
      </p:sp>
    </p:spTree>
    <p:extLst>
      <p:ext uri="{BB962C8B-B14F-4D97-AF65-F5344CB8AC3E}">
        <p14:creationId xmlns:p14="http://schemas.microsoft.com/office/powerpoint/2010/main" val="145853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en-US" altLang="ru-RU"/>
          </a:p>
        </p:txBody>
      </p:sp>
      <p:sp>
        <p:nvSpPr>
          <p:cNvPr id="6" name="Footer Placeholder 4"/>
          <p:cNvSpPr>
            <a:spLocks noGrp="1"/>
          </p:cNvSpPr>
          <p:nvPr>
            <p:ph type="ftr" sz="quarter" idx="11"/>
          </p:nvPr>
        </p:nvSpPr>
        <p:spPr/>
        <p:txBody>
          <a:bodyPr/>
          <a:lstStyle>
            <a:lvl1pPr>
              <a:defRPr/>
            </a:lvl1pPr>
          </a:lstStyle>
          <a:p>
            <a:pPr>
              <a:defRPr/>
            </a:pPr>
            <a:endParaRPr lang="en-US" altLang="ru-RU"/>
          </a:p>
        </p:txBody>
      </p:sp>
      <p:sp>
        <p:nvSpPr>
          <p:cNvPr id="7" name="Slide Number Placeholder 5"/>
          <p:cNvSpPr>
            <a:spLocks noGrp="1"/>
          </p:cNvSpPr>
          <p:nvPr>
            <p:ph type="sldNum" sz="quarter" idx="12"/>
          </p:nvPr>
        </p:nvSpPr>
        <p:spPr/>
        <p:txBody>
          <a:bodyPr/>
          <a:lstStyle>
            <a:lvl1pPr>
              <a:defRPr/>
            </a:lvl1pPr>
          </a:lstStyle>
          <a:p>
            <a:pPr>
              <a:defRPr/>
            </a:pPr>
            <a:fld id="{AB984A51-3831-43A6-B07B-19CA44503CB1}" type="slidenum">
              <a:rPr lang="en-US" altLang="ru-RU"/>
              <a:pPr>
                <a:defRPr/>
              </a:pPr>
              <a:t>‹#›</a:t>
            </a:fld>
            <a:endParaRPr lang="en-US" altLang="ru-RU"/>
          </a:p>
        </p:txBody>
      </p:sp>
    </p:spTree>
    <p:extLst>
      <p:ext uri="{BB962C8B-B14F-4D97-AF65-F5344CB8AC3E}">
        <p14:creationId xmlns:p14="http://schemas.microsoft.com/office/powerpoint/2010/main" val="301884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en-US" altLang="ru-RU"/>
          </a:p>
        </p:txBody>
      </p:sp>
      <p:sp>
        <p:nvSpPr>
          <p:cNvPr id="6" name="Footer Placeholder 4"/>
          <p:cNvSpPr>
            <a:spLocks noGrp="1"/>
          </p:cNvSpPr>
          <p:nvPr>
            <p:ph type="ftr" sz="quarter" idx="11"/>
          </p:nvPr>
        </p:nvSpPr>
        <p:spPr/>
        <p:txBody>
          <a:bodyPr/>
          <a:lstStyle>
            <a:lvl1pPr>
              <a:defRPr/>
            </a:lvl1pPr>
          </a:lstStyle>
          <a:p>
            <a:pPr>
              <a:defRPr/>
            </a:pPr>
            <a:endParaRPr lang="en-US" altLang="ru-RU"/>
          </a:p>
        </p:txBody>
      </p:sp>
      <p:sp>
        <p:nvSpPr>
          <p:cNvPr id="7" name="Slide Number Placeholder 5"/>
          <p:cNvSpPr>
            <a:spLocks noGrp="1"/>
          </p:cNvSpPr>
          <p:nvPr>
            <p:ph type="sldNum" sz="quarter" idx="12"/>
          </p:nvPr>
        </p:nvSpPr>
        <p:spPr/>
        <p:txBody>
          <a:bodyPr/>
          <a:lstStyle>
            <a:lvl1pPr>
              <a:defRPr/>
            </a:lvl1pPr>
          </a:lstStyle>
          <a:p>
            <a:pPr>
              <a:defRPr/>
            </a:pPr>
            <a:fld id="{2CEA4B24-87E5-44AE-91A1-7A589CA4A8DF}" type="slidenum">
              <a:rPr lang="en-US" altLang="ru-RU"/>
              <a:pPr>
                <a:defRPr/>
              </a:pPr>
              <a:t>‹#›</a:t>
            </a:fld>
            <a:endParaRPr lang="en-US" altLang="ru-RU"/>
          </a:p>
        </p:txBody>
      </p:sp>
    </p:spTree>
    <p:extLst>
      <p:ext uri="{BB962C8B-B14F-4D97-AF65-F5344CB8AC3E}">
        <p14:creationId xmlns:p14="http://schemas.microsoft.com/office/powerpoint/2010/main" val="212595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ru-RU"/>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ru-RU"/>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2AF34400-60E2-4BBC-BFD6-D5BB7DA86EE9}" type="slidenum">
              <a:rPr lang="en-US" altLang="ru-RU"/>
              <a:pPr>
                <a:defRPr/>
              </a:pPr>
              <a:t>‹#›</a:t>
            </a:fld>
            <a:endParaRPr lang="en-US" alt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3200400"/>
            <a:ext cx="8229600" cy="762000"/>
          </a:xfrm>
        </p:spPr>
        <p:txBody>
          <a:bodyPr rtlCol="0">
            <a:normAutofit fontScale="90000"/>
          </a:bodyPr>
          <a:lstStyle/>
          <a:p>
            <a:pPr algn="ctr" fontAlgn="auto">
              <a:spcAft>
                <a:spcPts val="0"/>
              </a:spcAft>
              <a:defRPr/>
            </a:pPr>
            <a:r>
              <a:rPr lang="ru-RU" sz="2400" dirty="0" smtClean="0"/>
              <a:t>Министерство образования и науки  </a:t>
            </a:r>
            <a:r>
              <a:rPr lang="en-US" sz="2400" dirty="0" smtClean="0"/>
              <a:t/>
            </a:r>
            <a:br>
              <a:rPr lang="en-US" sz="2400" dirty="0" smtClean="0"/>
            </a:br>
            <a:r>
              <a:rPr lang="ru-RU" sz="2400" dirty="0" smtClean="0"/>
              <a:t>Краснодарского края</a:t>
            </a:r>
            <a:br>
              <a:rPr lang="ru-RU" sz="2400" dirty="0" smtClean="0"/>
            </a:br>
            <a:r>
              <a:rPr lang="ru-RU" sz="2400" dirty="0" smtClean="0"/>
              <a:t>Государственное бюджетное профессиональное образовательное учреждение</a:t>
            </a:r>
            <a:br>
              <a:rPr lang="ru-RU" sz="2400" dirty="0" smtClean="0"/>
            </a:br>
            <a:r>
              <a:rPr lang="ru-RU" sz="2400" dirty="0" smtClean="0"/>
              <a:t>Краснодарского края</a:t>
            </a:r>
            <a:br>
              <a:rPr lang="ru-RU" sz="2400" dirty="0" smtClean="0"/>
            </a:br>
            <a:r>
              <a:rPr lang="ru-RU" sz="2400" dirty="0" smtClean="0"/>
              <a:t>«</a:t>
            </a:r>
            <a:r>
              <a:rPr lang="ru-RU" sz="2400" dirty="0" err="1" smtClean="0"/>
              <a:t>Армавирский</a:t>
            </a:r>
            <a:r>
              <a:rPr lang="ru-RU" sz="2400" dirty="0" smtClean="0"/>
              <a:t> техникум технологии  и сервиса»</a:t>
            </a:r>
            <a:br>
              <a:rPr lang="ru-RU" sz="2400" dirty="0" smtClean="0"/>
            </a:br>
            <a:r>
              <a:rPr lang="ru-RU" sz="2400" dirty="0" smtClean="0"/>
              <a:t/>
            </a:r>
            <a:br>
              <a:rPr lang="ru-RU" sz="2400" dirty="0" smtClean="0"/>
            </a:br>
            <a:r>
              <a:rPr lang="ru-RU" sz="2400" dirty="0" smtClean="0"/>
              <a:t/>
            </a:r>
            <a:br>
              <a:rPr lang="ru-RU" sz="2400" dirty="0" smtClean="0"/>
            </a:br>
            <a:r>
              <a:rPr lang="ru-RU" sz="2400" dirty="0" smtClean="0"/>
              <a:t>По дисциплине </a:t>
            </a:r>
            <a:r>
              <a:rPr lang="ru-RU" sz="2400" dirty="0" err="1" smtClean="0"/>
              <a:t>МДК</a:t>
            </a:r>
            <a:r>
              <a:rPr lang="ru-RU" sz="2400" dirty="0" smtClean="0"/>
              <a:t>. 04.01. Технология обработки сырья и приготовления блюд из рыбы.</a:t>
            </a:r>
            <a:br>
              <a:rPr lang="ru-RU" sz="2400" dirty="0" smtClean="0"/>
            </a:br>
            <a:r>
              <a:rPr lang="ru-RU" sz="2400" dirty="0" smtClean="0"/>
              <a:t>по профессии: 19.01.17 «Повар, кондитер»</a:t>
            </a:r>
            <a:br>
              <a:rPr lang="ru-RU" sz="2400" dirty="0" smtClean="0"/>
            </a:br>
            <a:r>
              <a:rPr lang="ru-RU" sz="2400" dirty="0" smtClean="0"/>
              <a:t>ТЕМА: Классификация рыб по семействам</a:t>
            </a:r>
            <a:br>
              <a:rPr lang="ru-RU" sz="2400" dirty="0" smtClean="0"/>
            </a:br>
            <a:r>
              <a:rPr lang="ru-RU" sz="2400" dirty="0" smtClean="0"/>
              <a:t/>
            </a:r>
            <a:br>
              <a:rPr lang="ru-RU" sz="2400" dirty="0" smtClean="0"/>
            </a:br>
            <a:r>
              <a:rPr lang="ru-RU" sz="2400" dirty="0" smtClean="0"/>
              <a:t>мастер п\о  </a:t>
            </a:r>
            <a:r>
              <a:rPr lang="ru-RU" sz="2400" dirty="0" err="1" smtClean="0"/>
              <a:t>Касатова</a:t>
            </a:r>
            <a:r>
              <a:rPr lang="ru-RU" sz="2400" dirty="0" smtClean="0"/>
              <a:t> </a:t>
            </a:r>
            <a:r>
              <a:rPr lang="ru-RU" sz="2400" dirty="0" err="1" smtClean="0"/>
              <a:t>А.Р</a:t>
            </a:r>
            <a:r>
              <a:rPr lang="ru-RU" sz="2400" dirty="0" smtClean="0"/>
              <a:t>.</a:t>
            </a:r>
            <a:br>
              <a:rPr lang="ru-RU" sz="2400" dirty="0" smtClean="0"/>
            </a:br>
            <a:r>
              <a:rPr lang="ru-RU" sz="2400" dirty="0" smtClean="0"/>
              <a:t/>
            </a:r>
            <a:br>
              <a:rPr lang="ru-RU" sz="2400" dirty="0" smtClean="0"/>
            </a:br>
            <a:r>
              <a:rPr lang="ru-RU" sz="2400" dirty="0" smtClean="0"/>
              <a:t> г Армавир</a:t>
            </a:r>
            <a:br>
              <a:rPr lang="ru-RU" sz="2400" dirty="0" smtClean="0"/>
            </a:br>
            <a:r>
              <a:rPr lang="ru-RU" sz="2400" dirty="0" smtClean="0"/>
              <a:t> </a:t>
            </a:r>
            <a:br>
              <a:rPr lang="ru-RU" sz="2400" dirty="0" smtClean="0"/>
            </a:br>
            <a:endParaRPr lang="ru-RU"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623888" y="138113"/>
            <a:ext cx="7886700" cy="990600"/>
          </a:xfrm>
        </p:spPr>
        <p:txBody>
          <a:bodyPr/>
          <a:lstStyle/>
          <a:p>
            <a:pPr algn="ctr"/>
            <a:r>
              <a:rPr lang="ru-RU" sz="4400" smtClean="0"/>
              <a:t>Семейство окуневых</a:t>
            </a:r>
          </a:p>
        </p:txBody>
      </p:sp>
      <p:sp>
        <p:nvSpPr>
          <p:cNvPr id="11267" name="Текст 2"/>
          <p:cNvSpPr>
            <a:spLocks noGrp="1"/>
          </p:cNvSpPr>
          <p:nvPr>
            <p:ph type="body" idx="1"/>
          </p:nvPr>
        </p:nvSpPr>
        <p:spPr>
          <a:xfrm>
            <a:off x="623888" y="1143000"/>
            <a:ext cx="7886700" cy="4946650"/>
          </a:xfrm>
        </p:spPr>
        <p:txBody>
          <a:bodyPr/>
          <a:lstStyle/>
          <a:p>
            <a:r>
              <a:rPr lang="ru-RU" smtClean="0"/>
              <a:t> К семейству окуневых относятся окунь, судак, ерш. Рыбы имеют два спинных плавника, тело покрыто мелкой плотной чешуей, боковая линия прямая, на боках расплывчатые поперечные темные полосы. Мясо нежирное, сочное. Съедобных частей в теле 38—45 % всей массы. Используют рыбу этого семейства для приготовления ухи, заливных, отварных, жареных блюд. Судака фаршируют.</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pPr algn="ctr"/>
            <a:r>
              <a:rPr lang="ru-RU" smtClean="0"/>
              <a:t>Семейство окуневых</a:t>
            </a:r>
          </a:p>
        </p:txBody>
      </p:sp>
      <p:pic>
        <p:nvPicPr>
          <p:cNvPr id="12291"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701925"/>
            <a:ext cx="3886200" cy="2598738"/>
          </a:xfrm>
        </p:spPr>
      </p:pic>
      <p:pic>
        <p:nvPicPr>
          <p:cNvPr id="12292"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701925"/>
            <a:ext cx="3886200" cy="2598738"/>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623888" y="152400"/>
            <a:ext cx="7886700" cy="914400"/>
          </a:xfrm>
        </p:spPr>
        <p:txBody>
          <a:bodyPr/>
          <a:lstStyle/>
          <a:p>
            <a:pPr algn="ctr"/>
            <a:r>
              <a:rPr lang="ru-RU" sz="4400" smtClean="0"/>
              <a:t>Семейство тресковых </a:t>
            </a:r>
          </a:p>
        </p:txBody>
      </p:sp>
      <p:sp>
        <p:nvSpPr>
          <p:cNvPr id="13315" name="Текст 2"/>
          <p:cNvSpPr>
            <a:spLocks noGrp="1"/>
          </p:cNvSpPr>
          <p:nvPr>
            <p:ph type="body" idx="1"/>
          </p:nvPr>
        </p:nvSpPr>
        <p:spPr>
          <a:xfrm>
            <a:off x="623888" y="1295400"/>
            <a:ext cx="7886700" cy="4794250"/>
          </a:xfrm>
        </p:spPr>
        <p:txBody>
          <a:bodyPr/>
          <a:lstStyle/>
          <a:p>
            <a:r>
              <a:rPr lang="ru-RU" smtClean="0"/>
              <a:t>К этому семейству относят треску, пикшу, навагу, сайду, минтая, путассу. Тело у тресковых удлиненное, суживающееся к хвостовому плавнику, покрытому мелкой чешуей. Большинство рыб имеют три спинных и два анальных плавника, ярко выраженную боковую линию, на подбородке усик. Брюшные плавники впереди грудных. Длина рыб от 15 см до 1,8 м. В основном морские стайные рыбы. Содержат до 21 % жира. На предприятия общественного питания поступают обезглавленные, без внутренностей, в виде филе, в замороженном виде. Съедобная часть — 55 % массы. Добывают в водах Северной Атлантики, северных морях Тихого океана.</a:t>
            </a:r>
          </a:p>
          <a:p>
            <a:endParaRPr lang="ru-RU"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p:txBody>
          <a:bodyPr/>
          <a:lstStyle/>
          <a:p>
            <a:pPr algn="ctr"/>
            <a:r>
              <a:rPr lang="ru-RU" smtClean="0"/>
              <a:t>Семейство тресковых</a:t>
            </a:r>
          </a:p>
        </p:txBody>
      </p:sp>
      <p:pic>
        <p:nvPicPr>
          <p:cNvPr id="14339"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544763"/>
            <a:ext cx="3886200" cy="2913062"/>
          </a:xfrm>
        </p:spPr>
      </p:pic>
      <p:pic>
        <p:nvPicPr>
          <p:cNvPr id="14340"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544763"/>
            <a:ext cx="3886200" cy="2913062"/>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0"/>
            <a:ext cx="7886700" cy="609600"/>
          </a:xfrm>
        </p:spPr>
        <p:txBody>
          <a:bodyPr rtlCol="0">
            <a:normAutofit fontScale="90000"/>
          </a:bodyPr>
          <a:lstStyle/>
          <a:p>
            <a:pPr algn="ctr" fontAlgn="auto">
              <a:spcAft>
                <a:spcPts val="0"/>
              </a:spcAft>
              <a:defRPr/>
            </a:pPr>
            <a:r>
              <a:rPr lang="ru-RU" sz="4400" dirty="0" smtClean="0"/>
              <a:t>Семейство камбаловых</a:t>
            </a:r>
            <a:endParaRPr lang="ru-RU" sz="4400" dirty="0"/>
          </a:p>
        </p:txBody>
      </p:sp>
      <p:sp>
        <p:nvSpPr>
          <p:cNvPr id="15363" name="Текст 2"/>
          <p:cNvSpPr>
            <a:spLocks noGrp="1"/>
          </p:cNvSpPr>
          <p:nvPr>
            <p:ph type="body" idx="1"/>
          </p:nvPr>
        </p:nvSpPr>
        <p:spPr>
          <a:xfrm>
            <a:off x="623888" y="609600"/>
            <a:ext cx="7886700" cy="5480050"/>
          </a:xfrm>
        </p:spPr>
        <p:txBody>
          <a:bodyPr/>
          <a:lstStyle/>
          <a:p>
            <a:r>
              <a:rPr lang="ru-RU" smtClean="0"/>
              <a:t>Камбаловые (морские донные рыбы) широко распространены почти во всех открытых морях. Ценным объектом промысла из этого семейства является палтус. Мясо палтуса отличается высоким вкусовым качеством, приятной, нежной консистенцией, хорошими цветом и ароматом. В нем содержится относительно немного белка (12—13 %) и значительное количество жира (13—21 %). Большое промысловое значение имеет камбала.</a:t>
            </a:r>
            <a:br>
              <a:rPr lang="ru-RU" smtClean="0"/>
            </a:br>
            <a:r>
              <a:rPr lang="ru-RU" smtClean="0"/>
              <a:t>Рыбы этого семейства имеют плоское, широкое тело, окаймленное длинными спинными и анальными плавниками. Глаза расположены на верхней стороне головы. Нижняя сторона светлая, верхняя окрашена под цвет дна. Рыбу этого семейства используют для приготовления консервов, копченых изделий. Вылавливают в Черном, северных и дальневосточных морях.</a:t>
            </a:r>
          </a:p>
          <a:p>
            <a:endParaRPr lang="ru-RU"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pPr algn="ctr"/>
            <a:r>
              <a:rPr lang="ru-RU" smtClean="0"/>
              <a:t>Семейство камбаловых</a:t>
            </a:r>
          </a:p>
        </p:txBody>
      </p:sp>
      <p:pic>
        <p:nvPicPr>
          <p:cNvPr id="16387"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544763"/>
            <a:ext cx="3886200" cy="2913062"/>
          </a:xfrm>
        </p:spPr>
      </p:pic>
      <p:pic>
        <p:nvPicPr>
          <p:cNvPr id="16388"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544763"/>
            <a:ext cx="3886200" cy="291465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4525" y="0"/>
            <a:ext cx="7886700" cy="609600"/>
          </a:xfrm>
        </p:spPr>
        <p:txBody>
          <a:bodyPr rtlCol="0">
            <a:normAutofit fontScale="90000"/>
          </a:bodyPr>
          <a:lstStyle/>
          <a:p>
            <a:pPr algn="ctr" fontAlgn="auto">
              <a:spcAft>
                <a:spcPts val="0"/>
              </a:spcAft>
              <a:defRPr/>
            </a:pPr>
            <a:r>
              <a:rPr lang="ru-RU" sz="4400" dirty="0" smtClean="0"/>
              <a:t>Семейство скумбриевых</a:t>
            </a:r>
            <a:endParaRPr lang="ru-RU" sz="4400" dirty="0"/>
          </a:p>
        </p:txBody>
      </p:sp>
      <p:sp>
        <p:nvSpPr>
          <p:cNvPr id="3" name="Текст 2"/>
          <p:cNvSpPr>
            <a:spLocks noGrp="1"/>
          </p:cNvSpPr>
          <p:nvPr>
            <p:ph type="body" idx="1"/>
          </p:nvPr>
        </p:nvSpPr>
        <p:spPr>
          <a:xfrm>
            <a:off x="644525" y="838200"/>
            <a:ext cx="7886700" cy="1500188"/>
          </a:xfrm>
        </p:spPr>
        <p:txBody>
          <a:bodyPr rtlCol="0">
            <a:normAutofit fontScale="25000" lnSpcReduction="20000"/>
          </a:bodyPr>
          <a:lstStyle/>
          <a:p>
            <a:pPr fontAlgn="auto">
              <a:spcAft>
                <a:spcPts val="0"/>
              </a:spcAft>
              <a:defRPr/>
            </a:pPr>
            <a:r>
              <a:rPr lang="ru-RU" sz="9600" dirty="0" smtClean="0"/>
              <a:t>Среди ценных морских рыб скумбрия занимает особое место. Благодаря высокому содержанию в мясе легкоусвояемых белков — до 24 % и жира — до 15—20 отличается исключительной питательностью. Скумбрия используется как столовая рыба. В мясе ее нет мелких костей, оно нежное и вкусное.</a:t>
            </a:r>
            <a:br>
              <a:rPr lang="ru-RU" sz="9600" dirty="0" smtClean="0"/>
            </a:br>
            <a:r>
              <a:rPr lang="ru-RU" sz="9600" dirty="0" smtClean="0"/>
              <a:t>Рыбы этого семейства имеют веретенообразное тело с тонким хвостовым стеблем, покрытым мелкой чешуей, на спине два плавника, расположенных далеко друг от друга. Больше ценится черноморская и курильская скумбрия. Готовят консервы, коптят, жарят.</a:t>
            </a:r>
          </a:p>
          <a:p>
            <a:pPr fontAlgn="auto">
              <a:spcAft>
                <a:spcPts val="0"/>
              </a:spcAft>
              <a:defRPr/>
            </a:pP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lstStyle/>
          <a:p>
            <a:pPr algn="ctr"/>
            <a:r>
              <a:rPr lang="ru-RU" smtClean="0"/>
              <a:t>Семейство скумбриевых </a:t>
            </a:r>
          </a:p>
        </p:txBody>
      </p:sp>
      <p:pic>
        <p:nvPicPr>
          <p:cNvPr id="1843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700338"/>
            <a:ext cx="3886200" cy="2601912"/>
          </a:xfrm>
        </p:spPr>
      </p:pic>
      <p:pic>
        <p:nvPicPr>
          <p:cNvPr id="18436"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700338"/>
            <a:ext cx="3886200" cy="2601912"/>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623888" y="0"/>
            <a:ext cx="7886700" cy="762000"/>
          </a:xfrm>
        </p:spPr>
        <p:txBody>
          <a:bodyPr/>
          <a:lstStyle/>
          <a:p>
            <a:pPr algn="ctr"/>
            <a:r>
              <a:rPr lang="ru-RU" sz="4400" smtClean="0"/>
              <a:t>Семейство ставридовых</a:t>
            </a:r>
          </a:p>
        </p:txBody>
      </p:sp>
      <p:sp>
        <p:nvSpPr>
          <p:cNvPr id="19459" name="Текст 2"/>
          <p:cNvSpPr>
            <a:spLocks noGrp="1"/>
          </p:cNvSpPr>
          <p:nvPr>
            <p:ph type="body" idx="1"/>
          </p:nvPr>
        </p:nvSpPr>
        <p:spPr>
          <a:xfrm>
            <a:off x="623888" y="762000"/>
            <a:ext cx="7886700" cy="5327650"/>
          </a:xfrm>
        </p:spPr>
        <p:txBody>
          <a:bodyPr/>
          <a:lstStyle/>
          <a:p>
            <a:r>
              <a:rPr lang="ru-RU" smtClean="0"/>
              <a:t>Промысловое значение имеет азово-черноморская и океаническая ставрида. Тело рыб сжато с боков, покрыто мелкой чешуей или голое. Изогнутая боковая линия состоит из гребневидных костяных щитков. На спине два плавника — первый из них колючий.</a:t>
            </a:r>
          </a:p>
          <a:p>
            <a:endParaRPr lang="ru-RU"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p:txBody>
          <a:bodyPr/>
          <a:lstStyle/>
          <a:p>
            <a:pPr algn="ctr"/>
            <a:r>
              <a:rPr lang="ru-RU" smtClean="0"/>
              <a:t>Семейство ставридовых</a:t>
            </a:r>
          </a:p>
        </p:txBody>
      </p:sp>
      <p:pic>
        <p:nvPicPr>
          <p:cNvPr id="20483"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66750" y="2573338"/>
            <a:ext cx="3810000" cy="2857500"/>
          </a:xfrm>
        </p:spPr>
      </p:pic>
      <p:pic>
        <p:nvPicPr>
          <p:cNvPr id="20484"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573338"/>
            <a:ext cx="3886200" cy="2855912"/>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628650" y="0"/>
            <a:ext cx="7886700" cy="990600"/>
          </a:xfrm>
        </p:spPr>
        <p:txBody>
          <a:bodyPr/>
          <a:lstStyle/>
          <a:p>
            <a:pPr algn="ctr"/>
            <a:r>
              <a:rPr lang="ru-RU" smtClean="0"/>
              <a:t>Семейство осетровых</a:t>
            </a:r>
          </a:p>
        </p:txBody>
      </p:sp>
      <p:sp>
        <p:nvSpPr>
          <p:cNvPr id="3075" name="Объект 2"/>
          <p:cNvSpPr>
            <a:spLocks noGrp="1"/>
          </p:cNvSpPr>
          <p:nvPr>
            <p:ph idx="1"/>
          </p:nvPr>
        </p:nvSpPr>
        <p:spPr>
          <a:xfrm>
            <a:off x="628650" y="762000"/>
            <a:ext cx="7886700" cy="5414963"/>
          </a:xfrm>
        </p:spPr>
        <p:txBody>
          <a:bodyPr/>
          <a:lstStyle/>
          <a:p>
            <a:pPr marL="0" indent="0">
              <a:buFont typeface="Arial" panose="020B0604020202020204" pitchFamily="34" charset="0"/>
              <a:buNone/>
            </a:pPr>
            <a:r>
              <a:rPr lang="ru-RU" sz="2400" smtClean="0"/>
              <a:t>К семейству осетровых относятся белуга, калуга, осетр, стерлядь, севрюга и др. Форма тела веретенообразная, оно покрыто пятью рядами костных образований (жучки). Между рядами расположены костные зерна и пластины. В голове также костные образования. Большая часть жира расположена между мышцами. Съедобная часть осетровых до 90 % массы. Икра осетровых — ценный пищевой продукт. Из спинной струны также вырабатывают пищевой продукт — визигу.</a:t>
            </a:r>
          </a:p>
          <a:p>
            <a:pPr marL="0" indent="0">
              <a:buFont typeface="Arial" panose="020B0604020202020204" pitchFamily="34" charset="0"/>
              <a:buNone/>
            </a:pPr>
            <a:r>
              <a:rPr lang="ru-RU" sz="2400" smtClean="0"/>
              <a:t>В кулинарии осетровые используются для приготовления супов, заливных, отварных и жареных блюд, ба-лычных изделий, икры, консервов. Визигу используют для начинок в пироги, кулебяки, расстегаи.</a:t>
            </a:r>
          </a:p>
          <a:p>
            <a:pPr marL="0" indent="0">
              <a:buFont typeface="Arial" panose="020B0604020202020204" pitchFamily="34" charset="0"/>
              <a:buNone/>
            </a:pPr>
            <a:r>
              <a:rPr lang="ru-RU" sz="2400" smtClean="0"/>
              <a:t>Основной промысел ведется в Каспийском, Азово-Черноморском бассейнах и реках Сибири.</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endParaRPr lang="ru-RU" smtClean="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a:ln w="228600" cap="sq" cmpd="thickThin">
            <a:solidFill>
              <a:srgbClr val="000000"/>
            </a:solidFill>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pPr algn="ctr"/>
            <a:r>
              <a:rPr lang="ru-RU" smtClean="0"/>
              <a:t>Семейство осетровых</a:t>
            </a:r>
          </a:p>
        </p:txBody>
      </p:sp>
      <p:pic>
        <p:nvPicPr>
          <p:cNvPr id="4099"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200275"/>
            <a:ext cx="3886200" cy="3602038"/>
          </a:xfrm>
        </p:spPr>
      </p:pic>
      <p:pic>
        <p:nvPicPr>
          <p:cNvPr id="4100"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200275"/>
            <a:ext cx="3886200" cy="3602038"/>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609600" y="0"/>
            <a:ext cx="7886700" cy="990600"/>
          </a:xfrm>
        </p:spPr>
        <p:txBody>
          <a:bodyPr/>
          <a:lstStyle/>
          <a:p>
            <a:pPr algn="ctr"/>
            <a:r>
              <a:rPr lang="ru-RU" sz="4400" smtClean="0"/>
              <a:t>Семейство лососевых</a:t>
            </a:r>
            <a:r>
              <a:rPr lang="ru-RU" smtClean="0"/>
              <a:t> </a:t>
            </a:r>
          </a:p>
        </p:txBody>
      </p:sp>
      <p:sp>
        <p:nvSpPr>
          <p:cNvPr id="5123" name="Текст 2"/>
          <p:cNvSpPr>
            <a:spLocks noGrp="1"/>
          </p:cNvSpPr>
          <p:nvPr>
            <p:ph type="body" idx="1"/>
          </p:nvPr>
        </p:nvSpPr>
        <p:spPr>
          <a:xfrm>
            <a:off x="574675" y="762000"/>
            <a:ext cx="7886700" cy="6096000"/>
          </a:xfrm>
        </p:spPr>
        <p:txBody>
          <a:bodyPr/>
          <a:lstStyle/>
          <a:p>
            <a:r>
              <a:rPr lang="ru-RU" smtClean="0"/>
              <a:t>К семейству лососевых относятся дальневосточный лосось (кета, горбуша, чавыча, нерка, кижуча, сима) и настоящий (семга, озерный и каспийский лососи, форель, нельма, сиг, ряпушка, белорыбица).</a:t>
            </a:r>
          </a:p>
          <a:p>
            <a:r>
              <a:rPr lang="ru-RU" smtClean="0"/>
              <a:t>Тело лососевых продолговатое, толстое, несколько сжато с боков, покрыто мелкой плотной чешуей, голова голая, боковая линия полная. На спине два плавника, один из них жировой. Съедобная часть рыбы составляет 51—65 % ее массы.</a:t>
            </a:r>
          </a:p>
          <a:p>
            <a:r>
              <a:rPr lang="ru-RU" smtClean="0"/>
              <a:t>Мясо нежное, жирное, у большинства рыб окрашено в розовый цвет, скелет костный, икра — оранжевая. Мясо способно созревать во время посола. Поэтому рыбу используют для приготовления балычных изделий, натуральных консервов, слабосоленой рыбы, икры. Основные районы промысла — Дальневосточный, Северо-Западный.</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p:txBody>
          <a:bodyPr/>
          <a:lstStyle/>
          <a:p>
            <a:pPr algn="ctr"/>
            <a:r>
              <a:rPr lang="ru-RU" smtClean="0"/>
              <a:t>Семейство лососевых </a:t>
            </a:r>
          </a:p>
        </p:txBody>
      </p:sp>
      <p:pic>
        <p:nvPicPr>
          <p:cNvPr id="6147"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62000" y="2590800"/>
            <a:ext cx="3752850" cy="2293938"/>
          </a:xfrm>
        </p:spPr>
      </p:pic>
      <p:pic>
        <p:nvPicPr>
          <p:cNvPr id="6148" name="Объект 7"/>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53000" y="2590800"/>
            <a:ext cx="3562350" cy="229393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838200" y="0"/>
            <a:ext cx="7886700" cy="838200"/>
          </a:xfrm>
        </p:spPr>
        <p:txBody>
          <a:bodyPr/>
          <a:lstStyle/>
          <a:p>
            <a:pPr algn="ctr"/>
            <a:r>
              <a:rPr lang="ru-RU" sz="4400" smtClean="0"/>
              <a:t>Семейство сельдевых</a:t>
            </a:r>
          </a:p>
        </p:txBody>
      </p:sp>
      <p:sp>
        <p:nvSpPr>
          <p:cNvPr id="7171" name="Текст 2"/>
          <p:cNvSpPr>
            <a:spLocks noGrp="1"/>
          </p:cNvSpPr>
          <p:nvPr>
            <p:ph type="body" idx="1"/>
          </p:nvPr>
        </p:nvSpPr>
        <p:spPr>
          <a:xfrm>
            <a:off x="650875" y="1143000"/>
            <a:ext cx="7886700" cy="2490788"/>
          </a:xfrm>
        </p:spPr>
        <p:txBody>
          <a:bodyPr/>
          <a:lstStyle/>
          <a:p>
            <a:r>
              <a:rPr lang="ru-RU" smtClean="0"/>
              <a:t>Семейство сельдевых включает сельдь (атлантическая, тихоокеанская, беломорская, каспийская), салаку, кильку, тюльку, сардину, сардинеллу и др.</a:t>
            </a:r>
          </a:p>
          <a:p>
            <a:r>
              <a:rPr lang="ru-RU" smtClean="0"/>
              <a:t>Тело сельдевых продолговатое, сжатое с боков, покрыто легко слезающей чешуей, боковых линий нет, хвостовой плавник имеет глубокую выемку. Сельдевые содержат от 20 до 35 % жира. Съедобная часть рыбы — до 48 % ее массы.</a:t>
            </a:r>
          </a:p>
          <a:p>
            <a:r>
              <a:rPr lang="ru-RU" smtClean="0"/>
              <a:t>Сельдевые солят; в небольшом количестве реализуют свежемороженую рыбу. В кулинарии используют для жареных блюд, холодных закусок.</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p:txBody>
          <a:bodyPr/>
          <a:lstStyle/>
          <a:p>
            <a:pPr algn="ctr"/>
            <a:r>
              <a:rPr lang="ru-RU" smtClean="0"/>
              <a:t>Семейство сельдевых</a:t>
            </a:r>
          </a:p>
        </p:txBody>
      </p:sp>
      <p:pic>
        <p:nvPicPr>
          <p:cNvPr id="819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767013"/>
            <a:ext cx="3886200" cy="2468562"/>
          </a:xfrm>
        </p:spPr>
      </p:pic>
      <p:pic>
        <p:nvPicPr>
          <p:cNvPr id="8196"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767013"/>
            <a:ext cx="3886200" cy="2468562"/>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623888" y="0"/>
            <a:ext cx="7886700" cy="762000"/>
          </a:xfrm>
        </p:spPr>
        <p:txBody>
          <a:bodyPr/>
          <a:lstStyle/>
          <a:p>
            <a:pPr algn="ctr"/>
            <a:r>
              <a:rPr lang="ru-RU" sz="4400" smtClean="0"/>
              <a:t>Семейство карповых </a:t>
            </a:r>
          </a:p>
        </p:txBody>
      </p:sp>
      <p:sp>
        <p:nvSpPr>
          <p:cNvPr id="9219" name="Текст 2"/>
          <p:cNvSpPr>
            <a:spLocks noGrp="1"/>
          </p:cNvSpPr>
          <p:nvPr>
            <p:ph type="body" idx="1"/>
          </p:nvPr>
        </p:nvSpPr>
        <p:spPr>
          <a:xfrm>
            <a:off x="623888" y="762000"/>
            <a:ext cx="7886700" cy="5327650"/>
          </a:xfrm>
        </p:spPr>
        <p:txBody>
          <a:bodyPr/>
          <a:lstStyle/>
          <a:p>
            <a:r>
              <a:rPr lang="ru-RU" smtClean="0"/>
              <a:t>Семейство карповых — самое многочисленное семейство, большинство рыб семейства — пресноводные: лещ, сазан, карась, линь, вобла, тарань, рыбец, толстолобик и др.</a:t>
            </a:r>
            <a:br>
              <a:rPr lang="ru-RU" smtClean="0"/>
            </a:br>
            <a:r>
              <a:rPr lang="ru-RU" smtClean="0"/>
              <a:t>Тело этих рыб высокое, сдавленное с боков, покрыто плотно прилегающей чешуей, спинной плавник один. Мясо карповых средней жирности, жирное мясо имеет только рыбец. Мясо карповых после жарки становится нежным, приятного вкуса, но содержит много межмышечных костей. Съедобная часть рыбы составляет 47 % всей массы.</a:t>
            </a:r>
            <a:br>
              <a:rPr lang="ru-RU" smtClean="0"/>
            </a:br>
            <a:r>
              <a:rPr lang="ru-RU" smtClean="0"/>
              <a:t>Карповые поступают на предприятия общественного питания в живом, охлажденном и замороженном видах. Вобла, тарань, лещ — вяленые и копченые.</a:t>
            </a:r>
          </a:p>
          <a:p>
            <a:endParaRPr lang="ru-RU"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pPr algn="ctr"/>
            <a:r>
              <a:rPr lang="ru-RU" smtClean="0"/>
              <a:t>Семейство карповых </a:t>
            </a:r>
          </a:p>
        </p:txBody>
      </p:sp>
      <p:pic>
        <p:nvPicPr>
          <p:cNvPr id="10243" name="Объект 7"/>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28650" y="2874963"/>
            <a:ext cx="3886200" cy="2252662"/>
          </a:xfrm>
        </p:spPr>
      </p:pic>
      <p:pic>
        <p:nvPicPr>
          <p:cNvPr id="10244"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29150" y="2874963"/>
            <a:ext cx="3886200" cy="2252662"/>
          </a:xfr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30c987c99686772d9aabf2e714f4deeedc9c49"/>
</p:tagLst>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51</TotalTime>
  <Words>735</Words>
  <Application>Microsoft Office PowerPoint</Application>
  <PresentationFormat>Экран (4:3)</PresentationFormat>
  <Paragraphs>34</Paragraphs>
  <Slides>20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20</vt:i4>
      </vt:variant>
    </vt:vector>
  </HeadingPairs>
  <TitlesOfParts>
    <vt:vector size="24" baseType="lpstr">
      <vt:lpstr>Arial</vt:lpstr>
      <vt:lpstr>Calibri Light</vt:lpstr>
      <vt:lpstr>Calibri</vt:lpstr>
      <vt:lpstr>Office Theme</vt:lpstr>
      <vt:lpstr>Министерство образования и науки   Краснодарского края Государственное бюджетное профессиональное образовательное учреждение Краснодарского края «Армавирский техникум технологии  и сервиса»   По дисциплине МДК. 04.01. Технология обработки сырья и приготовления блюд из рыбы. по профессии: 19.01.17 «Повар, кондитер» ТЕМА: Классификация рыб по семействам  мастер п\о  Касатова А.Р.   г Армавир   </vt:lpstr>
      <vt:lpstr>Семейство осетровых</vt:lpstr>
      <vt:lpstr>Семейство осетровых</vt:lpstr>
      <vt:lpstr>Семейство лососевых </vt:lpstr>
      <vt:lpstr>Семейство лососевых </vt:lpstr>
      <vt:lpstr>Семейство сельдевых</vt:lpstr>
      <vt:lpstr>Семейство сельдевых</vt:lpstr>
      <vt:lpstr>Семейство карповых </vt:lpstr>
      <vt:lpstr>Семейство карповых </vt:lpstr>
      <vt:lpstr>Семейство окуневых</vt:lpstr>
      <vt:lpstr>Семейство окуневых</vt:lpstr>
      <vt:lpstr>Семейство тресковых </vt:lpstr>
      <vt:lpstr>Семейство тресковых</vt:lpstr>
      <vt:lpstr>Семейство камбаловых</vt:lpstr>
      <vt:lpstr>Семейство камбаловых</vt:lpstr>
      <vt:lpstr>Семейство скумбриевых</vt:lpstr>
      <vt:lpstr>Семейство скумбриевых </vt:lpstr>
      <vt:lpstr>Семейство ставридовых</vt:lpstr>
      <vt:lpstr>Семейство ставридовых</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infinity13</dc:creator>
  <cp:lastModifiedBy>Олег Грибан</cp:lastModifiedBy>
  <cp:revision>16</cp:revision>
  <cp:lastPrinted>1601-01-01T00:00:00Z</cp:lastPrinted>
  <dcterms:created xsi:type="dcterms:W3CDTF">2015-06-14T12:41:15Z</dcterms:created>
  <dcterms:modified xsi:type="dcterms:W3CDTF">2015-06-14T16:24:55Z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