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5%D1%80%D0%BC%D0%B5%D0%BD%D1%82%D1%8B" TargetMode="External"/><Relationship Id="rId2" Type="http://schemas.openxmlformats.org/officeDocument/2006/relationships/hyperlink" Target="http://ru.wikipedia.org/wiki/%D0%9A%D0%B0%D1%82%D0%B0%D0%BB%D0%B8%D0%B7%D0%B0%D1%82%D0%BE%D1%8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5%D1%80%D1%82%D0%BE%D0%BB%D0%B5%D1%82%D0%BE%D0%B2%D0%B0_%D1%81%D0%BE%D0%BB%D1%8C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0%D0%BA%D0%B5%D1%82%D0%BD%D0%BE%D0%B5_%D1%82%D0%BE%D0%BF%D0%BB%D0%B8%D0%B2%D0%BE" TargetMode="External"/><Relationship Id="rId7" Type="http://schemas.openxmlformats.org/officeDocument/2006/relationships/hyperlink" Target="http://ru.wikipedia.org/wiki/%D0%A1%D0%B5%D0%BB%D1%8C%D1%81%D0%BA%D0%BE%D0%B5_%D1%85%D0%BE%D0%B7%D1%8F%D0%B9%D1%81%D1%82%D0%B2%D0%BE" TargetMode="External"/><Relationship Id="rId2" Type="http://schemas.openxmlformats.org/officeDocument/2006/relationships/hyperlink" Target="http://ru.wikipedia.org/wiki/%D0%9C%D0%B5%D1%82%D0%B0%D0%BB%D0%BB%D1%83%D1%80%D0%B3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5%D0%B8%D0%BC%D0%B8%D1%87%D0%B5%D1%81%D0%BA%D0%B0%D1%8F_%D0%BF%D1%80%D0%BE%D0%BC%D1%8B%D1%88%D0%BB%D0%B5%D0%BD%D0%BD%D0%BE%D1%81%D1%82%D1%8C" TargetMode="External"/><Relationship Id="rId5" Type="http://schemas.openxmlformats.org/officeDocument/2006/relationships/hyperlink" Target="http://ru.wikipedia.org/wiki/%D0%9F%D0%B8%D1%89%D0%B5%D0%B2%D0%B0%D1%8F_%D0%BF%D1%80%D0%BE%D0%BC%D1%8B%D1%88%D0%BB%D0%B5%D0%BD%D0%BD%D0%BE%D1%81%D1%82%D1%8C" TargetMode="External"/><Relationship Id="rId4" Type="http://schemas.openxmlformats.org/officeDocument/2006/relationships/hyperlink" Target="http://ru.wikipedia.org/wiki/%D0%9C%D0%B5%D0%B4%D0%B8%D1%86%D0%B8%D0%BD%D0%B0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0%D1%8D%D1%80%D0%BE%D0%B1%D1%8B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6%D0%B8%D0%B4%D0%BA%D0%B8%D0%B9_%D0%BA%D0%B8%D1%81%D0%BB%D0%BE%D1%80%D0%BE%D0%B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A%D1%81%D0%B8%D0%B4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F%D0%B5%D1%80%D0%BE%D0%BA%D1%81%D0%B8%D0%B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1 из 1223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8"/>
            <a:ext cx="9144000" cy="6856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0"/>
            <a:ext cx="8229600" cy="1828800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КИСЛОРОД</a:t>
            </a:r>
            <a:endParaRPr lang="ru-RU" sz="9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200400"/>
            <a:ext cx="7772400" cy="312420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Составил:</a:t>
            </a:r>
          </a:p>
          <a:p>
            <a:pPr algn="r"/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учитель химии </a:t>
            </a:r>
          </a:p>
          <a:p>
            <a:pPr algn="r"/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МОУ «Средняя общеобразовательная </a:t>
            </a:r>
          </a:p>
          <a:p>
            <a:pPr algn="r"/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школа №92 с углубленным </a:t>
            </a:r>
          </a:p>
          <a:p>
            <a:pPr algn="r"/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изучением отдельных предметов» </a:t>
            </a:r>
          </a:p>
          <a:p>
            <a:pPr algn="r"/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Барсуков Д. </a:t>
            </a:r>
            <a:r>
              <a:rPr lang="ru-RU" sz="12800" b="1" dirty="0" smtClean="0">
                <a:solidFill>
                  <a:srgbClr val="FFC000"/>
                </a:solidFill>
                <a:latin typeface="Monotype Corsiva" pitchFamily="66" charset="0"/>
              </a:rPr>
              <a:t>Б.</a:t>
            </a:r>
          </a:p>
          <a:p>
            <a:pPr algn="r"/>
            <a:endParaRPr lang="ru-RU" sz="1200" b="1" dirty="0" smtClean="0">
              <a:solidFill>
                <a:srgbClr val="FFC000"/>
              </a:solidFill>
            </a:endParaRPr>
          </a:p>
          <a:p>
            <a:pPr algn="r"/>
            <a:endParaRPr lang="ru-RU" sz="1200" b="1" dirty="0" smtClean="0">
              <a:solidFill>
                <a:srgbClr val="FFC000"/>
              </a:solidFill>
            </a:endParaRPr>
          </a:p>
          <a:p>
            <a:pPr algn="r"/>
            <a:endParaRPr lang="ru-RU" sz="1200" b="1" dirty="0" smtClean="0">
              <a:solidFill>
                <a:srgbClr val="FFC000"/>
              </a:solidFill>
            </a:endParaRPr>
          </a:p>
          <a:p>
            <a:pPr algn="r"/>
            <a:endParaRPr lang="ru-RU" sz="1200" b="1" dirty="0" smtClean="0">
              <a:solidFill>
                <a:srgbClr val="FFC000"/>
              </a:solidFill>
            </a:endParaRPr>
          </a:p>
          <a:p>
            <a:pPr algn="r"/>
            <a:endParaRPr lang="ru-RU" sz="1200" b="1" dirty="0" smtClean="0">
              <a:solidFill>
                <a:srgbClr val="FFC000"/>
              </a:solidFill>
            </a:endParaRPr>
          </a:p>
          <a:p>
            <a:pPr algn="r"/>
            <a:endParaRPr lang="ru-RU" sz="1200" b="1" dirty="0" smtClean="0">
              <a:solidFill>
                <a:srgbClr val="FFC000"/>
              </a:solidFill>
            </a:endParaRPr>
          </a:p>
          <a:p>
            <a:r>
              <a:rPr lang="ru-RU" sz="12800" b="1" dirty="0" smtClean="0">
                <a:solidFill>
                  <a:srgbClr val="FFC000"/>
                </a:solidFill>
              </a:rPr>
              <a:t>г</a:t>
            </a:r>
            <a:r>
              <a:rPr lang="ru-RU" sz="12800" b="1" dirty="0" smtClean="0">
                <a:solidFill>
                  <a:srgbClr val="FFC000"/>
                </a:solidFill>
              </a:rPr>
              <a:t>. Кемерово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ПОЛУЧЕНИЕ КИСЛОРОДА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15000"/>
          </a:xfrm>
        </p:spPr>
        <p:txBody>
          <a:bodyPr>
            <a:normAutofit/>
          </a:bodyPr>
          <a:lstStyle/>
          <a:p>
            <a:r>
              <a:rPr lang="ru-RU" dirty="0" smtClean="0"/>
              <a:t>Небольшие количества кислорода можно получать нагреванием перманганата калия KMnO</a:t>
            </a:r>
            <a:r>
              <a:rPr lang="ru-RU" baseline="-25000" dirty="0" smtClean="0"/>
              <a:t>4</a:t>
            </a:r>
            <a:r>
              <a:rPr lang="ru-RU" dirty="0" smtClean="0"/>
              <a:t>:</a:t>
            </a:r>
          </a:p>
          <a:p>
            <a:r>
              <a:rPr lang="en-US" dirty="0" smtClean="0"/>
              <a:t>2KMnO</a:t>
            </a:r>
            <a:r>
              <a:rPr lang="en-US" baseline="-25000" dirty="0" smtClean="0"/>
              <a:t>4</a:t>
            </a:r>
            <a:r>
              <a:rPr lang="ru-RU" dirty="0" smtClean="0"/>
              <a:t> → </a:t>
            </a:r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r>
              <a:rPr lang="en-US" dirty="0" smtClean="0"/>
              <a:t>MnO</a:t>
            </a:r>
            <a:r>
              <a:rPr lang="en-US" baseline="-25000" dirty="0" smtClean="0"/>
              <a:t>4</a:t>
            </a:r>
            <a:r>
              <a:rPr lang="ru-RU" dirty="0" smtClean="0"/>
              <a:t> + </a:t>
            </a:r>
            <a:r>
              <a:rPr lang="en-US" dirty="0" smtClean="0"/>
              <a:t>MnO</a:t>
            </a:r>
            <a:r>
              <a:rPr lang="en-US" baseline="-25000" dirty="0" smtClean="0"/>
              <a:t>2</a:t>
            </a:r>
            <a:r>
              <a:rPr lang="ru-RU" dirty="0" smtClean="0"/>
              <a:t> + O</a:t>
            </a:r>
            <a:r>
              <a:rPr lang="ru-RU" baseline="-25000" dirty="0" smtClean="0"/>
              <a:t>2</a:t>
            </a:r>
            <a:r>
              <a:rPr lang="ru-RU" dirty="0" smtClean="0"/>
              <a:t>↑</a:t>
            </a:r>
          </a:p>
          <a:p>
            <a:r>
              <a:rPr lang="ru-RU" dirty="0" smtClean="0"/>
              <a:t>также используют реакцию </a:t>
            </a:r>
            <a:r>
              <a:rPr lang="ru-RU" dirty="0" smtClean="0">
                <a:hlinkClick r:id="rId2" tooltip="Катализатор"/>
              </a:rPr>
              <a:t>каталитического</a:t>
            </a:r>
            <a:r>
              <a:rPr lang="en-US" dirty="0" smtClean="0"/>
              <a:t> </a:t>
            </a:r>
            <a:r>
              <a:rPr lang="ru-RU" dirty="0" smtClean="0"/>
              <a:t>разложения </a:t>
            </a:r>
            <a:r>
              <a:rPr lang="ru-RU" dirty="0" smtClean="0"/>
              <a:t>пероксида водорода Н</a:t>
            </a:r>
            <a:r>
              <a:rPr lang="ru-RU" baseline="-25000" dirty="0" smtClean="0"/>
              <a:t>2</a:t>
            </a:r>
            <a:r>
              <a:rPr lang="ru-RU" dirty="0" smtClean="0"/>
              <a:t>О</a:t>
            </a:r>
            <a:r>
              <a:rPr lang="ru-RU" baseline="-25000" dirty="0" smtClean="0"/>
              <a:t>2</a:t>
            </a:r>
            <a:r>
              <a:rPr lang="ru-RU" dirty="0" smtClean="0"/>
              <a:t>:</a:t>
            </a:r>
          </a:p>
          <a:p>
            <a:r>
              <a:rPr lang="en-US" dirty="0" smtClean="0"/>
              <a:t>2H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ru-RU" dirty="0" smtClean="0"/>
              <a:t> → 2Н</a:t>
            </a:r>
            <a:r>
              <a:rPr lang="ru-RU" baseline="-25000" dirty="0" smtClean="0"/>
              <a:t>2</a:t>
            </a:r>
            <a:r>
              <a:rPr lang="ru-RU" dirty="0" smtClean="0"/>
              <a:t>О + О</a:t>
            </a:r>
            <a:r>
              <a:rPr lang="ru-RU" baseline="-25000" dirty="0" smtClean="0"/>
              <a:t>2</a:t>
            </a:r>
            <a:r>
              <a:rPr lang="ru-RU" dirty="0" smtClean="0"/>
              <a:t>↑</a:t>
            </a:r>
          </a:p>
          <a:p>
            <a:r>
              <a:rPr lang="ru-RU" dirty="0" smtClean="0"/>
              <a:t>Катализатором является диоксид марганца (MnO</a:t>
            </a:r>
            <a:r>
              <a:rPr lang="ru-RU" baseline="-25000" dirty="0" smtClean="0"/>
              <a:t>2</a:t>
            </a:r>
            <a:r>
              <a:rPr lang="ru-RU" dirty="0" smtClean="0"/>
              <a:t>) или кусочек сырых овощей (в них содержатся </a:t>
            </a:r>
            <a:r>
              <a:rPr lang="ru-RU" dirty="0" smtClean="0">
                <a:hlinkClick r:id="rId3" tooltip="Ферменты"/>
              </a:rPr>
              <a:t>ферменты</a:t>
            </a:r>
            <a:r>
              <a:rPr lang="ru-RU" dirty="0" smtClean="0"/>
              <a:t>, ускоряющие разложение пероксида водорода).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5 из 14" id="35844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2362201"/>
            <a:ext cx="4191000" cy="44958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28600" y="0"/>
            <a:ext cx="5486400" cy="6629400"/>
          </a:xfrm>
        </p:spPr>
        <p:txBody>
          <a:bodyPr>
            <a:normAutofit fontScale="92500" lnSpcReduction="20000"/>
          </a:bodyPr>
          <a:lstStyle/>
          <a:p>
            <a:r>
              <a:rPr b="1" dirty="0" lang="ru-RU" smtClean="0" sz="3200"/>
              <a:t>Кислород можно получить каталитическим разложением хлората калия (</a:t>
            </a:r>
            <a:r>
              <a:rPr b="1" dirty="0" lang="ru-RU" smtClean="0" sz="3200">
                <a:hlinkClick r:id="rId3" tooltip="Бертолетова соль"/>
              </a:rPr>
              <a:t>бертолетовой соли</a:t>
            </a:r>
            <a:r>
              <a:rPr b="1" dirty="0" lang="ru-RU" smtClean="0" sz="3200"/>
              <a:t>) KClO</a:t>
            </a:r>
            <a:r>
              <a:rPr b="1" baseline="-25000" dirty="0" lang="ru-RU" smtClean="0" sz="3200"/>
              <a:t>3</a:t>
            </a:r>
            <a:r>
              <a:rPr b="1" dirty="0" lang="ru-RU" smtClean="0" sz="3200"/>
              <a:t>:</a:t>
            </a:r>
          </a:p>
          <a:p>
            <a:r>
              <a:rPr b="1" dirty="0" lang="ru-RU" smtClean="0" sz="3200"/>
              <a:t>2</a:t>
            </a:r>
            <a:r>
              <a:rPr b="1" dirty="0" lang="en-US" smtClean="0" sz="3200"/>
              <a:t>KClO</a:t>
            </a:r>
            <a:r>
              <a:rPr b="1" baseline="-25000" dirty="0" lang="en-US" smtClean="0" sz="3200"/>
              <a:t>3</a:t>
            </a:r>
            <a:r>
              <a:rPr b="1" dirty="0" lang="ru-RU" smtClean="0" sz="3200"/>
              <a:t> → </a:t>
            </a:r>
            <a:r>
              <a:rPr b="1" dirty="0" lang="en-US" smtClean="0" sz="3200"/>
              <a:t>2KCl</a:t>
            </a:r>
            <a:r>
              <a:rPr b="1" dirty="0" lang="ru-RU" smtClean="0" sz="3200"/>
              <a:t> + 3O</a:t>
            </a:r>
            <a:r>
              <a:rPr b="1" baseline="-25000" dirty="0" lang="ru-RU" smtClean="0" sz="3200"/>
              <a:t>2</a:t>
            </a:r>
            <a:r>
              <a:rPr b="1" dirty="0" lang="ru-RU" smtClean="0" sz="3200"/>
              <a:t>↑</a:t>
            </a:r>
          </a:p>
          <a:p>
            <a:r>
              <a:rPr b="1" dirty="0" lang="ru-RU" smtClean="0" sz="3200"/>
              <a:t>К лабораторным способам получения кислорода относится метод электролиза водных растворов щелочей.</a:t>
            </a:r>
          </a:p>
          <a:p>
            <a:r>
              <a:rPr b="1" dirty="0" lang="ru-RU" smtClean="0" sz="3200"/>
              <a:t>Распознать выделяющийся кислород можно поместив тлеющую лучинку в ёмкость с газом. При наличии кислорода лучинка ярко вспыхнет.</a:t>
            </a:r>
          </a:p>
          <a:p>
            <a:endParaRPr dirty="0" lang="ru-RU"/>
          </a:p>
        </p:txBody>
      </p:sp>
      <p:pic>
        <p:nvPicPr>
          <p:cNvPr descr="http://him.1september.ru/2007/02/39-2.jpg" id="35846" name="Picture 6"/>
          <p:cNvPicPr>
            <a:picLocks noChangeArrowheads="1" noChangeAspect="1"/>
          </p:cNvPicPr>
          <p:nvPr/>
        </p:nvPicPr>
        <p:blipFill>
          <a:blip r:embed="rId4"/>
          <a:srcRect b="124" r="6"/>
          <a:stretch>
            <a:fillRect/>
          </a:stretch>
        </p:blipFill>
        <p:spPr bwMode="auto">
          <a:xfrm>
            <a:off x="5143099" y="0"/>
            <a:ext cx="4000901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2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7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2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7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32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 </a:t>
            </a:r>
            <a:r>
              <a:rPr lang="ru-RU" b="1" dirty="0" smtClean="0">
                <a:hlinkClick r:id="rId2" tooltip="Металлургия"/>
              </a:rPr>
              <a:t>металлургии</a:t>
            </a:r>
            <a:endParaRPr lang="ru-RU" b="1" dirty="0" smtClean="0"/>
          </a:p>
          <a:p>
            <a:r>
              <a:rPr lang="ru-RU" b="1" dirty="0" smtClean="0">
                <a:hlinkClick r:id="rId3" tooltip="Ракетное топливо"/>
              </a:rPr>
              <a:t>Ракетное топливо</a:t>
            </a:r>
            <a:endParaRPr lang="ru-RU" b="1" dirty="0" smtClean="0"/>
          </a:p>
          <a:p>
            <a:r>
              <a:rPr lang="ru-RU" b="1" dirty="0" smtClean="0"/>
              <a:t>В </a:t>
            </a:r>
            <a:r>
              <a:rPr lang="ru-RU" b="1" dirty="0" smtClean="0">
                <a:hlinkClick r:id="rId4" tooltip="Медицина"/>
              </a:rPr>
              <a:t>медицине</a:t>
            </a:r>
            <a:endParaRPr lang="ru-RU" b="1" dirty="0" smtClean="0"/>
          </a:p>
          <a:p>
            <a:r>
              <a:rPr lang="ru-RU" b="1" dirty="0" smtClean="0"/>
              <a:t>В </a:t>
            </a:r>
            <a:r>
              <a:rPr lang="ru-RU" b="1" dirty="0" smtClean="0">
                <a:hlinkClick r:id="rId5" tooltip="Пищевая промышленность"/>
              </a:rPr>
              <a:t>пищевой промышленности</a:t>
            </a:r>
            <a:endParaRPr lang="ru-RU" b="1" dirty="0" smtClean="0"/>
          </a:p>
          <a:p>
            <a:r>
              <a:rPr lang="ru-RU" b="1" dirty="0" smtClean="0"/>
              <a:t>В </a:t>
            </a:r>
            <a:r>
              <a:rPr lang="ru-RU" b="1" dirty="0" smtClean="0">
                <a:hlinkClick r:id="rId6" tooltip="Химическая промышленность"/>
              </a:rPr>
              <a:t>химической промышленности</a:t>
            </a:r>
            <a:endParaRPr lang="ru-RU" b="1" dirty="0" smtClean="0"/>
          </a:p>
          <a:p>
            <a:r>
              <a:rPr lang="ru-RU" b="1" dirty="0" smtClean="0"/>
              <a:t>В </a:t>
            </a:r>
            <a:r>
              <a:rPr lang="ru-RU" b="1" u="sng" dirty="0" smtClean="0">
                <a:hlinkClick r:id="rId7" tooltip="Сельское хозяйство"/>
              </a:rPr>
              <a:t>сельском хозяйстве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Биологическая роль кислорода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Большинство живых существ (</a:t>
            </a:r>
            <a:r>
              <a:rPr lang="ru-RU" dirty="0" smtClean="0">
                <a:hlinkClick r:id="rId2" tooltip="Аэробы"/>
              </a:rPr>
              <a:t>аэробы</a:t>
            </a:r>
            <a:r>
              <a:rPr lang="ru-RU" dirty="0" smtClean="0"/>
              <a:t>) дышат кислородом воздуха. Широко используется кислород в медицине. При </a:t>
            </a:r>
            <a:r>
              <a:rPr lang="ru-RU" dirty="0" err="1" smtClean="0"/>
              <a:t>сердечно-сосудистых</a:t>
            </a:r>
            <a:r>
              <a:rPr lang="ru-RU" dirty="0" smtClean="0"/>
              <a:t> заболеваниях, </a:t>
            </a:r>
            <a:r>
              <a:rPr lang="ru-RU" dirty="0" smtClean="0"/>
              <a:t>для улучшения обменных процессов, в </a:t>
            </a:r>
            <a:r>
              <a:rPr lang="ru-RU" dirty="0" smtClean="0"/>
              <a:t>желудок</a:t>
            </a:r>
            <a:r>
              <a:rPr lang="ru-RU" dirty="0" smtClean="0"/>
              <a:t> вводят кислородную пену («кислородный коктейль»). Подкожное введение кислорода используют при трофических язвах, </a:t>
            </a:r>
            <a:r>
              <a:rPr lang="ru-RU" dirty="0" smtClean="0"/>
              <a:t>слоновости,</a:t>
            </a:r>
            <a:r>
              <a:rPr lang="ru-RU" dirty="0" smtClean="0"/>
              <a:t> </a:t>
            </a:r>
            <a:r>
              <a:rPr lang="ru-RU" dirty="0" smtClean="0"/>
              <a:t>гангрене</a:t>
            </a:r>
            <a:r>
              <a:rPr lang="ru-RU" dirty="0" smtClean="0"/>
              <a:t> и других серьёзных заболеваниях. Для обеззараживания и дезодорации воздуха и очистки питьевой </a:t>
            </a:r>
            <a:r>
              <a:rPr lang="ru-RU" dirty="0" smtClean="0"/>
              <a:t>воды</a:t>
            </a:r>
            <a:r>
              <a:rPr lang="ru-RU" dirty="0" smtClean="0"/>
              <a:t> применяют искусственное обогащение </a:t>
            </a:r>
            <a:r>
              <a:rPr lang="ru-RU" dirty="0" smtClean="0"/>
              <a:t>озоном. </a:t>
            </a:r>
            <a:r>
              <a:rPr lang="ru-RU" dirty="0" smtClean="0"/>
              <a:t>Радиоактивный изотоп кислорода </a:t>
            </a:r>
            <a:r>
              <a:rPr lang="ru-RU" baseline="30000" dirty="0" smtClean="0"/>
              <a:t>15</a:t>
            </a:r>
            <a:r>
              <a:rPr lang="ru-RU" dirty="0" smtClean="0"/>
              <a:t>O применяется для исследований скорости кровотока, </a:t>
            </a:r>
            <a:r>
              <a:rPr lang="ru-RU" dirty="0" smtClean="0"/>
              <a:t>лёгочной вентиляции.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Домашнее задание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92D050"/>
                </a:solidFill>
              </a:rPr>
              <a:t>Параграф 21, упр. 1,2,8 (письменно)</a:t>
            </a:r>
            <a:endParaRPr lang="ru-RU" sz="80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sz="half"/>
          </p:nvPr>
        </p:nvSpPr>
        <p:spPr>
          <a:xfrm>
            <a:off x="-381000" y="1219200"/>
            <a:ext cx="2667000" cy="4267200"/>
          </a:xfrm>
        </p:spPr>
        <p:txBody>
          <a:bodyPr>
            <a:noAutofit/>
          </a:bodyPr>
          <a:lstStyle/>
          <a:p>
            <a:r>
              <a:rPr b="1" dirty="0" lang="ru-RU" smtClean="0" sz="2800"/>
              <a:t>В атоме кислорода 8 электронов, при этом 2 электрона находятся на внутреннем уровне, а 6 электронов – на внешнем. </a:t>
            </a:r>
            <a:endParaRPr b="1" dirty="0" lang="ru-RU" sz="2800"/>
          </a:p>
        </p:txBody>
      </p:sp>
      <p:sp>
        <p:nvSpPr>
          <p:cNvPr id="5" name="Содержимое 4"/>
          <p:cNvSpPr>
            <a:spLocks noGrp="1"/>
          </p:cNvSpPr>
          <p:nvPr>
            <p:ph idx="2" sz="half"/>
          </p:nvPr>
        </p:nvSpPr>
        <p:spPr>
          <a:xfrm>
            <a:off x="1981200" y="5181600"/>
            <a:ext cx="7010400" cy="1676400"/>
          </a:xfrm>
        </p:spPr>
        <p:txBody>
          <a:bodyPr>
            <a:normAutofit fontScale="92500" lnSpcReduction="20000"/>
          </a:bodyPr>
          <a:lstStyle/>
          <a:p>
            <a:r>
              <a:rPr b="1" dirty="0" lang="ru-RU" smtClean="0"/>
              <a:t>Поэтому в химических реакциях кислород может принимать от доноров до двух электронов, достраивая свою внешнюю оболочку до 8 электронов и образуя избыточный отрицательный заряд</a:t>
            </a:r>
            <a:endParaRPr b="1" dirty="0" lang="ru-RU"/>
          </a:p>
        </p:txBody>
      </p:sp>
      <p:pic>
        <p:nvPicPr>
          <p:cNvPr descr="http://900igr.net/datas/khimija/Kislorod/0001-001-Kislorod.jpg" id="26626" name="Picture 2"/>
          <p:cNvPicPr>
            <a:picLocks noChangeArrowheads="1" noChangeAspect="1"/>
          </p:cNvPicPr>
          <p:nvPr/>
        </p:nvPicPr>
        <p:blipFill>
          <a:blip r:embed="rId2"/>
          <a:srcRect b="72"/>
          <a:stretch>
            <a:fillRect/>
          </a:stretch>
        </p:blipFill>
        <p:spPr bwMode="auto">
          <a:xfrm>
            <a:off x="2438401" y="0"/>
            <a:ext cx="6705600" cy="5029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10000" cy="1143000"/>
          </a:xfrm>
        </p:spPr>
        <p:txBody>
          <a:bodyPr>
            <a:noAutofit/>
          </a:bodyPr>
          <a:lstStyle/>
          <a:p>
            <a:r>
              <a:rPr dirty="0" lang="ru-RU" smtClean="0" sz="4400">
                <a:solidFill>
                  <a:srgbClr val="FFFF00"/>
                </a:solidFill>
              </a:rPr>
              <a:t>СТРОЕНИЕ АТОМА</a:t>
            </a:r>
            <a:endParaRPr dirty="0" lang="ru-RU" sz="4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2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2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  <p:bldP build="p" grpId="0" spid="5"/>
      <p:bldP grpId="0" s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808038"/>
          </a:xfrm>
        </p:spPr>
        <p:txBody>
          <a:bodyPr/>
          <a:lstStyle/>
          <a:p>
            <a:r>
              <a:rPr lang="ru-RU" dirty="0" smtClean="0"/>
              <a:t>Распространение в природе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Кислород — самый распространенный на Земле элемент, на его долю (в составе различных соединений, главным </a:t>
            </a:r>
            <a:r>
              <a:rPr lang="ru-RU" b="1" dirty="0" smtClean="0"/>
              <a:t>образом силикатов) </a:t>
            </a:r>
            <a:r>
              <a:rPr lang="ru-RU" b="1" dirty="0" smtClean="0"/>
              <a:t>приходится около 47,4 % массы твёрдой </a:t>
            </a:r>
            <a:r>
              <a:rPr lang="ru-RU" b="1" dirty="0" smtClean="0"/>
              <a:t>земной коры. </a:t>
            </a:r>
            <a:r>
              <a:rPr lang="ru-RU" b="1" dirty="0" smtClean="0"/>
              <a:t>Морские и пресные воды содержат огромное количество связанного кислорода — 88,8 % (по массе), в </a:t>
            </a:r>
            <a:r>
              <a:rPr lang="ru-RU" b="1" dirty="0" smtClean="0"/>
              <a:t>атмосфере</a:t>
            </a:r>
            <a:r>
              <a:rPr lang="ru-RU" b="1" dirty="0" smtClean="0"/>
              <a:t> содержание свободного кислорода составляет 20,95 % по объёму и 23,12 % по массе. Более 1500 соединений земной коры в своём составе содержат кислород.</a:t>
            </a:r>
          </a:p>
          <a:p>
            <a:r>
              <a:rPr lang="ru-RU" b="1" dirty="0" smtClean="0"/>
              <a:t>Кислород входит в состав многих органических веществ и присутствует во всех живых клетках. По числу атомов в живых клетках он составляет около 25 %, по массовой доле — около 65 %.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нормальных условиях кислород — это </a:t>
            </a:r>
            <a:r>
              <a:rPr lang="ru-RU" dirty="0" smtClean="0"/>
              <a:t>газ</a:t>
            </a:r>
            <a:r>
              <a:rPr lang="ru-RU" dirty="0" smtClean="0"/>
              <a:t> без цвета, вкуса и запаха.</a:t>
            </a:r>
          </a:p>
          <a:p>
            <a:r>
              <a:rPr lang="ru-RU" dirty="0" smtClean="0"/>
              <a:t>1 л его имеет массу 1,429 г. Немного тяжелее </a:t>
            </a:r>
            <a:r>
              <a:rPr lang="ru-RU" dirty="0" smtClean="0"/>
              <a:t>воздуха. </a:t>
            </a:r>
            <a:r>
              <a:rPr lang="ru-RU" dirty="0" smtClean="0"/>
              <a:t>Слабо растворяется в </a:t>
            </a:r>
            <a:r>
              <a:rPr lang="ru-RU" dirty="0" smtClean="0"/>
              <a:t>воде</a:t>
            </a:r>
            <a:r>
              <a:rPr lang="ru-RU" dirty="0" smtClean="0"/>
              <a:t> (4,9 мл/100г при 0 °C, 2,09 мл/100г при 50 °C) и </a:t>
            </a:r>
            <a:r>
              <a:rPr lang="ru-RU" dirty="0" smtClean="0"/>
              <a:t>спирте</a:t>
            </a:r>
            <a:r>
              <a:rPr lang="ru-RU" dirty="0" smtClean="0"/>
              <a:t> (2,78 мл/100г при 25 °C</a:t>
            </a:r>
            <a:r>
              <a:rPr lang="ru-RU" dirty="0" smtClean="0"/>
              <a:t>).</a:t>
            </a:r>
          </a:p>
          <a:p>
            <a:r>
              <a:rPr lang="ru-RU" dirty="0" smtClean="0">
                <a:hlinkClick r:id="rId2" tooltip="Жидкий кислород"/>
              </a:rPr>
              <a:t>Жидкий кислород</a:t>
            </a:r>
            <a:r>
              <a:rPr lang="ru-RU" dirty="0" smtClean="0"/>
              <a:t> (темп. кипения −182,98 °C) — это бледно-голубая </a:t>
            </a:r>
            <a:r>
              <a:rPr lang="ru-RU" u="sng" dirty="0" smtClean="0"/>
              <a:t>жидкость.</a:t>
            </a:r>
          </a:p>
          <a:p>
            <a:r>
              <a:rPr lang="ru-RU" u="sng" dirty="0" smtClean="0">
                <a:solidFill>
                  <a:schemeClr val="accent6">
                    <a:lumMod val="50000"/>
                  </a:schemeClr>
                </a:solidFill>
              </a:rPr>
              <a:t>Твёрдый кислород</a:t>
            </a:r>
            <a:r>
              <a:rPr lang="ru-RU" dirty="0" smtClean="0"/>
              <a:t> (темп. плавления −218,79 °C) — синие </a:t>
            </a:r>
            <a:r>
              <a:rPr lang="ru-RU" dirty="0" smtClean="0"/>
              <a:t>кристаллы.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Картинка 19 из 9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/>
              <a:t>Химические свойства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Picture 8" descr="Картинка 1 из 21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6787" y="2895600"/>
            <a:ext cx="4367213" cy="39624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781800" cy="6858000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Сильный окислитель, взаимодействует практически со всеми элементами, образуя </a:t>
            </a:r>
            <a:r>
              <a:rPr lang="ru-RU" sz="3600" i="1" dirty="0" smtClean="0">
                <a:hlinkClick r:id="rId3" tooltip="Оксид"/>
              </a:rPr>
              <a:t>оксиды</a:t>
            </a:r>
            <a:r>
              <a:rPr lang="ru-RU" sz="3600" dirty="0" smtClean="0"/>
              <a:t>. Степень окисления −2. Как правило, реакция окисления протекает с выделением тепла и ускоряется при повышении </a:t>
            </a:r>
            <a:r>
              <a:rPr lang="ru-RU" sz="3600" dirty="0" smtClean="0"/>
              <a:t>температуры.</a:t>
            </a:r>
          </a:p>
          <a:p>
            <a:r>
              <a:rPr lang="ru-RU" sz="3600" dirty="0" smtClean="0"/>
              <a:t>Пример </a:t>
            </a:r>
            <a:r>
              <a:rPr lang="ru-RU" sz="3600" dirty="0" smtClean="0"/>
              <a:t>реакции, протекающей </a:t>
            </a:r>
            <a:r>
              <a:rPr lang="ru-RU" sz="3600" dirty="0" smtClean="0"/>
              <a:t>при комнатной температуре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2</a:t>
            </a:r>
            <a:r>
              <a:rPr lang="en-US" sz="3600" dirty="0" smtClean="0"/>
              <a:t>Li + O2 = Li2O</a:t>
            </a:r>
            <a:endParaRPr lang="ru-RU" sz="3600" dirty="0" smtClean="0"/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75960"/>
          </a:xfrm>
        </p:spPr>
        <p:txBody>
          <a:bodyPr/>
          <a:lstStyle/>
          <a:p>
            <a:r>
              <a:rPr lang="ru-RU" sz="3600" dirty="0" smtClean="0"/>
              <a:t>Окисляет соединения, которые содержат элементы с не максимальной степенью окисления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2</a:t>
            </a:r>
            <a:r>
              <a:rPr lang="en-US" sz="3600" dirty="0" smtClean="0"/>
              <a:t>NO + O2 = NO2</a:t>
            </a:r>
            <a:endParaRPr lang="ru-RU" sz="3600" dirty="0" smtClean="0"/>
          </a:p>
          <a:p>
            <a:r>
              <a:rPr lang="ru-RU" sz="3600" dirty="0" smtClean="0"/>
              <a:t>Окисляет большинство органических соединений:</a:t>
            </a:r>
          </a:p>
          <a:p>
            <a:r>
              <a:rPr lang="en-US" sz="3600" dirty="0" smtClean="0"/>
              <a:t>C2H5OH + 3O2 = 2CO2 + 3H2O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0" dirty="0" smtClean="0"/>
              <a:t>Кислород образует </a:t>
            </a:r>
            <a:r>
              <a:rPr lang="ru-RU" sz="4000" b="0" i="1" dirty="0" err="1" smtClean="0">
                <a:hlinkClick r:id="rId2" tooltip="Пероксид"/>
              </a:rPr>
              <a:t>пероксиды</a:t>
            </a:r>
            <a:r>
              <a:rPr lang="ru-RU" sz="4000" b="0" dirty="0" smtClean="0"/>
              <a:t> со степенью окисления −1.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Например, </a:t>
            </a:r>
            <a:r>
              <a:rPr lang="ru-RU" sz="4000" dirty="0" err="1" smtClean="0"/>
              <a:t>пероксиды</a:t>
            </a:r>
            <a:r>
              <a:rPr lang="ru-RU" sz="4000" dirty="0" smtClean="0"/>
              <a:t> получаются при сгорании щелочных металлов в кислороде</a:t>
            </a:r>
            <a:r>
              <a:rPr lang="ru-RU" sz="4000" dirty="0" smtClean="0"/>
              <a:t>:</a:t>
            </a:r>
            <a:endParaRPr lang="en-US" sz="4000" dirty="0" smtClean="0"/>
          </a:p>
          <a:p>
            <a:r>
              <a:rPr lang="en-US" sz="4000" dirty="0" smtClean="0"/>
              <a:t>2Na + O2 = Na2O2</a:t>
            </a:r>
            <a:endParaRPr lang="ru-RU" sz="4000" dirty="0" smtClean="0"/>
          </a:p>
          <a:p>
            <a:r>
              <a:rPr lang="en-US" sz="4000" dirty="0" smtClean="0"/>
              <a:t>2BaO + O2 = 2BaO2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ru-RU" smtClean="0" sz="6600"/>
              <a:t>С неметаллами:</a:t>
            </a:r>
            <a:endParaRPr dirty="0" lang="ru-RU" sz="6600"/>
          </a:p>
        </p:txBody>
      </p:sp>
      <p:pic>
        <p:nvPicPr>
          <p:cNvPr descr="Картинка 12 из 2192" id="33794" name="Picture 2"/>
          <p:cNvPicPr>
            <a:picLocks noChangeArrowheads="1" noChangeAspect="1"/>
          </p:cNvPicPr>
          <p:nvPr/>
        </p:nvPicPr>
        <p:blipFill>
          <a:blip r:embed="rId2"/>
          <a:srcRect r="53"/>
          <a:stretch>
            <a:fillRect/>
          </a:stretch>
        </p:blipFill>
        <p:spPr bwMode="auto">
          <a:xfrm>
            <a:off x="4364914" y="3253381"/>
            <a:ext cx="4779086" cy="360461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lang="ru-RU" smtClean="0" sz="5400"/>
              <a:t> </a:t>
            </a:r>
            <a:r>
              <a:rPr dirty="0" lang="en-US" smtClean="0" sz="5400"/>
              <a:t>S + O2 = SO2</a:t>
            </a:r>
          </a:p>
          <a:p>
            <a:r>
              <a:rPr dirty="0" lang="ru-RU" smtClean="0" sz="5400"/>
              <a:t> </a:t>
            </a:r>
            <a:r>
              <a:rPr dirty="0" lang="en-US" smtClean="0" sz="5400"/>
              <a:t>P + O2 = P2O5</a:t>
            </a:r>
            <a:endParaRPr dirty="0" lang="ru-RU" smtClean="0" sz="5400"/>
          </a:p>
          <a:p>
            <a:r>
              <a:rPr dirty="0" lang="ru-RU" smtClean="0" sz="5400"/>
              <a:t> </a:t>
            </a:r>
            <a:r>
              <a:rPr dirty="0" lang="en-US" smtClean="0" sz="5400"/>
              <a:t>C </a:t>
            </a:r>
            <a:r>
              <a:rPr dirty="0" lang="en-US" smtClean="0" sz="5400"/>
              <a:t>+ O2 = CO2 </a:t>
            </a:r>
            <a:r>
              <a:rPr dirty="0" lang="en-US" smtClean="0" sz="5400"/>
              <a:t/>
            </a:r>
            <a:br>
              <a:rPr dirty="0" lang="en-US" smtClean="0" sz="5400"/>
            </a:br>
            <a:endParaRPr dirty="0" lang="en-US" smtClean="0" sz="5400"/>
          </a:p>
          <a:p>
            <a:r>
              <a:rPr dirty="0" i="1" lang="en-US" smtClean="0" sz="2000"/>
              <a:t>(</a:t>
            </a:r>
            <a:r>
              <a:rPr dirty="0" i="1" lang="ru-RU" smtClean="0" sz="2000"/>
              <a:t>Рассмотрите вторую реакцию</a:t>
            </a:r>
          </a:p>
          <a:p>
            <a:r>
              <a:rPr dirty="0" i="1" lang="ru-RU" smtClean="0" sz="2000"/>
              <a:t> с позиций ОВР)</a:t>
            </a:r>
            <a:endParaRPr dirty="0" i="1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2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7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2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7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32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37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build="p" grpId="0" spid="3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</TotalTime>
  <Words>230</Words>
  <PresentationFormat>Экран (4:3)</PresentationFormat>
  <Paragraphs>64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КИСЛОРОД</vt:lpstr>
      <vt:lpstr>СТРОЕНИЕ АТОМА</vt:lpstr>
      <vt:lpstr>Распространение в природе</vt:lpstr>
      <vt:lpstr>Физические свойства</vt:lpstr>
      <vt:lpstr>Химические свойства</vt:lpstr>
      <vt:lpstr>Слайд 6</vt:lpstr>
      <vt:lpstr>Слайд 7</vt:lpstr>
      <vt:lpstr>Кислород образует пероксиды со степенью окисления −1.</vt:lpstr>
      <vt:lpstr>С неметаллами:</vt:lpstr>
      <vt:lpstr>ПОЛУЧЕНИЕ КИСЛОРОДА</vt:lpstr>
      <vt:lpstr>Слайд 11</vt:lpstr>
      <vt:lpstr>Применение</vt:lpstr>
      <vt:lpstr>Биологическая роль кислорода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КИСЛОРОД</dc:title>
  <cp:lastModifiedBy>Злой Барсук</cp:lastModifiedBy>
  <cp:revision>5</cp:revision>
  <dcterms:modified xsi:type="dcterms:W3CDTF">2011-09-25T13:52:51Z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625412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