
<file path=[Content_Types].xml><?xml version="1.0" encoding="utf-8"?>
<Types xmlns="http://schemas.openxmlformats.org/package/2006/content-types">
  <Override ContentType="application/vnd.openxmlformats-officedocument.presentationml.slide+xml" PartName="/ppt/slides/slide6.xml"/>
  <Override ContentType="application/vnd.openxmlformats-officedocument.presentationml.slide+xml" PartName="/ppt/slides/slide29.xml"/>
  <Override ContentType="application/vnd.openxmlformats-officedocument.presentationml.slide+xml" PartName="/ppt/slides/slide38.xml"/>
  <Override ContentType="application/vnd.openxmlformats-officedocument.presentationml.slide+xml" PartName="/ppt/slides/slide47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27.xml"/>
  <Override ContentType="application/vnd.openxmlformats-officedocument.presentationml.slide+xml" PartName="/ppt/slides/slide36.xml"/>
  <Override ContentType="application/vnd.openxmlformats-officedocument.presentationml.slide+xml" PartName="/ppt/slides/slide45.xml"/>
  <Override ContentType="application/vnd.openxmlformats-officedocument.presentationml.slide+xml" PartName="/ppt/slides/slide54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6.xml"/>
  <Override ContentType="application/vnd.openxmlformats-officedocument.presentationml.slide+xml" PartName="/ppt/slides/slide2.xml"/>
  <Override ContentType="application/vnd.openxmlformats-officedocument.presentationml.slide+xml" PartName="/ppt/slides/slide16.xml"/>
  <Override ContentType="application/vnd.openxmlformats-officedocument.presentationml.slide+xml" PartName="/ppt/slides/slide25.xml"/>
  <Override ContentType="application/vnd.openxmlformats-officedocument.presentationml.slide+xml" PartName="/ppt/slides/slide34.xml"/>
  <Override ContentType="application/vnd.openxmlformats-officedocument.presentationml.slide+xml" PartName="/ppt/slides/slide43.xml"/>
  <Override ContentType="application/vnd.openxmlformats-officedocument.presentationml.slide+xml" PartName="/ppt/slides/slide52.xml"/>
  <Override ContentType="application/vnd.openxmlformats-officedocument.theme+xml" PartName="/ppt/theme/theme1.xml"/>
  <Override ContentType="application/vnd.openxmlformats-officedocument.presentationml.slideLayout+xml" PartName="/ppt/slideLayouts/slideLayout2.xml"/>
  <Default ContentType="application/vnd.openxmlformats-package.relationships+xml" Extension="rels"/>
  <Default ContentType="application/xml" Extension="xml"/>
  <Override ContentType="application/vnd.openxmlformats-officedocument.presentationml.slide+xml" PartName="/ppt/slides/slide14.xml"/>
  <Override ContentType="application/vnd.openxmlformats-officedocument.presentationml.slide+xml" PartName="/ppt/slides/slide23.xml"/>
  <Override ContentType="application/vnd.openxmlformats-officedocument.presentationml.slide+xml" PartName="/ppt/slides/slide32.xml"/>
  <Override ContentType="application/vnd.openxmlformats-officedocument.presentationml.slide+xml" PartName="/ppt/slides/slide41.xml"/>
  <Override ContentType="application/vnd.openxmlformats-officedocument.presentationml.slide+xml" PartName="/ppt/slides/slide50.xml"/>
  <Override ContentType="application/vnd.openxmlformats-officedocument.presentationml.slide+xml" PartName="/ppt/slides/slide10.xml"/>
  <Override ContentType="application/vnd.openxmlformats-officedocument.presentationml.slide+xml" PartName="/ppt/slides/slide12.xml"/>
  <Override ContentType="application/vnd.openxmlformats-officedocument.presentationml.slide+xml" PartName="/ppt/slides/slide21.xml"/>
  <Override ContentType="application/vnd.openxmlformats-officedocument.presentationml.slide+xml" PartName="/ppt/slides/slide3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4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presentationml.slide+xml" PartName="/ppt/slides/slide5.xml"/>
  <Override ContentType="application/vnd.openxmlformats-officedocument.presentationml.slide+xml" PartName="/ppt/slides/slide19.xml"/>
  <Override ContentType="application/vnd.openxmlformats-officedocument.presentationml.slide+xml" PartName="/ppt/slides/slide28.xml"/>
  <Override ContentType="application/vnd.openxmlformats-officedocument.presentationml.slide+xml" PartName="/ppt/slides/slide39.xml"/>
  <Override ContentType="application/vnd.openxmlformats-officedocument.presentationml.slide+xml" PartName="/ppt/slides/slide48.xml"/>
  <Override ContentType="application/vnd.openxmlformats-officedocument.presentationml.slideLayout+xml" PartName="/ppt/slideLayouts/slideLayout7.xml"/>
  <Default ContentType="image/png" Extension="png"/>
  <Override ContentType="application/vnd.openxmlformats-officedocument.presentationml.slide+xml" PartName="/ppt/slides/slide3.xml"/>
  <Override ContentType="application/vnd.openxmlformats-officedocument.presentationml.slide+xml" PartName="/ppt/slides/slide17.xml"/>
  <Override ContentType="application/vnd.openxmlformats-officedocument.presentationml.slide+xml" PartName="/ppt/slides/slide26.xml"/>
  <Override ContentType="application/vnd.openxmlformats-officedocument.presentationml.slide+xml" PartName="/ppt/slides/slide37.xml"/>
  <Override ContentType="application/vnd.openxmlformats-officedocument.presentationml.slide+xml" PartName="/ppt/slides/slide46.xml"/>
  <Override ContentType="application/vnd.openxmlformats-officedocument.presentationml.slide+xml" PartName="/ppt/slides/slide55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5.xml"/>
  <Override ContentType="application/vnd.openxmlformats-officedocument.presentationml.slide+xml" PartName="/ppt/slides/slide1.xml"/>
  <Override ContentType="application/vnd.openxmlformats-officedocument.presentationml.slide+xml" PartName="/ppt/slides/slide15.xml"/>
  <Override ContentType="application/vnd.openxmlformats-officedocument.presentationml.slide+xml" PartName="/ppt/slides/slide24.xml"/>
  <Override ContentType="application/vnd.openxmlformats-officedocument.presentationml.slide+xml" PartName="/ppt/slides/slide33.xml"/>
  <Override ContentType="application/vnd.openxmlformats-officedocument.presentationml.slide+xml" PartName="/ppt/slides/slide35.xml"/>
  <Override ContentType="application/vnd.openxmlformats-officedocument.presentationml.slide+xml" PartName="/ppt/slides/slide44.xml"/>
  <Override ContentType="application/vnd.openxmlformats-officedocument.presentationml.slide+xml" PartName="/ppt/slides/slide53.xml"/>
  <Override ContentType="application/vnd.openxmlformats-officedocument.presentationml.slideLayout+xml" PartName="/ppt/slideLayouts/slideLayout3.xml"/>
  <Default ContentType="image/jpeg" Extension="jpeg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+xml" PartName="/ppt/slides/slide22.xml"/>
  <Override ContentType="application/vnd.openxmlformats-officedocument.presentationml.slide+xml" PartName="/ppt/slides/slide31.xml"/>
  <Override ContentType="application/vnd.openxmlformats-officedocument.presentationml.slide+xml" PartName="/ppt/slides/slide42.xml"/>
  <Override ContentType="application/vnd.openxmlformats-officedocument.presentationml.slide+xml" PartName="/ppt/slides/slide51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slide+xml" PartName="/ppt/slides/slide11.xml"/>
  <Override ContentType="application/vnd.openxmlformats-officedocument.presentationml.slide+xml" PartName="/ppt/slides/slide20.xml"/>
  <Override ContentType="application/vnd.openxmlformats-officedocument.presentationml.slide+xml" PartName="/ppt/slides/slide40.xml"/>
  <Override ContentType="application/vnd.openxmlformats-officedocument.presentationml.slideLayout+xml" PartName="/ppt/slideLayouts/slideLayout10.xml"/>
  <Default ContentType="image/gif" Extension="gif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50" r:id="rId3"/>
    <p:sldId id="297" r:id="rId4"/>
    <p:sldId id="315" r:id="rId5"/>
    <p:sldId id="347" r:id="rId6"/>
    <p:sldId id="339" r:id="rId7"/>
    <p:sldId id="341" r:id="rId8"/>
    <p:sldId id="338" r:id="rId9"/>
    <p:sldId id="351" r:id="rId10"/>
    <p:sldId id="354" r:id="rId11"/>
    <p:sldId id="295" r:id="rId12"/>
    <p:sldId id="337" r:id="rId13"/>
    <p:sldId id="302" r:id="rId14"/>
    <p:sldId id="340" r:id="rId15"/>
    <p:sldId id="352" r:id="rId16"/>
    <p:sldId id="355" r:id="rId17"/>
    <p:sldId id="344" r:id="rId18"/>
    <p:sldId id="345" r:id="rId19"/>
    <p:sldId id="349" r:id="rId20"/>
    <p:sldId id="353" r:id="rId21"/>
    <p:sldId id="356" r:id="rId22"/>
    <p:sldId id="317" r:id="rId23"/>
    <p:sldId id="367" r:id="rId24"/>
    <p:sldId id="326" r:id="rId25"/>
    <p:sldId id="331" r:id="rId26"/>
    <p:sldId id="313" r:id="rId27"/>
    <p:sldId id="311" r:id="rId28"/>
    <p:sldId id="329" r:id="rId29"/>
    <p:sldId id="319" r:id="rId30"/>
    <p:sldId id="304" r:id="rId31"/>
    <p:sldId id="321" r:id="rId32"/>
    <p:sldId id="265" r:id="rId33"/>
    <p:sldId id="279" r:id="rId34"/>
    <p:sldId id="277" r:id="rId35"/>
    <p:sldId id="290" r:id="rId36"/>
    <p:sldId id="335" r:id="rId37"/>
    <p:sldId id="366" r:id="rId38"/>
    <p:sldId id="286" r:id="rId39"/>
    <p:sldId id="287" r:id="rId40"/>
    <p:sldId id="291" r:id="rId41"/>
    <p:sldId id="301" r:id="rId42"/>
    <p:sldId id="284" r:id="rId43"/>
    <p:sldId id="269" r:id="rId44"/>
    <p:sldId id="358" r:id="rId45"/>
    <p:sldId id="359" r:id="rId46"/>
    <p:sldId id="360" r:id="rId47"/>
    <p:sldId id="361" r:id="rId48"/>
    <p:sldId id="362" r:id="rId49"/>
    <p:sldId id="363" r:id="rId50"/>
    <p:sldId id="364" r:id="rId51"/>
    <p:sldId id="365" r:id="rId52"/>
    <p:sldId id="371" r:id="rId53"/>
    <p:sldId id="368" r:id="rId54"/>
    <p:sldId id="332" r:id="rId55"/>
    <p:sldId id="372" r:id="rId5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80665" autoAdjust="0"/>
  </p:normalViewPr>
  <p:slideViewPr>
    <p:cSldViewPr>
      <p:cViewPr varScale="1">
        <p:scale>
          <a:sx n="71" d="100"/>
          <a:sy n="71" d="100"/>
        </p:scale>
        <p:origin x="-83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414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24.04.2015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7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2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gif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8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gif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4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4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4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4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4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4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4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4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4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jpeg"/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4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 ?><Relationships xmlns="http://schemas.openxmlformats.org/package/2006/relationships"><Relationship Id="rId2" Target="../media/image12.jpeg" Type="http://schemas.openxmlformats.org/officeDocument/2006/relationships/image"/><Relationship Id="rId1" Target="../slideLayouts/slideLayout4.xml" Type="http://schemas.openxmlformats.org/officeDocument/2006/relationships/slideLayout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C:\Users\Админ\Pictures\d0527c751d13b7528a4340645ba821d6.jpg" id="4" name="Picture 12"/>
          <p:cNvPicPr>
            <a:picLocks noChangeArrowheads="1" noChangeAspect="1"/>
          </p:cNvPicPr>
          <p:nvPr/>
        </p:nvPicPr>
        <p:blipFill>
          <a:blip cstate="print" r:embed="rId2"/>
          <a:srcRect b="105"/>
          <a:stretch>
            <a:fillRect/>
          </a:stretch>
        </p:blipFill>
        <p:spPr bwMode="auto">
          <a:xfrm>
            <a:off x="899592" y="476672"/>
            <a:ext cx="7632848" cy="590465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052736"/>
            <a:ext cx="7772400" cy="2547715"/>
          </a:xfrm>
        </p:spPr>
        <p:txBody>
          <a:bodyPr>
            <a:normAutofit fontScale="90000"/>
          </a:bodyPr>
          <a:lstStyle/>
          <a:p>
            <a:r>
              <a:rPr dirty="0" lang="ru-RU" smtClean="0"/>
              <a:t>Бумага - важнейший элемент человеческой культуры, основа просвещения и воспитания </a:t>
            </a:r>
            <a:r>
              <a:rPr dirty="0" lang="ru-RU" smtClean="0" sz="4800"/>
              <a:t>человека</a:t>
            </a:r>
            <a:r>
              <a:rPr dirty="0" i="1" lang="ru-RU" smtClean="0"/>
              <a:t>.</a:t>
            </a:r>
            <a:endParaRPr dirty="0" lang="ru-RU"/>
          </a:p>
        </p:txBody>
      </p:sp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Из истории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00808"/>
            <a:ext cx="4038600" cy="4425355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ru-RU" dirty="0" smtClean="0"/>
              <a:t>В </a:t>
            </a:r>
            <a:r>
              <a:rPr lang="en-US" dirty="0" smtClean="0"/>
              <a:t>VI </a:t>
            </a:r>
            <a:r>
              <a:rPr lang="ru-RU" dirty="0" smtClean="0"/>
              <a:t>в. бумага  появилась в Центральной Азии, в Европе  в </a:t>
            </a:r>
            <a:r>
              <a:rPr lang="en-US" dirty="0" smtClean="0"/>
              <a:t>XII </a:t>
            </a:r>
            <a:r>
              <a:rPr lang="ru-RU" dirty="0" smtClean="0"/>
              <a:t>веке.</a:t>
            </a:r>
          </a:p>
          <a:p>
            <a:pPr>
              <a:lnSpc>
                <a:spcPct val="90000"/>
              </a:lnSpc>
            </a:pPr>
            <a:r>
              <a:rPr lang="ru-RU" dirty="0" smtClean="0"/>
              <a:t>Американского континента бумага достигла только в  </a:t>
            </a:r>
            <a:r>
              <a:rPr lang="en-US" dirty="0" smtClean="0"/>
              <a:t>XVII </a:t>
            </a:r>
            <a:endParaRPr lang="ru-RU" dirty="0"/>
          </a:p>
        </p:txBody>
      </p:sp>
      <p:pic>
        <p:nvPicPr>
          <p:cNvPr id="9" name="Picture 2" descr="C:\Users\Админ\Pictures\1298137322_cyber-bullying-2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700808"/>
            <a:ext cx="4248472" cy="44644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Из истории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pPr>
              <a:lnSpc>
                <a:spcPct val="90000"/>
              </a:lnSpc>
            </a:pPr>
            <a:r>
              <a:rPr lang="ru-RU" dirty="0" smtClean="0"/>
              <a:t>Россия закупала бумагу гораздо раньше, чем начала производить сама. Один из документов подтверждает покупку бумаги в 1299 г.</a:t>
            </a:r>
          </a:p>
          <a:p>
            <a:pPr>
              <a:lnSpc>
                <a:spcPct val="90000"/>
              </a:lnSpc>
            </a:pPr>
            <a:r>
              <a:rPr lang="ru-RU" dirty="0" smtClean="0"/>
              <a:t>Если же верить рукописной библии, написанной в 1280 г., то бумага на Руси появилась еще раньше</a:t>
            </a:r>
            <a:endParaRPr lang="ru-RU" dirty="0"/>
          </a:p>
        </p:txBody>
      </p:sp>
      <p:pic>
        <p:nvPicPr>
          <p:cNvPr id="5" name="Picture 5" descr="GM1100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628800"/>
            <a:ext cx="4320480" cy="4896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3" descr="C:\Users\Админ\Pictures\IMG_774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271125" y="1879600"/>
            <a:ext cx="3267075" cy="4572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Первая бумажная фабрика  под Петербургом в селе Ропша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860032" y="1600200"/>
            <a:ext cx="3826768" cy="4525963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/>
              <a:t>На Руси производство бумаги началось в 80-х годах XVII века.</a:t>
            </a:r>
          </a:p>
          <a:p>
            <a:r>
              <a:rPr lang="ru-RU" dirty="0" smtClean="0"/>
              <a:t> Бумагу, изготовляли  из тряпья вплоть до начала XIX века.</a:t>
            </a:r>
          </a:p>
          <a:p>
            <a:r>
              <a:rPr lang="ru-RU" dirty="0" smtClean="0"/>
              <a:t>Но бумаги требовалось все больше, и сырья стало не хватать. Начались поиски нового материала. И он был найден. </a:t>
            </a:r>
          </a:p>
          <a:p>
            <a:r>
              <a:rPr lang="ru-RU" dirty="0" smtClean="0"/>
              <a:t>В качестве сырья стала применяться </a:t>
            </a:r>
            <a:r>
              <a:rPr lang="ru-RU" dirty="0" smtClean="0">
                <a:solidFill>
                  <a:srgbClr val="C00000"/>
                </a:solidFill>
              </a:rPr>
              <a:t>древесина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11" name="Picture 2" descr="C:\Users\Админ\Pictures\s05222035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628800"/>
            <a:ext cx="4464496" cy="4464496"/>
          </a:xfrm>
          <a:prstGeom prst="rect">
            <a:avLst/>
          </a:prstGeom>
          <a:noFill/>
          <a:ln w="28575">
            <a:solidFill>
              <a:schemeClr val="accent6">
                <a:lumMod val="50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Сырье для современной бумаги: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 fontScale="85000" lnSpcReduction="20000"/>
          </a:bodyPr>
          <a:lstStyle/>
          <a:p>
            <a:pPr>
              <a:buNone/>
            </a:pPr>
            <a:endParaRPr lang="ru-RU" dirty="0" smtClean="0"/>
          </a:p>
          <a:p>
            <a:r>
              <a:rPr lang="ru-RU" dirty="0" smtClean="0"/>
              <a:t>древесная масса или целлюлоза;</a:t>
            </a:r>
          </a:p>
          <a:p>
            <a:r>
              <a:rPr lang="ru-RU" dirty="0" smtClean="0"/>
              <a:t>целлюлоза однолетних растений (соломы, </a:t>
            </a:r>
            <a:r>
              <a:rPr lang="ru-RU" dirty="0" err="1" smtClean="0"/>
              <a:t>тростницы</a:t>
            </a:r>
            <a:r>
              <a:rPr lang="ru-RU" dirty="0" smtClean="0"/>
              <a:t>, конопли, риса и других);</a:t>
            </a:r>
          </a:p>
          <a:p>
            <a:r>
              <a:rPr lang="ru-RU" dirty="0" smtClean="0"/>
              <a:t>полуцеллюлоза;</a:t>
            </a:r>
          </a:p>
          <a:p>
            <a:r>
              <a:rPr lang="ru-RU" dirty="0" smtClean="0"/>
              <a:t>макулатура;</a:t>
            </a:r>
          </a:p>
          <a:p>
            <a:r>
              <a:rPr lang="ru-RU" dirty="0" smtClean="0"/>
              <a:t>тряпичная полумасса;</a:t>
            </a:r>
          </a:p>
          <a:p>
            <a:r>
              <a:rPr lang="ru-RU" dirty="0" smtClean="0"/>
              <a:t>для специальных видов бумаги: асбест, шерсть, крахмал и другие волокна</a:t>
            </a:r>
          </a:p>
          <a:p>
            <a:endParaRPr lang="ru-RU" dirty="0"/>
          </a:p>
        </p:txBody>
      </p:sp>
      <p:pic>
        <p:nvPicPr>
          <p:cNvPr id="5" name="Picture 2" descr="C:\Users\Админ\Pictures\paper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556792"/>
            <a:ext cx="4032448" cy="4752528"/>
          </a:xfrm>
          <a:prstGeom prst="rect">
            <a:avLst/>
          </a:prstGeom>
          <a:noFill/>
          <a:ln w="28575">
            <a:solidFill>
              <a:schemeClr val="accent6">
                <a:lumMod val="50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Сорта бумаги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076056" y="1600200"/>
            <a:ext cx="3816424" cy="4781128"/>
          </a:xfrm>
        </p:spPr>
        <p:txBody>
          <a:bodyPr>
            <a:normAutofit/>
          </a:bodyPr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Сейчас имеется около 5000 сортов бумаги, которые можно поделить на три основных класса: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2050" name="Picture 2" descr="C:\Users\Админ\Pictures\paper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628800"/>
            <a:ext cx="4176464" cy="4824536"/>
          </a:xfrm>
          <a:prstGeom prst="rect">
            <a:avLst/>
          </a:prstGeom>
          <a:noFill/>
          <a:ln w="38100">
            <a:solidFill>
              <a:schemeClr val="accent6">
                <a:lumMod val="50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 descr="C:\Users\Админ\Pictures\razmer_karto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1844824"/>
            <a:ext cx="6552728" cy="4248472"/>
          </a:xfrm>
          <a:prstGeom prst="rect">
            <a:avLst/>
          </a:prstGeom>
          <a:noFill/>
        </p:spPr>
      </p:pic>
      <p:pic>
        <p:nvPicPr>
          <p:cNvPr id="3" name="Picture 3" descr="C:\Users\Админ\Pictures\gofрированный катон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59632" y="1844824"/>
            <a:ext cx="6552728" cy="4392488"/>
          </a:xfrm>
          <a:prstGeom prst="rect">
            <a:avLst/>
          </a:prstGeom>
          <a:noFill/>
          <a:ln w="28575">
            <a:solidFill>
              <a:schemeClr val="accent6">
                <a:lumMod val="50000"/>
              </a:schemeClr>
            </a:solidFill>
          </a:ln>
        </p:spPr>
      </p:pic>
      <p:sp>
        <p:nvSpPr>
          <p:cNvPr id="4" name="Заголовок 3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/>
          <a:lstStyle/>
          <a:p>
            <a:r>
              <a:rPr lang="ru-RU" dirty="0" smtClean="0"/>
              <a:t>Картон.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/>
          <a:lstStyle/>
          <a:p>
            <a:r>
              <a:rPr lang="ru-RU" dirty="0" smtClean="0"/>
              <a:t>Картон</a:t>
            </a:r>
            <a:endParaRPr lang="ru-RU" dirty="0"/>
          </a:p>
        </p:txBody>
      </p:sp>
      <p:pic>
        <p:nvPicPr>
          <p:cNvPr id="6" name="Picture 14" descr="C:\Users\Админ\Pictures\single-walled-cardboard-box-12-x-9-x-4_5-pack-of-20--382-p.jpg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3438" y="1268413"/>
            <a:ext cx="4500562" cy="4897437"/>
          </a:xfrm>
          <a:prstGeom prst="rect">
            <a:avLst/>
          </a:prstGeom>
          <a:noFill/>
        </p:spPr>
      </p:pic>
      <p:pic>
        <p:nvPicPr>
          <p:cNvPr id="27650" name="Picture 2" descr="C:\Users\Админ\Pictures\япония кресло из картона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1268760"/>
            <a:ext cx="4032447" cy="4752528"/>
          </a:xfrm>
          <a:prstGeom prst="rect">
            <a:avLst/>
          </a:prstGeom>
          <a:noFill/>
          <a:ln w="28575">
            <a:solidFill>
              <a:schemeClr val="accent6">
                <a:lumMod val="50000"/>
              </a:schemeClr>
            </a:solidFill>
          </a:ln>
        </p:spPr>
      </p:pic>
      <p:sp>
        <p:nvSpPr>
          <p:cNvPr id="7" name="Прямоугольник 6"/>
          <p:cNvSpPr/>
          <p:nvPr/>
        </p:nvSpPr>
        <p:spPr>
          <a:xfrm>
            <a:off x="4860032" y="6021288"/>
            <a:ext cx="388843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Прочный картон. Япония</a:t>
            </a:r>
            <a:endParaRPr lang="ru-RU" dirty="0"/>
          </a:p>
        </p:txBody>
      </p:sp>
      <p:pic>
        <p:nvPicPr>
          <p:cNvPr id="8" name="Picture 2" descr="C:\Users\Админ\Pictures\1303206782_8cb7c0ec-83a7-43a6-95d9-afe32c1ad8be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1268760"/>
            <a:ext cx="4039742" cy="4824536"/>
          </a:xfrm>
          <a:prstGeom prst="rect">
            <a:avLst/>
          </a:prstGeom>
          <a:noFill/>
          <a:ln w="28575">
            <a:solidFill>
              <a:schemeClr val="accent6">
                <a:lumMod val="50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Админ\Desktop\Новая папка\ManilaPape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628800"/>
            <a:ext cx="4312096" cy="446449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Строительный картон </a:t>
            </a:r>
            <a:br>
              <a:rPr lang="ru-RU" dirty="0" smtClean="0"/>
            </a:br>
            <a:r>
              <a:rPr lang="ru-RU" dirty="0" smtClean="0"/>
              <a:t>(для облицовки и изоляции).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 fontScale="77500" lnSpcReduction="20000"/>
          </a:bodyPr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 smtClean="0"/>
              <a:t>Крафт-бумага ELT-KRAFT VCL</a:t>
            </a:r>
            <a:br>
              <a:rPr lang="ru-RU" dirty="0" smtClean="0"/>
            </a:br>
            <a:r>
              <a:rPr lang="ru-RU" dirty="0" smtClean="0"/>
              <a:t>ELT-KRAFT - экологически чистый укрывной материал с ограниченной паропроницаемостью, на основе строительного картона. </a:t>
            </a:r>
          </a:p>
          <a:p>
            <a:r>
              <a:rPr lang="ru-RU" dirty="0" smtClean="0"/>
              <a:t>Между двумя слоями плотного картона имеется HDPF-пленка, используемая в качестве паробарьера, а также сетка на основе синтетических волокон, придающая материалу высокую прочность</a:t>
            </a:r>
            <a:endParaRPr lang="ru-RU" dirty="0"/>
          </a:p>
        </p:txBody>
      </p:sp>
      <p:pic>
        <p:nvPicPr>
          <p:cNvPr id="3074" name="Picture 2" descr="C:\Users\Админ\Pictures\1270200806_vc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628800"/>
            <a:ext cx="4248472" cy="4536504"/>
          </a:xfrm>
          <a:prstGeom prst="rect">
            <a:avLst/>
          </a:prstGeom>
          <a:noFill/>
          <a:ln w="28575">
            <a:solidFill>
              <a:schemeClr val="accent6">
                <a:lumMod val="50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188640"/>
            <a:ext cx="8229600" cy="95436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Собственно бумага – самые разнообразные разновидности</a:t>
            </a:r>
            <a:endParaRPr lang="ru-RU" dirty="0"/>
          </a:p>
        </p:txBody>
      </p:sp>
      <p:pic>
        <p:nvPicPr>
          <p:cNvPr id="2050" name="Picture 2" descr="C:\Users\Админ\Pictures\melovannaya-bumaga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268760"/>
            <a:ext cx="7776864" cy="5383485"/>
          </a:xfrm>
          <a:prstGeom prst="rect">
            <a:avLst/>
          </a:prstGeom>
          <a:noFill/>
          <a:ln w="28575">
            <a:solidFill>
              <a:schemeClr val="accent6">
                <a:lumMod val="50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/>
          <a:lstStyle/>
          <a:p>
            <a:r>
              <a:rPr lang="ru-RU" dirty="0" smtClean="0"/>
              <a:t>Бархатная</a:t>
            </a:r>
            <a:endParaRPr lang="ru-RU" dirty="0"/>
          </a:p>
        </p:txBody>
      </p:sp>
      <p:pic>
        <p:nvPicPr>
          <p:cNvPr id="5" name="Picture 2" descr="C:\Users\Админ\Pictures\123.jpg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755576" y="1628800"/>
            <a:ext cx="7272338" cy="4852988"/>
          </a:xfrm>
          <a:prstGeom prst="rect">
            <a:avLst/>
          </a:prstGeom>
          <a:noFill/>
          <a:ln w="28575">
            <a:solidFill>
              <a:schemeClr val="accent6">
                <a:lumMod val="50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3" descr="C:\Users\Админ\Pictures\Lascaux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23928" y="1124744"/>
            <a:ext cx="4680520" cy="4824536"/>
          </a:xfrm>
          <a:prstGeom prst="rect">
            <a:avLst/>
          </a:prstGeom>
          <a:noFill/>
        </p:spPr>
      </p:pic>
      <p:pic>
        <p:nvPicPr>
          <p:cNvPr id="10" name="Picture 2" descr="C:\Users\Админ\Pictures\tablet0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1052736"/>
            <a:ext cx="4242048" cy="4824536"/>
          </a:xfrm>
          <a:prstGeom prst="rect">
            <a:avLst/>
          </a:prstGeom>
          <a:noFill/>
        </p:spPr>
      </p:pic>
      <p:pic>
        <p:nvPicPr>
          <p:cNvPr id="11" name="Picture 5" descr="C:\Users\Админ\Pictures\WaxTablet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3968" y="1412776"/>
            <a:ext cx="4536504" cy="4680520"/>
          </a:xfrm>
          <a:prstGeom prst="rect">
            <a:avLst/>
          </a:prstGeom>
          <a:noFill/>
        </p:spPr>
      </p:pic>
      <p:pic>
        <p:nvPicPr>
          <p:cNvPr id="12" name="Picture 4" descr="C:\Users\Админ\Pictures\on_gram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23928" y="1412776"/>
            <a:ext cx="4536504" cy="4752528"/>
          </a:xfrm>
          <a:prstGeom prst="rect">
            <a:avLst/>
          </a:prstGeom>
          <a:noFill/>
        </p:spPr>
      </p:pic>
      <p:pic>
        <p:nvPicPr>
          <p:cNvPr id="15" name="Picture 6" descr="C:\Users\Админ\Pictures\0034-105-Rastenie-iz-kotorogo-delali-papirus.jpg"/>
          <p:cNvPicPr>
            <a:picLocks noChangeAspect="1" noChangeArrowheads="1"/>
          </p:cNvPicPr>
          <p:nvPr/>
        </p:nvPicPr>
        <p:blipFill>
          <a:blip r:embed="rId6" cstate="print"/>
          <a:stretch>
            <a:fillRect/>
          </a:stretch>
        </p:blipFill>
        <p:spPr bwMode="auto">
          <a:xfrm>
            <a:off x="4020208" y="1240181"/>
            <a:ext cx="4728256" cy="5213155"/>
          </a:xfrm>
          <a:prstGeom prst="rect">
            <a:avLst/>
          </a:prstGeom>
          <a:noFill/>
        </p:spPr>
      </p:pic>
      <p:pic>
        <p:nvPicPr>
          <p:cNvPr id="16" name="Picture 8" descr="C:\Users\Админ\Desktop\Новая папка\текст на паипрусе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851920" y="1196752"/>
            <a:ext cx="4896544" cy="525658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57200" y="273050"/>
            <a:ext cx="8686800" cy="1162050"/>
          </a:xfrm>
        </p:spPr>
        <p:txBody>
          <a:bodyPr>
            <a:noAutofit/>
          </a:bodyPr>
          <a:lstStyle/>
          <a:p>
            <a:pPr algn="ctr"/>
            <a:r>
              <a:rPr lang="ru-RU" sz="4000" b="0" dirty="0" smtClean="0"/>
              <a:t>Носители информации до бумаги</a:t>
            </a:r>
            <a:endParaRPr lang="ru-RU" sz="4000" b="0" dirty="0"/>
          </a:p>
        </p:txBody>
      </p:sp>
      <p:sp>
        <p:nvSpPr>
          <p:cNvPr id="18" name="Текст 17"/>
          <p:cNvSpPr>
            <a:spLocks noGrp="1"/>
          </p:cNvSpPr>
          <p:nvPr>
            <p:ph type="body" sz="half" idx="4294967295"/>
          </p:nvPr>
        </p:nvSpPr>
        <p:spPr>
          <a:xfrm>
            <a:off x="0" y="1435100"/>
            <a:ext cx="3008313" cy="4691063"/>
          </a:xfrm>
        </p:spPr>
        <p:txBody>
          <a:bodyPr>
            <a:normAutofit/>
          </a:bodyPr>
          <a:lstStyle/>
          <a:p>
            <a:pPr>
              <a:buFont typeface="Arial" pitchFamily="34" charset="0"/>
              <a:buChar char="•"/>
            </a:pPr>
            <a:r>
              <a:rPr lang="ru-RU" sz="2800" dirty="0" smtClean="0"/>
              <a:t>Наскальные  рисунки</a:t>
            </a:r>
          </a:p>
          <a:p>
            <a:pPr>
              <a:buFont typeface="Arial" pitchFamily="34" charset="0"/>
              <a:buChar char="•"/>
            </a:pPr>
            <a:r>
              <a:rPr lang="ru-RU" sz="2800" dirty="0" smtClean="0"/>
              <a:t>Глиняные  таблички</a:t>
            </a:r>
          </a:p>
          <a:p>
            <a:pPr>
              <a:buFont typeface="Arial" pitchFamily="34" charset="0"/>
              <a:buChar char="•"/>
            </a:pPr>
            <a:r>
              <a:rPr lang="ru-RU" sz="2800" dirty="0" smtClean="0"/>
              <a:t> Береста</a:t>
            </a:r>
          </a:p>
          <a:p>
            <a:pPr>
              <a:buFont typeface="Arial" pitchFamily="34" charset="0"/>
              <a:buChar char="•"/>
            </a:pPr>
            <a:r>
              <a:rPr lang="ru-RU" sz="2800" dirty="0" smtClean="0"/>
              <a:t> Восковые</a:t>
            </a:r>
          </a:p>
          <a:p>
            <a:r>
              <a:rPr lang="ru-RU" sz="2800" dirty="0" smtClean="0"/>
              <a:t>  таблички</a:t>
            </a:r>
          </a:p>
          <a:p>
            <a:pPr>
              <a:buFont typeface="Arial" pitchFamily="34" charset="0"/>
              <a:buChar char="•"/>
            </a:pPr>
            <a:r>
              <a:rPr lang="ru-RU" sz="2800" dirty="0" smtClean="0"/>
              <a:t>Папирус 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Калька и копировальная</a:t>
            </a:r>
            <a:endParaRPr lang="ru-RU" dirty="0"/>
          </a:p>
        </p:txBody>
      </p:sp>
      <p:pic>
        <p:nvPicPr>
          <p:cNvPr id="5" name="Picture 4" descr="C:\Users\Админ\Pictures\gsc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843881"/>
            <a:ext cx="4038600" cy="4038600"/>
          </a:xfrm>
          <a:prstGeom prst="rect">
            <a:avLst/>
          </a:prstGeom>
          <a:noFill/>
          <a:ln w="28575">
            <a:solidFill>
              <a:schemeClr val="accent6">
                <a:lumMod val="50000"/>
              </a:schemeClr>
            </a:solidFill>
          </a:ln>
        </p:spPr>
      </p:pic>
      <p:pic>
        <p:nvPicPr>
          <p:cNvPr id="6" name="Picture 3" descr="C:\Users\Админ\Pictures\1308058963_216088591_1---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8200" y="1844824"/>
            <a:ext cx="4038600" cy="42484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/>
          <a:lstStyle/>
          <a:p>
            <a:r>
              <a:rPr lang="ru-RU" dirty="0" smtClean="0">
                <a:latin typeface="Arial" pitchFamily="34" charset="0"/>
                <a:cs typeface="Arial" pitchFamily="34" charset="0"/>
              </a:rPr>
              <a:t>Калька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3554" name="Picture 2" descr="C:\Users\Админ\Pictures\tracedleaf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4008" y="1556792"/>
            <a:ext cx="3960440" cy="4680520"/>
          </a:xfrm>
          <a:prstGeom prst="rect">
            <a:avLst/>
          </a:prstGeom>
          <a:noFill/>
          <a:ln w="28575">
            <a:solidFill>
              <a:schemeClr val="accent6">
                <a:lumMod val="50000"/>
              </a:schemeClr>
            </a:solidFill>
          </a:ln>
        </p:spPr>
      </p:pic>
      <p:pic>
        <p:nvPicPr>
          <p:cNvPr id="23555" name="Picture 3" descr="C:\Users\Админ\Pictures\калька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556792"/>
            <a:ext cx="4032448" cy="4680520"/>
          </a:xfrm>
          <a:prstGeom prst="rect">
            <a:avLst/>
          </a:prstGeom>
          <a:noFill/>
          <a:ln w="28575">
            <a:solidFill>
              <a:schemeClr val="accent6">
                <a:lumMod val="50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/>
          <a:lstStyle/>
          <a:p>
            <a:r>
              <a:rPr lang="ru-RU" dirty="0" smtClean="0"/>
              <a:t>Конфетная</a:t>
            </a:r>
            <a:endParaRPr lang="ru-RU" dirty="0"/>
          </a:p>
        </p:txBody>
      </p:sp>
      <p:pic>
        <p:nvPicPr>
          <p:cNvPr id="5" name="Picture 6" descr="C:\Users\Админ\Pictures\107_6.jpg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1556792"/>
            <a:ext cx="6624736" cy="4525963"/>
          </a:xfrm>
          <a:prstGeom prst="rect">
            <a:avLst/>
          </a:prstGeom>
          <a:noFill/>
          <a:ln w="28575">
            <a:solidFill>
              <a:schemeClr val="accent6">
                <a:lumMod val="50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Админ\Pictures\Backpapie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1556792"/>
            <a:ext cx="6840760" cy="4824536"/>
          </a:xfrm>
          <a:prstGeom prst="rect">
            <a:avLst/>
          </a:prstGeom>
          <a:noFill/>
          <a:ln w="19050">
            <a:solidFill>
              <a:schemeClr val="accent6">
                <a:lumMod val="50000"/>
              </a:schemeClr>
            </a:solidFill>
          </a:ln>
        </p:spPr>
      </p:pic>
      <p:sp>
        <p:nvSpPr>
          <p:cNvPr id="3" name="Заголовок 2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9144000" cy="1143000"/>
          </a:xfrm>
        </p:spPr>
        <p:txBody>
          <a:bodyPr>
            <a:normAutofit/>
          </a:bodyPr>
          <a:lstStyle/>
          <a:p>
            <a:r>
              <a:rPr lang="ru-RU" sz="4000" dirty="0" smtClean="0"/>
              <a:t>Пергаментная бумага из фильтра</a:t>
            </a:r>
            <a:endParaRPr lang="ru-RU" sz="4000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16" descr="C:\Users\Админ\Pictures\9283346_w640_h640_904583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4008" y="1772816"/>
            <a:ext cx="4176464" cy="4752528"/>
          </a:xfrm>
          <a:prstGeom prst="rect">
            <a:avLst/>
          </a:prstGeom>
          <a:noFill/>
          <a:ln w="28575">
            <a:solidFill>
              <a:schemeClr val="accent6">
                <a:lumMod val="50000"/>
              </a:schemeClr>
            </a:solidFill>
          </a:ln>
        </p:spPr>
      </p:pic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/>
          <a:lstStyle/>
          <a:p>
            <a:r>
              <a:rPr lang="ru-RU" dirty="0" smtClean="0">
                <a:latin typeface="Arial" pitchFamily="34" charset="0"/>
                <a:cs typeface="Arial" pitchFamily="34" charset="0"/>
              </a:rPr>
              <a:t>Фильтровальная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Picture 7" descr="C:\Users\Админ\Pictures\pic3.jpg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772816"/>
            <a:ext cx="4104456" cy="4753297"/>
          </a:xfrm>
          <a:prstGeom prst="rect">
            <a:avLst/>
          </a:prstGeom>
          <a:noFill/>
          <a:ln w="28575">
            <a:solidFill>
              <a:schemeClr val="accent6">
                <a:lumMod val="50000"/>
              </a:schemeClr>
            </a:solidFill>
          </a:ln>
        </p:spPr>
      </p:pic>
      <p:pic>
        <p:nvPicPr>
          <p:cNvPr id="6" name="Picture 8" descr="C:\Users\Админ\Pictures\filtry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55776" y="4581128"/>
            <a:ext cx="1428750" cy="1905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/>
          <a:lstStyle/>
          <a:p>
            <a:r>
              <a:rPr lang="ru-RU" dirty="0" smtClean="0"/>
              <a:t>Индикаторная</a:t>
            </a:r>
            <a:endParaRPr lang="ru-RU" dirty="0"/>
          </a:p>
        </p:txBody>
      </p:sp>
      <p:pic>
        <p:nvPicPr>
          <p:cNvPr id="5" name="Picture 14" descr="C:\Users\Админ\Pictures\bumaga.jpg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628775"/>
            <a:ext cx="4608513" cy="4679950"/>
          </a:xfrm>
          <a:prstGeom prst="rect">
            <a:avLst/>
          </a:prstGeom>
          <a:noFill/>
        </p:spPr>
      </p:pic>
      <p:pic>
        <p:nvPicPr>
          <p:cNvPr id="6" name="Picture 10" descr="C:\Users\Админ\Pictures\indic-pap-roll.jpg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27650" y="1412875"/>
            <a:ext cx="3816350" cy="43195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dirty="0" smtClean="0"/>
              <a:t>Обои</a:t>
            </a:r>
            <a:endParaRPr lang="ru-RU" sz="4800" dirty="0"/>
          </a:p>
        </p:txBody>
      </p:sp>
      <p:pic>
        <p:nvPicPr>
          <p:cNvPr id="5" name="Picture 3" descr="C:\Users\Админ\Pictures\1298658876_171353539_1----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43450" y="1634331"/>
            <a:ext cx="3848100" cy="4457700"/>
          </a:xfrm>
          <a:prstGeom prst="rect">
            <a:avLst/>
          </a:prstGeom>
          <a:noFill/>
          <a:ln w="28575">
            <a:solidFill>
              <a:schemeClr val="accent6">
                <a:lumMod val="50000"/>
              </a:schemeClr>
            </a:solidFill>
          </a:ln>
        </p:spPr>
      </p:pic>
      <p:pic>
        <p:nvPicPr>
          <p:cNvPr id="6" name="Picture 9" descr="C:\Users\Админ\Pictures\by-michelle-in-ireland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69354" y="1600200"/>
            <a:ext cx="3014291" cy="4525963"/>
          </a:xfrm>
          <a:prstGeom prst="rect">
            <a:avLst/>
          </a:prstGeom>
          <a:noFill/>
          <a:ln w="28575">
            <a:solidFill>
              <a:schemeClr val="accent6">
                <a:lumMod val="50000"/>
              </a:schemeClr>
            </a:solidFill>
          </a:ln>
        </p:spPr>
      </p:pic>
      <p:pic>
        <p:nvPicPr>
          <p:cNvPr id="7" name="Picture 2" descr="C:\Users\Админ\Pictures\25d025be25d025b125d025be25d025b8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87625" y="1700808"/>
            <a:ext cx="2664296" cy="32971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latin typeface="Arial" pitchFamily="34" charset="0"/>
                <a:cs typeface="Arial" pitchFamily="34" charset="0"/>
              </a:rPr>
              <a:t>Писчая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Picture 5" descr="C:\Users\Админ\Pictures\289842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99992" y="1412776"/>
            <a:ext cx="4104456" cy="5445224"/>
          </a:xfrm>
          <a:prstGeom prst="rect">
            <a:avLst/>
          </a:prstGeom>
          <a:noFill/>
        </p:spPr>
      </p:pic>
      <p:pic>
        <p:nvPicPr>
          <p:cNvPr id="6" name="Picture 4" descr="C:\Users\Админ\Pictures\191547_215b25ede7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556792"/>
            <a:ext cx="3960440" cy="4896544"/>
          </a:xfrm>
          <a:prstGeom prst="rect">
            <a:avLst/>
          </a:prstGeom>
          <a:noFill/>
          <a:ln>
            <a:solidFill>
              <a:schemeClr val="accent6">
                <a:lumMod val="50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Книжная</a:t>
            </a:r>
            <a:endParaRPr lang="ru-RU" dirty="0"/>
          </a:p>
        </p:txBody>
      </p:sp>
      <p:pic>
        <p:nvPicPr>
          <p:cNvPr id="5" name="Picture 17" descr="C:\Users\Админ\Pictures\2180261cf8a74ba8a786a2b342ea59bc.gif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484784"/>
            <a:ext cx="3744415" cy="4896544"/>
          </a:xfrm>
          <a:prstGeom prst="rect">
            <a:avLst/>
          </a:prstGeom>
          <a:noFill/>
          <a:ln w="28575">
            <a:solidFill>
              <a:schemeClr val="accent6">
                <a:lumMod val="50000"/>
              </a:schemeClr>
            </a:solidFill>
          </a:ln>
        </p:spPr>
      </p:pic>
      <p:pic>
        <p:nvPicPr>
          <p:cNvPr id="6" name="Picture 4" descr="C:\Users\Админ\Pictures\550_101692452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8200" y="1412776"/>
            <a:ext cx="4038600" cy="49685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/>
          <a:lstStyle/>
          <a:p>
            <a:r>
              <a:rPr lang="ru-RU" dirty="0" smtClean="0"/>
              <a:t>Рисовая бумага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4294967295"/>
          </p:nvPr>
        </p:nvSpPr>
        <p:spPr>
          <a:xfrm>
            <a:off x="4932040" y="1600200"/>
            <a:ext cx="3816424" cy="4525963"/>
          </a:xfrm>
        </p:spPr>
        <p:txBody>
          <a:bodyPr>
            <a:normAutofit fontScale="70000" lnSpcReduction="20000"/>
          </a:bodyPr>
          <a:lstStyle/>
          <a:p>
            <a:r>
              <a:rPr lang="ru-RU" sz="3400" dirty="0" smtClean="0"/>
              <a:t>Основные ингредиенты: рис, вода, </a:t>
            </a:r>
            <a:r>
              <a:rPr lang="ru-RU" sz="3400" dirty="0" err="1" smtClean="0"/>
              <a:t>соль,мука</a:t>
            </a:r>
            <a:r>
              <a:rPr lang="ru-RU" sz="3400" dirty="0" smtClean="0"/>
              <a:t> из тапиоки (крахмал).</a:t>
            </a:r>
          </a:p>
          <a:p>
            <a:r>
              <a:rPr lang="ru-RU" sz="3400" dirty="0" smtClean="0"/>
              <a:t>В сухом виде твердая и ломкая, но если её размочить в воде — легко сворачивается.</a:t>
            </a:r>
          </a:p>
          <a:p>
            <a:r>
              <a:rPr lang="ru-RU" sz="3400" dirty="0" smtClean="0"/>
              <a:t>Используются в азиатских кухнях для заворачивания начинки</a:t>
            </a:r>
            <a:r>
              <a:rPr lang="ru-RU" sz="3400" dirty="0" smtClean="0">
                <a:solidFill>
                  <a:srgbClr val="C00000"/>
                </a:solidFill>
              </a:rPr>
              <a:t>(«спринг-роллы» </a:t>
            </a:r>
            <a:r>
              <a:rPr lang="ru-RU" sz="3400" dirty="0" smtClean="0"/>
              <a:t>),а во вьетнамской кухне— </a:t>
            </a:r>
            <a:r>
              <a:rPr lang="ru-RU" sz="3400" dirty="0" smtClean="0">
                <a:solidFill>
                  <a:srgbClr val="C00000"/>
                </a:solidFill>
              </a:rPr>
              <a:t>немы.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5" name="Picture 2" descr="C:\Users\Админ\Pictures\4.jpg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268760"/>
            <a:ext cx="4171950" cy="5256212"/>
          </a:xfrm>
          <a:prstGeom prst="rect">
            <a:avLst/>
          </a:prstGeom>
          <a:noFill/>
        </p:spPr>
      </p:pic>
      <p:pic>
        <p:nvPicPr>
          <p:cNvPr id="7" name="Picture 11" descr="C:\Users\Админ\Pictures\6_sprin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1268760"/>
            <a:ext cx="4363144" cy="5256584"/>
          </a:xfrm>
          <a:prstGeom prst="rect">
            <a:avLst/>
          </a:prstGeom>
          <a:noFill/>
          <a:ln w="28575">
            <a:solidFill>
              <a:schemeClr val="accent6">
                <a:lumMod val="50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Из истории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860032" y="1600200"/>
            <a:ext cx="3826768" cy="4925144"/>
          </a:xfrm>
        </p:spPr>
        <p:txBody>
          <a:bodyPr>
            <a:normAutofit/>
          </a:bodyPr>
          <a:lstStyle/>
          <a:p>
            <a:r>
              <a:rPr lang="ru-RU" b="1" dirty="0" err="1" smtClean="0"/>
              <a:t>Бума́га</a:t>
            </a:r>
            <a:r>
              <a:rPr lang="ru-RU" dirty="0" smtClean="0"/>
              <a:t> (предположительно от итальянского</a:t>
            </a:r>
          </a:p>
          <a:p>
            <a:pPr>
              <a:buNone/>
            </a:pPr>
            <a:r>
              <a:rPr lang="ru-RU" i="1" dirty="0" smtClean="0"/>
              <a:t>     </a:t>
            </a:r>
            <a:r>
              <a:rPr lang="it-IT" i="1" dirty="0" smtClean="0"/>
              <a:t>bambagia</a:t>
            </a:r>
            <a:r>
              <a:rPr lang="ru-RU" dirty="0" smtClean="0"/>
              <a:t>, либо татарского </a:t>
            </a:r>
            <a:r>
              <a:rPr lang="tt-RU" i="1" dirty="0" smtClean="0"/>
              <a:t>бумуг</a:t>
            </a:r>
            <a:r>
              <a:rPr lang="ru-RU" dirty="0" smtClean="0"/>
              <a:t> — хлопок) — материал в виде листов</a:t>
            </a:r>
          </a:p>
          <a:p>
            <a:endParaRPr lang="ru-RU" dirty="0"/>
          </a:p>
        </p:txBody>
      </p:sp>
      <p:pic>
        <p:nvPicPr>
          <p:cNvPr id="37890" name="Picture 2" descr="C:\Users\Админ\Pictures\1298137322_cyber-bullying-2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556792"/>
            <a:ext cx="4536504" cy="4968552"/>
          </a:xfrm>
          <a:prstGeom prst="rect">
            <a:avLst/>
          </a:prstGeom>
          <a:noFill/>
          <a:ln w="28575">
            <a:solidFill>
              <a:schemeClr val="accent6">
                <a:lumMod val="50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Наждачная (шлифовальная) бумага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00808"/>
            <a:ext cx="4038600" cy="4752528"/>
          </a:xfrm>
        </p:spPr>
        <p:txBody>
          <a:bodyPr>
            <a:normAutofit fontScale="92500"/>
          </a:bodyPr>
          <a:lstStyle/>
          <a:p>
            <a:r>
              <a:rPr lang="ru-RU" dirty="0" smtClean="0"/>
              <a:t>Абразивный материал, состоящий из тканевой или бумажной основы с нанесенным на нее слоем абразивного порошка.</a:t>
            </a:r>
          </a:p>
          <a:p>
            <a:r>
              <a:rPr lang="ru-RU" dirty="0" smtClean="0"/>
              <a:t>Предназначен для обработки поверхностей различных материалов (</a:t>
            </a:r>
            <a:endParaRPr lang="ru-RU" dirty="0"/>
          </a:p>
        </p:txBody>
      </p:sp>
      <p:pic>
        <p:nvPicPr>
          <p:cNvPr id="5" name="Picture 6" descr="C:\Users\Админ\Desktop\Новая папка\Sandpaper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700808"/>
            <a:ext cx="4104456" cy="4680520"/>
          </a:xfrm>
          <a:prstGeom prst="rect">
            <a:avLst/>
          </a:prstGeom>
          <a:noFill/>
          <a:ln w="28575">
            <a:solidFill>
              <a:schemeClr val="accent6">
                <a:lumMod val="50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7" descr="C:\Users\Админ\Desktop\Новая папка\snegu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8775" y="1117600"/>
            <a:ext cx="4495800" cy="562927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Офисная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2771" name="Picture 3" descr="C:\Users\Админ\Desktop\Новая папка\galerie_silk мелованная для полиграфии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1556792"/>
            <a:ext cx="4048125" cy="45365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Газетная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Админ\Pictures\4e5b9e603f0d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556792"/>
            <a:ext cx="4242048" cy="4536504"/>
          </a:xfrm>
          <a:prstGeom prst="rect">
            <a:avLst/>
          </a:prstGeom>
          <a:noFill/>
          <a:ln w="28575">
            <a:solidFill>
              <a:schemeClr val="accent6">
                <a:lumMod val="50000"/>
              </a:schemeClr>
            </a:solidFill>
          </a:ln>
        </p:spPr>
      </p:pic>
      <p:pic>
        <p:nvPicPr>
          <p:cNvPr id="7" name="Picture 8" descr="C:\Users\Админ\Pictures\image8140830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7980" y="1600200"/>
            <a:ext cx="3319040" cy="4525963"/>
          </a:xfrm>
          <a:prstGeom prst="rect">
            <a:avLst/>
          </a:prstGeom>
          <a:noFill/>
          <a:ln w="28575">
            <a:solidFill>
              <a:schemeClr val="accent6">
                <a:lumMod val="50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Ручной из остатков  </a:t>
            </a:r>
            <a:r>
              <a:rPr lang="ru-RU" dirty="0" err="1" smtClean="0"/>
              <a:t>х-б</a:t>
            </a:r>
            <a:r>
              <a:rPr lang="ru-RU" dirty="0" smtClean="0"/>
              <a:t> ткани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7410" name="Picture 2" descr="C:\Users\Админ\Pictures\56537156_1268749159_3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628800"/>
            <a:ext cx="4104456" cy="4555232"/>
          </a:xfrm>
          <a:prstGeom prst="rect">
            <a:avLst/>
          </a:prstGeom>
          <a:noFill/>
          <a:ln w="28575">
            <a:solidFill>
              <a:schemeClr val="accent6">
                <a:lumMod val="50000"/>
              </a:schemeClr>
            </a:solidFill>
          </a:ln>
        </p:spPr>
      </p:pic>
      <p:pic>
        <p:nvPicPr>
          <p:cNvPr id="6" name="Picture 3" descr="C:\Users\Админ\Pictures\5ed000cac444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8200" y="1628800"/>
            <a:ext cx="4038600" cy="4536504"/>
          </a:xfrm>
          <a:prstGeom prst="rect">
            <a:avLst/>
          </a:prstGeom>
          <a:noFill/>
          <a:ln w="28575">
            <a:solidFill>
              <a:schemeClr val="accent6">
                <a:lumMod val="50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/>
          <a:lstStyle/>
          <a:p>
            <a:r>
              <a:rPr lang="ru-RU" dirty="0" smtClean="0"/>
              <a:t>Фотообои</a:t>
            </a:r>
            <a:endParaRPr lang="ru-RU" dirty="0"/>
          </a:p>
        </p:txBody>
      </p:sp>
      <p:pic>
        <p:nvPicPr>
          <p:cNvPr id="15362" name="Picture 2" descr="C:\Users\Админ\Pictures\56115145_1267942866_flowerbig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412776"/>
            <a:ext cx="8208912" cy="4680520"/>
          </a:xfrm>
          <a:prstGeom prst="rect">
            <a:avLst/>
          </a:prstGeom>
          <a:noFill/>
        </p:spPr>
      </p:pic>
      <p:pic>
        <p:nvPicPr>
          <p:cNvPr id="6" name="Picture 9" descr="C:\Users\Админ\Desktop\Новая папка\фотообои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1412776"/>
            <a:ext cx="8208912" cy="4800600"/>
          </a:xfrm>
          <a:prstGeom prst="rect">
            <a:avLst/>
          </a:prstGeom>
          <a:noFill/>
        </p:spPr>
      </p:pic>
      <p:pic>
        <p:nvPicPr>
          <p:cNvPr id="5" name="Picture 2" descr="C:\Users\Админ\Pictures\56115121_1267941352_birdofparadise102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1268760"/>
            <a:ext cx="8352928" cy="5328592"/>
          </a:xfrm>
          <a:prstGeom prst="rect">
            <a:avLst/>
          </a:prstGeom>
          <a:noFill/>
          <a:ln w="28575">
            <a:solidFill>
              <a:schemeClr val="accent6">
                <a:lumMod val="50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Для принтеров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Picture 3" descr="C:\Users\Админ\Pictures\для принтеров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412776"/>
            <a:ext cx="4248472" cy="4824536"/>
          </a:xfrm>
          <a:prstGeom prst="rect">
            <a:avLst/>
          </a:prstGeom>
          <a:noFill/>
        </p:spPr>
      </p:pic>
      <p:pic>
        <p:nvPicPr>
          <p:cNvPr id="7" name="Picture 5" descr="C:\Users\Админ\Pictures\963198_Preview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1484784"/>
            <a:ext cx="4038600" cy="46085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/>
          <a:lstStyle/>
          <a:p>
            <a:r>
              <a:rPr lang="ru-RU" dirty="0" smtClean="0"/>
              <a:t>Фотобумага</a:t>
            </a:r>
            <a:endParaRPr lang="ru-RU" dirty="0"/>
          </a:p>
        </p:txBody>
      </p:sp>
      <p:pic>
        <p:nvPicPr>
          <p:cNvPr id="5" name="Picture 5" descr="C:\Users\Админ\Pictures\037.jpg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1484784"/>
            <a:ext cx="6840760" cy="48958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900" dirty="0" smtClean="0"/>
              <a:t>Атласная бумага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844824"/>
            <a:ext cx="4038600" cy="4281339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     </a:t>
            </a:r>
          </a:p>
          <a:p>
            <a:pPr>
              <a:buNone/>
            </a:pPr>
            <a:r>
              <a:rPr lang="ru-RU" dirty="0" smtClean="0"/>
              <a:t>    (</a:t>
            </a:r>
            <a:r>
              <a:rPr lang="ru-RU" dirty="0" err="1" smtClean="0"/>
              <a:t>Satinè</a:t>
            </a:r>
            <a:r>
              <a:rPr lang="ru-RU" dirty="0" smtClean="0"/>
              <a:t> </a:t>
            </a:r>
            <a:r>
              <a:rPr lang="ru-RU" dirty="0" err="1" smtClean="0"/>
              <a:t>papier</a:t>
            </a:r>
            <a:r>
              <a:rPr lang="ru-RU" dirty="0" smtClean="0"/>
              <a:t>) - особый сорт бумаги: одна сторона ее окрашена в ярко-телесный цвет и блестит наподобие шелка. </a:t>
            </a:r>
          </a:p>
          <a:p>
            <a:endParaRPr lang="ru-RU" dirty="0"/>
          </a:p>
        </p:txBody>
      </p:sp>
      <p:pic>
        <p:nvPicPr>
          <p:cNvPr id="8" name="Picture 4" descr="C:\Users\Админ\Pictures\HP-C6951A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124744"/>
            <a:ext cx="4320480" cy="5400600"/>
          </a:xfrm>
          <a:prstGeom prst="rect">
            <a:avLst/>
          </a:prstGeom>
          <a:noFill/>
        </p:spPr>
      </p:pic>
      <p:pic>
        <p:nvPicPr>
          <p:cNvPr id="6149" name="Picture 5" descr="C:\Users\Админ\Pictures\HP_Q5491A_29194_bi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980728"/>
            <a:ext cx="4205362" cy="51845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Для заметок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4578" name="Picture 2" descr="C:\Users\Админ\Pictures\для заметок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484784"/>
            <a:ext cx="8280920" cy="5124028"/>
          </a:xfrm>
          <a:prstGeom prst="rect">
            <a:avLst/>
          </a:prstGeom>
          <a:noFill/>
          <a:ln w="28575">
            <a:solidFill>
              <a:schemeClr val="accent6">
                <a:lumMod val="50000"/>
              </a:schemeClr>
            </a:solidFill>
          </a:ln>
        </p:spPr>
      </p:pic>
      <p:pic>
        <p:nvPicPr>
          <p:cNvPr id="8" name="Picture 2" descr="C:\Users\Админ\Pictures\1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74750" y="2052638"/>
            <a:ext cx="3397250" cy="389664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Журнальная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5602" name="Picture 2" descr="C:\Users\Админ\Pictures\журнальная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484784"/>
            <a:ext cx="8352928" cy="46805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Из истории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427984" y="1600200"/>
            <a:ext cx="4258816" cy="4525963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/>
              <a:t>Бумага была получена Цай Лунем  в 105 г. н.э.  в Китае.</a:t>
            </a:r>
          </a:p>
          <a:p>
            <a:r>
              <a:rPr lang="ru-RU" dirty="0" smtClean="0"/>
              <a:t> Цай Лунь растолок волокна шелковицы, древесную золу, тряпки и пеньку, смешал с водой и получившуюся массу выложил на форму </a:t>
            </a:r>
          </a:p>
          <a:p>
            <a:r>
              <a:rPr lang="ru-RU" dirty="0" smtClean="0"/>
              <a:t>После сушки на солнце массу разгладил с помощью камней, так получились прочные листы бумаги.</a:t>
            </a:r>
          </a:p>
          <a:p>
            <a:pPr>
              <a:buNone/>
            </a:pP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5" name="Picture 6" descr="C:\Users\Админ\Pictures\0023ae9bcf230f6e8dde10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556792"/>
            <a:ext cx="3549774" cy="4680520"/>
          </a:xfrm>
          <a:prstGeom prst="rect">
            <a:avLst/>
          </a:prstGeom>
          <a:noFill/>
        </p:spPr>
      </p:pic>
      <p:pic>
        <p:nvPicPr>
          <p:cNvPr id="7" name="Picture 2" descr="C:\Users\Админ\Pictures\220px-Making_Paper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1556792"/>
            <a:ext cx="3528392" cy="4680520"/>
          </a:xfrm>
          <a:prstGeom prst="rect">
            <a:avLst/>
          </a:prstGeom>
          <a:noFill/>
          <a:ln w="28575">
            <a:solidFill>
              <a:schemeClr val="accent6">
                <a:lumMod val="50000"/>
              </a:schemeClr>
            </a:solidFill>
          </a:ln>
        </p:spPr>
      </p:pic>
      <p:sp>
        <p:nvSpPr>
          <p:cNvPr id="8" name="TextBox 7"/>
          <p:cNvSpPr txBox="1"/>
          <p:nvPr/>
        </p:nvSpPr>
        <p:spPr>
          <a:xfrm>
            <a:off x="539552" y="6165304"/>
            <a:ext cx="35283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Процесс изготовления бумаги по Цай Луню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Денежная бумага</a:t>
            </a:r>
            <a:endParaRPr lang="ru-RU" dirty="0"/>
          </a:p>
        </p:txBody>
      </p:sp>
      <p:pic>
        <p:nvPicPr>
          <p:cNvPr id="7" name="Picture 3" descr="C:\Users\Админ\Pictures\1957pmg100gu66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323528" y="1484784"/>
            <a:ext cx="4320480" cy="4795995"/>
          </a:xfrm>
          <a:prstGeom prst="rect">
            <a:avLst/>
          </a:prstGeom>
          <a:noFill/>
        </p:spPr>
      </p:pic>
      <p:sp>
        <p:nvSpPr>
          <p:cNvPr id="8" name="Содержимое 7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Применяется специальная высокосортная бумага, обладающая высокими техническими и потребительскими свойствами, устойчивая к истиранию</a:t>
            </a:r>
            <a:endParaRPr lang="ru-RU" dirty="0"/>
          </a:p>
        </p:txBody>
      </p:sp>
      <p:pic>
        <p:nvPicPr>
          <p:cNvPr id="9" name="Picture 2" descr="C:\Users\Админ\Pictures\Euro-money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1628800"/>
            <a:ext cx="4038600" cy="46085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err="1" smtClean="0"/>
              <a:t>Библьдрук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ru-RU" dirty="0" err="1" smtClean="0"/>
              <a:t>Библьдрук</a:t>
            </a:r>
            <a:r>
              <a:rPr lang="ru-RU" dirty="0" smtClean="0"/>
              <a:t> (от нем. </a:t>
            </a:r>
            <a:r>
              <a:rPr lang="ru-RU" dirty="0" err="1" smtClean="0"/>
              <a:t>Bibel</a:t>
            </a:r>
            <a:r>
              <a:rPr lang="ru-RU" dirty="0" smtClean="0"/>
              <a:t> — Библ(</a:t>
            </a:r>
            <a:r>
              <a:rPr lang="ru-RU" dirty="0" err="1" smtClean="0"/>
              <a:t>ия</a:t>
            </a:r>
            <a:r>
              <a:rPr lang="ru-RU" dirty="0" smtClean="0"/>
              <a:t>) + </a:t>
            </a:r>
            <a:r>
              <a:rPr lang="ru-RU" dirty="0" err="1" smtClean="0"/>
              <a:t>Druck</a:t>
            </a:r>
            <a:r>
              <a:rPr lang="ru-RU" dirty="0" smtClean="0"/>
              <a:t> — печать) — специальный сверхлегкий офсетный тип бумаги, используемый при печати объемных словарей, библии. </a:t>
            </a:r>
          </a:p>
          <a:p>
            <a:endParaRPr lang="ru-RU" dirty="0"/>
          </a:p>
        </p:txBody>
      </p:sp>
      <p:pic>
        <p:nvPicPr>
          <p:cNvPr id="36866" name="Picture 2" descr="C:\Users\Админ\Pictures\best_h51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556792"/>
            <a:ext cx="4608512" cy="4824536"/>
          </a:xfrm>
          <a:prstGeom prst="rect">
            <a:avLst/>
          </a:prstGeom>
          <a:noFill/>
          <a:ln w="28575">
            <a:solidFill>
              <a:schemeClr val="accent6">
                <a:lumMod val="50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1" name="Picture 3" descr="C:\Users\Админ\Pictures\tp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628800"/>
            <a:ext cx="4176464" cy="453650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Туалетная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 fontScale="85000" lnSpcReduction="10000"/>
          </a:bodyPr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 fontScale="85000" lnSpcReduction="10000"/>
          </a:bodyPr>
          <a:lstStyle/>
          <a:p>
            <a:r>
              <a:rPr lang="ru-RU" dirty="0" smtClean="0">
                <a:latin typeface="+mj-lt"/>
              </a:rPr>
              <a:t>Начали выпускать в середине </a:t>
            </a:r>
            <a:r>
              <a:rPr lang="ru-RU" dirty="0" err="1" smtClean="0">
                <a:latin typeface="+mj-lt"/>
              </a:rPr>
              <a:t>XIXвека</a:t>
            </a:r>
            <a:r>
              <a:rPr lang="ru-RU" dirty="0" smtClean="0">
                <a:latin typeface="+mj-lt"/>
              </a:rPr>
              <a:t>. </a:t>
            </a:r>
          </a:p>
          <a:p>
            <a:r>
              <a:rPr lang="ru-RU" dirty="0" smtClean="0">
                <a:latin typeface="+mj-lt"/>
              </a:rPr>
              <a:t>В 1857 году </a:t>
            </a:r>
            <a:r>
              <a:rPr lang="ru-RU" dirty="0" err="1" smtClean="0">
                <a:latin typeface="+mj-lt"/>
              </a:rPr>
              <a:t>Джозефф</a:t>
            </a:r>
            <a:r>
              <a:rPr lang="ru-RU" dirty="0" smtClean="0">
                <a:latin typeface="+mj-lt"/>
              </a:rPr>
              <a:t> С. </a:t>
            </a:r>
            <a:r>
              <a:rPr lang="ru-RU" dirty="0" err="1" smtClean="0">
                <a:latin typeface="+mj-lt"/>
              </a:rPr>
              <a:t>Гайетти</a:t>
            </a:r>
            <a:r>
              <a:rPr lang="ru-RU" dirty="0" smtClean="0">
                <a:latin typeface="+mj-lt"/>
              </a:rPr>
              <a:t> из Нью-Йорка первым наладил промышленное производство специально расфасованной бумаги, пропитанной целебным алоэ. </a:t>
            </a:r>
          </a:p>
          <a:p>
            <a:r>
              <a:rPr lang="ru-RU" dirty="0" smtClean="0">
                <a:latin typeface="+mj-lt"/>
              </a:rPr>
              <a:t>В 1884 году туалетная бумага наконец приняла привычный вид рулона.</a:t>
            </a:r>
            <a:endParaRPr lang="ru-RU" dirty="0">
              <a:latin typeface="+mj-lt"/>
            </a:endParaRPr>
          </a:p>
        </p:txBody>
      </p:sp>
      <p:pic>
        <p:nvPicPr>
          <p:cNvPr id="22530" name="Picture 2" descr="C:\Users\Админ\Pictures\toilet_paper1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1628800"/>
            <a:ext cx="4248472" cy="4536504"/>
          </a:xfrm>
          <a:prstGeom prst="rect">
            <a:avLst/>
          </a:prstGeom>
          <a:noFill/>
          <a:ln w="28575">
            <a:solidFill>
              <a:schemeClr val="accent6">
                <a:lumMod val="50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Электронная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 fontScale="70000" lnSpcReduction="20000"/>
          </a:bodyPr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sz="3100" dirty="0" smtClean="0"/>
              <a:t> Между двумя слоями гибкого пластика заключен слой "электронных чернил" - крошечных капсул, содержащих частицы черного и белого цвета.</a:t>
            </a:r>
          </a:p>
          <a:p>
            <a:r>
              <a:rPr lang="ru-RU" sz="3100" dirty="0" smtClean="0"/>
              <a:t> Под воздействием электрического поля частицы различных цветов притягиваются к определенным стенкам гранул, в результате чего формируется изображение - буквы, символы или рисунки</a:t>
            </a:r>
          </a:p>
          <a:p>
            <a:endParaRPr lang="ru-RU" dirty="0"/>
          </a:p>
        </p:txBody>
      </p:sp>
      <p:pic>
        <p:nvPicPr>
          <p:cNvPr id="7170" name="Picture 2" descr="C:\Users\Админ\Pictures\213a98bd337a1875c1a0ed1e2ab7f4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628800"/>
            <a:ext cx="4032448" cy="4464496"/>
          </a:xfrm>
          <a:prstGeom prst="rect">
            <a:avLst/>
          </a:prstGeom>
          <a:noFill/>
          <a:ln w="28575">
            <a:solidFill>
              <a:schemeClr val="accent6">
                <a:lumMod val="50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Бумага для </a:t>
            </a:r>
            <a:r>
              <a:rPr lang="ru-RU" dirty="0" err="1" smtClean="0"/>
              <a:t>подедок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Админ\Pictures\---1_1~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484784"/>
            <a:ext cx="8136904" cy="4896544"/>
          </a:xfrm>
          <a:prstGeom prst="rect">
            <a:avLst/>
          </a:prstGeom>
          <a:noFill/>
          <a:ln w="28575">
            <a:solidFill>
              <a:schemeClr val="accent6">
                <a:lumMod val="50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Квиллинг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44008" y="1600200"/>
            <a:ext cx="3960440" cy="4525963"/>
          </a:xfrm>
        </p:spPr>
        <p:txBody>
          <a:bodyPr>
            <a:normAutofit fontScale="62500" lnSpcReduction="2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В переводе с английского языка "</a:t>
            </a:r>
            <a:r>
              <a:rPr lang="ru-RU" dirty="0" err="1" smtClean="0"/>
              <a:t>quilling</a:t>
            </a:r>
            <a:r>
              <a:rPr lang="ru-RU" dirty="0" smtClean="0"/>
              <a:t>" - от слова "</a:t>
            </a:r>
            <a:r>
              <a:rPr lang="ru-RU" dirty="0" err="1" smtClean="0"/>
              <a:t>quill</a:t>
            </a:r>
            <a:r>
              <a:rPr lang="ru-RU" dirty="0" smtClean="0"/>
              <a:t>" или "птичье перо". Этот вид искусства был известен в средневековой Европе. </a:t>
            </a:r>
          </a:p>
          <a:p>
            <a:r>
              <a:rPr lang="ru-RU" dirty="0" smtClean="0"/>
              <a:t>Монахини создавали изящные медальоны. Для закручивания бумаги с позолоченными краями они использовали кончик пера птицы. </a:t>
            </a:r>
          </a:p>
          <a:p>
            <a:r>
              <a:rPr lang="ru-RU" dirty="0" smtClean="0"/>
              <a:t>Эта древняя техника сохранилась и до наших дней и очень популярна во многих странах мира. В России и странах СНГ с каждым днем растет количество приверженцев, присоединяйтесь и вы.</a:t>
            </a:r>
          </a:p>
          <a:p>
            <a:endParaRPr lang="ru-RU" dirty="0"/>
          </a:p>
        </p:txBody>
      </p:sp>
      <p:pic>
        <p:nvPicPr>
          <p:cNvPr id="6" name="Picture 2" descr="C:\Users\Админ\Pictures\750646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628800"/>
            <a:ext cx="4038600" cy="4608512"/>
          </a:xfrm>
          <a:prstGeom prst="rect">
            <a:avLst/>
          </a:prstGeom>
          <a:noFill/>
          <a:ln w="28575">
            <a:solidFill>
              <a:schemeClr val="accent6">
                <a:lumMod val="50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Админ\Pictures\286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3968" y="1628800"/>
            <a:ext cx="4536504" cy="4536504"/>
          </a:xfrm>
          <a:prstGeom prst="rect">
            <a:avLst/>
          </a:prstGeom>
          <a:noFill/>
          <a:ln w="38100">
            <a:solidFill>
              <a:schemeClr val="accent6">
                <a:lumMod val="50000"/>
              </a:schemeClr>
            </a:solidFill>
          </a:ln>
        </p:spPr>
      </p:pic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38138"/>
          </a:xfrm>
        </p:spPr>
        <p:txBody>
          <a:bodyPr>
            <a:normAutofit/>
          </a:bodyPr>
          <a:lstStyle/>
          <a:p>
            <a:r>
              <a:rPr lang="ru-RU" dirty="0" smtClean="0"/>
              <a:t>Квиллинг</a:t>
            </a:r>
            <a:endParaRPr lang="ru-RU" dirty="0"/>
          </a:p>
        </p:txBody>
      </p:sp>
      <p:pic>
        <p:nvPicPr>
          <p:cNvPr id="1026" name="Picture 2" descr="C:\Users\Админ\Pictures\IMG_7747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1628800"/>
            <a:ext cx="3816424" cy="4572000"/>
          </a:xfrm>
          <a:prstGeom prst="rect">
            <a:avLst/>
          </a:prstGeom>
          <a:noFill/>
          <a:ln w="28575">
            <a:solidFill>
              <a:schemeClr val="accent6">
                <a:lumMod val="50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9144000" cy="1143000"/>
          </a:xfrm>
        </p:spPr>
        <p:txBody>
          <a:bodyPr/>
          <a:lstStyle/>
          <a:p>
            <a:r>
              <a:rPr lang="ru-RU" dirty="0" smtClean="0"/>
              <a:t>Квиллинг</a:t>
            </a:r>
            <a:endParaRPr lang="ru-RU" dirty="0"/>
          </a:p>
        </p:txBody>
      </p:sp>
      <p:pic>
        <p:nvPicPr>
          <p:cNvPr id="13314" name="Picture 2" descr="C:\Users\Админ\Pictures\4156519_ квиллинг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556792"/>
            <a:ext cx="8280920" cy="5040560"/>
          </a:xfrm>
          <a:prstGeom prst="rect">
            <a:avLst/>
          </a:prstGeom>
          <a:noFill/>
          <a:ln w="28575">
            <a:solidFill>
              <a:schemeClr val="accent6">
                <a:lumMod val="50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Оригами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Админ\Pictures\7acaf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412776"/>
            <a:ext cx="8208912" cy="4896544"/>
          </a:xfrm>
          <a:prstGeom prst="rect">
            <a:avLst/>
          </a:prstGeom>
          <a:noFill/>
          <a:ln w="28575">
            <a:solidFill>
              <a:schemeClr val="accent6">
                <a:lumMod val="50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Скрапбукинг</a:t>
            </a:r>
            <a:endParaRPr lang="ru-RU" dirty="0"/>
          </a:p>
        </p:txBody>
      </p:sp>
      <p:sp>
        <p:nvSpPr>
          <p:cNvPr id="7" name="Содержимое 6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sz="3200" dirty="0" smtClean="0"/>
              <a:t>Скрапбукинг или </a:t>
            </a:r>
            <a:r>
              <a:rPr lang="ru-RU" sz="3200" dirty="0" err="1" smtClean="0"/>
              <a:t>скрапбук</a:t>
            </a:r>
            <a:r>
              <a:rPr lang="ru-RU" sz="3200" dirty="0" smtClean="0"/>
              <a:t>, от английского </a:t>
            </a:r>
            <a:r>
              <a:rPr lang="en-US" sz="3200" dirty="0" smtClean="0"/>
              <a:t>scrapbook, scrap — </a:t>
            </a:r>
            <a:r>
              <a:rPr lang="ru-RU" sz="3200" dirty="0" smtClean="0"/>
              <a:t>вырезка, </a:t>
            </a:r>
            <a:r>
              <a:rPr lang="en-US" sz="3200" dirty="0" smtClean="0"/>
              <a:t>book — </a:t>
            </a:r>
            <a:r>
              <a:rPr lang="ru-RU" sz="3200" dirty="0" smtClean="0"/>
              <a:t>книга) </a:t>
            </a:r>
          </a:p>
          <a:p>
            <a:endParaRPr lang="ru-RU" dirty="0"/>
          </a:p>
        </p:txBody>
      </p:sp>
      <p:pic>
        <p:nvPicPr>
          <p:cNvPr id="8" name="Picture 4" descr="C:\Users\Админ\Pictures\b436c9a17219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412776"/>
            <a:ext cx="4320480" cy="4824536"/>
          </a:xfrm>
          <a:prstGeom prst="rect">
            <a:avLst/>
          </a:prstGeom>
          <a:noFill/>
          <a:ln w="28575">
            <a:solidFill>
              <a:schemeClr val="accent6">
                <a:lumMod val="50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Из истории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5" name="Picture 6" descr="C:\Users\Админ\Pictures\003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395536" y="1988840"/>
            <a:ext cx="4104456" cy="4464496"/>
          </a:xfrm>
          <a:prstGeom prst="rect">
            <a:avLst/>
          </a:prstGeom>
          <a:noFill/>
          <a:ln w="28575">
            <a:solidFill>
              <a:schemeClr val="accent6">
                <a:lumMod val="50000"/>
              </a:schemeClr>
            </a:solidFill>
          </a:ln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16832"/>
            <a:ext cx="4038600" cy="4464496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 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После сушки на солнце он разгладил массу с помощью камней, так получились прочные листы бумаги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Скрапбукинг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7" descr="C:\Users\Админ\Pictures\img_8587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412776"/>
            <a:ext cx="8219256" cy="5112568"/>
          </a:xfrm>
          <a:prstGeom prst="rect">
            <a:avLst/>
          </a:prstGeom>
          <a:noFill/>
          <a:ln w="28575">
            <a:solidFill>
              <a:schemeClr val="accent6">
                <a:lumMod val="50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одержимое 3"/>
          <p:cNvSpPr>
            <a:spLocks noGrp="1"/>
          </p:cNvSpPr>
          <p:nvPr>
            <p:ph type="title"/>
          </p:nvPr>
        </p:nvSpPr>
        <p:spPr>
          <a:xfrm>
            <a:off x="457200" y="-1179512"/>
            <a:ext cx="8229600" cy="2597150"/>
          </a:xfrm>
        </p:spPr>
        <p:txBody>
          <a:bodyPr>
            <a:noAutofit/>
          </a:bodyPr>
          <a:lstStyle/>
          <a:p>
            <a:r>
              <a:rPr lang="ru-RU" sz="3200" dirty="0" smtClean="0"/>
              <a:t/>
            </a:r>
            <a:br>
              <a:rPr lang="ru-RU" sz="3200" dirty="0" smtClean="0"/>
            </a:br>
            <a:endParaRPr lang="ru-RU" sz="3200" dirty="0"/>
          </a:p>
        </p:txBody>
      </p:sp>
      <p:pic>
        <p:nvPicPr>
          <p:cNvPr id="5" name="Picture 3" descr="C:\Users\Админ\Desktop\Новая папка\сюжеты из бумаги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4572000" y="1556792"/>
            <a:ext cx="4176464" cy="4752528"/>
          </a:xfrm>
          <a:prstGeom prst="rect">
            <a:avLst/>
          </a:prstGeom>
          <a:noFill/>
          <a:ln w="28575">
            <a:solidFill>
              <a:schemeClr val="accent6">
                <a:lumMod val="50000"/>
              </a:schemeClr>
            </a:solidFill>
          </a:ln>
        </p:spPr>
      </p:pic>
      <p:pic>
        <p:nvPicPr>
          <p:cNvPr id="8" name="Picture 2" descr="C:\Users\Админ\Pictures\-1_1_~1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628800"/>
            <a:ext cx="3872078" cy="4525963"/>
          </a:xfrm>
          <a:prstGeom prst="rect">
            <a:avLst/>
          </a:prstGeom>
          <a:noFill/>
          <a:ln w="28575">
            <a:solidFill>
              <a:schemeClr val="accent6">
                <a:lumMod val="50000"/>
              </a:schemeClr>
            </a:solidFill>
          </a:ln>
        </p:spPr>
      </p:pic>
      <p:sp>
        <p:nvSpPr>
          <p:cNvPr id="6" name="Содержимое 3"/>
          <p:cNvSpPr txBox="1">
            <a:spLocks/>
          </p:cNvSpPr>
          <p:nvPr/>
        </p:nvSpPr>
        <p:spPr>
          <a:xfrm>
            <a:off x="539552" y="260648"/>
            <a:ext cx="8229600" cy="115212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</a:pPr>
            <a:endParaRPr kumimoji="0" lang="ru-RU" sz="4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lvl="0" algn="ctr">
              <a:spcBef>
                <a:spcPct val="0"/>
              </a:spcBef>
            </a:pPr>
            <a:r>
              <a:rPr kumimoji="0" lang="ru-RU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Работы из бумаги</a:t>
            </a:r>
            <a:r>
              <a:rPr lang="ru-RU" sz="3200" dirty="0" smtClean="0"/>
              <a:t> </a:t>
            </a:r>
          </a:p>
          <a:p>
            <a:pPr lvl="0" algn="ctr">
              <a:spcBef>
                <a:spcPct val="0"/>
              </a:spcBef>
            </a:pPr>
            <a:r>
              <a:rPr lang="ru-RU" sz="3200" dirty="0" smtClean="0"/>
              <a:t>Джеффа Нишинаки 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/>
          <a:lstStyle/>
          <a:p>
            <a:r>
              <a:rPr lang="ru-RU" dirty="0" smtClean="0"/>
              <a:t>Оказывается….</a:t>
            </a:r>
            <a:endParaRPr lang="ru-RU" dirty="0"/>
          </a:p>
        </p:txBody>
      </p:sp>
      <p:pic>
        <p:nvPicPr>
          <p:cNvPr id="5" name="Picture 4" descr="C:\Users\Админ\Pictures\48cf0bc1163cdddc-large.jpg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484784"/>
            <a:ext cx="4038600" cy="3960440"/>
          </a:xfrm>
          <a:prstGeom prst="rect">
            <a:avLst/>
          </a:prstGeom>
          <a:noFill/>
          <a:ln w="28575">
            <a:solidFill>
              <a:schemeClr val="accent6">
                <a:lumMod val="50000"/>
              </a:schemeClr>
            </a:solidFill>
          </a:ln>
        </p:spPr>
      </p:pic>
      <p:sp>
        <p:nvSpPr>
          <p:cNvPr id="6" name="Прямоугольник 5"/>
          <p:cNvSpPr/>
          <p:nvPr/>
        </p:nvSpPr>
        <p:spPr>
          <a:xfrm>
            <a:off x="4860032" y="1700808"/>
            <a:ext cx="3888432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2800" dirty="0" smtClean="0"/>
              <a:t>Бумагу производят из вискозных, асбестовых, нейлоновых , полиэфирных и акриловых волокон.</a:t>
            </a:r>
          </a:p>
          <a:p>
            <a:pPr>
              <a:buFont typeface="Arial" pitchFamily="34" charset="0"/>
              <a:buChar char="•"/>
            </a:pPr>
            <a:r>
              <a:rPr lang="ru-RU" sz="2800" dirty="0" smtClean="0"/>
              <a:t>Бумага из стекловолокна не горит, не поглощает влагу, выдерживает 2000град.С</a:t>
            </a:r>
            <a:r>
              <a:rPr lang="ru-RU" dirty="0" smtClean="0"/>
              <a:t>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23528" y="5805264"/>
            <a:ext cx="388843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latin typeface="Arial" pitchFamily="34" charset="0"/>
                <a:cs typeface="Arial" pitchFamily="34" charset="0"/>
              </a:rPr>
              <a:t>Стекловолокно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Админ\Pictures\karta_Nicolay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772816"/>
            <a:ext cx="3814316" cy="4536504"/>
          </a:xfrm>
          <a:prstGeom prst="rect">
            <a:avLst/>
          </a:prstGeom>
          <a:noFill/>
          <a:ln w="28575">
            <a:solidFill>
              <a:schemeClr val="accent6">
                <a:lumMod val="50000"/>
              </a:schemeClr>
            </a:solidFill>
          </a:ln>
        </p:spPr>
      </p:pic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/>
          <a:lstStyle/>
          <a:p>
            <a:r>
              <a:rPr lang="ru-RU" dirty="0" smtClean="0"/>
              <a:t>Оказывается….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4294967295"/>
          </p:nvPr>
        </p:nvSpPr>
        <p:spPr>
          <a:xfrm>
            <a:off x="4788024" y="4509120"/>
            <a:ext cx="4104456" cy="2088232"/>
          </a:xfrm>
        </p:spPr>
        <p:txBody>
          <a:bodyPr>
            <a:noAutofit/>
          </a:bodyPr>
          <a:lstStyle/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Бумага из нейлоновых волокон идет на изготовление денег и географических карт.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9" name="Picture 5" descr="C:\Users\Админ\Pictures\11023_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4048" y="1844824"/>
            <a:ext cx="3672408" cy="2343150"/>
          </a:xfrm>
          <a:prstGeom prst="rect">
            <a:avLst/>
          </a:prstGeom>
          <a:noFill/>
          <a:ln w="28575">
            <a:solidFill>
              <a:schemeClr val="accent6">
                <a:lumMod val="50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Исчезнет ли бумага?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ln>
            <a:solidFill>
              <a:schemeClr val="accent6">
                <a:lumMod val="50000"/>
              </a:schemeClr>
            </a:solidFill>
          </a:ln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Сегодня мы живем во времена огромного информационного прогресса. </a:t>
            </a:r>
          </a:p>
          <a:p>
            <a:r>
              <a:rPr lang="ru-RU" dirty="0" smtClean="0"/>
              <a:t>Бумага по-прежнему является важным элементом в процессе печатания, для многих людей чтение книг остается </a:t>
            </a:r>
            <a:r>
              <a:rPr lang="ru-RU" smtClean="0"/>
              <a:t>большим удовольствием. </a:t>
            </a:r>
            <a:endParaRPr lang="ru-RU" dirty="0" smtClean="0"/>
          </a:p>
        </p:txBody>
      </p:sp>
      <p:pic>
        <p:nvPicPr>
          <p:cNvPr id="5" name="Picture 12" descr="C:\Users\Админ\Pictures\_1_~1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9438" y="1600200"/>
            <a:ext cx="3574124" cy="45259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Исчезнет ли бумага?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ln>
            <a:solidFill>
              <a:schemeClr val="accent6">
                <a:lumMod val="50000"/>
              </a:schemeClr>
            </a:solidFill>
          </a:ln>
        </p:spPr>
        <p:txBody>
          <a:bodyPr>
            <a:normAutofit/>
          </a:bodyPr>
          <a:lstStyle/>
          <a:p>
            <a:r>
              <a:rPr lang="ru-RU" dirty="0" smtClean="0"/>
              <a:t> Книга в красивом издании может стать чудесным подарком на любой праздник .а значит, с уверенностью можно сказать, что </a:t>
            </a:r>
            <a:r>
              <a:rPr lang="ru-RU" dirty="0" smtClean="0">
                <a:solidFill>
                  <a:srgbClr val="C00000"/>
                </a:solidFill>
              </a:rPr>
              <a:t>бумага </a:t>
            </a:r>
            <a:r>
              <a:rPr lang="ru-RU" dirty="0" smtClean="0"/>
              <a:t>еще долго будет занимать важное место в нашей жизни</a:t>
            </a:r>
            <a:endParaRPr lang="ru-RU" dirty="0"/>
          </a:p>
        </p:txBody>
      </p:sp>
      <p:pic>
        <p:nvPicPr>
          <p:cNvPr id="5" name="Picture 12" descr="C:\Users\Админ\Pictures\_1_~1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9438" y="1600200"/>
            <a:ext cx="3574124" cy="45259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Из истории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В 1957 году в пещере </a:t>
            </a:r>
            <a:r>
              <a:rPr lang="ru-RU" dirty="0" err="1" smtClean="0"/>
              <a:t>Баоця</a:t>
            </a:r>
            <a:r>
              <a:rPr lang="ru-RU" dirty="0" smtClean="0"/>
              <a:t> северной провинции Китая </a:t>
            </a:r>
            <a:r>
              <a:rPr lang="ru-RU" dirty="0" err="1" smtClean="0"/>
              <a:t>Шаньси</a:t>
            </a:r>
            <a:r>
              <a:rPr lang="ru-RU" dirty="0" smtClean="0"/>
              <a:t> обнаружена гробница, где были найдены обрывки листов бумаги. </a:t>
            </a:r>
          </a:p>
          <a:p>
            <a:r>
              <a:rPr lang="ru-RU" dirty="0" smtClean="0"/>
              <a:t> Бумагу исследовали и установили, что она была изготовлена во II веке до нашей эры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Админ\Pictures\00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628800"/>
            <a:ext cx="4104456" cy="45365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Из истории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724128" y="2420888"/>
            <a:ext cx="3168352" cy="3661867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400" dirty="0" smtClean="0"/>
              <a:t>     До Цай Луня бумагу в Китае делали из пеньки, а ещё раньше  из  шелка-</a:t>
            </a:r>
          </a:p>
          <a:p>
            <a:pPr>
              <a:buNone/>
            </a:pPr>
            <a:r>
              <a:rPr lang="ru-RU" sz="2400" dirty="0" smtClean="0"/>
              <a:t>      бракованных коконов шелкопряда </a:t>
            </a:r>
            <a:endParaRPr lang="ru-RU" sz="2400" dirty="0"/>
          </a:p>
        </p:txBody>
      </p:sp>
      <p:pic>
        <p:nvPicPr>
          <p:cNvPr id="2050" name="Picture 2" descr="C:\Users\Админ\Pictures\hemp-pakly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59832" y="2564904"/>
            <a:ext cx="2625080" cy="2592288"/>
          </a:xfrm>
          <a:prstGeom prst="rect">
            <a:avLst/>
          </a:prstGeom>
          <a:noFill/>
        </p:spPr>
      </p:pic>
      <p:pic>
        <p:nvPicPr>
          <p:cNvPr id="2051" name="Picture 3" descr="C:\Users\Админ\Pictures\Bombyx%20mori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700808"/>
            <a:ext cx="2880320" cy="3384376"/>
          </a:xfrm>
          <a:prstGeom prst="rect">
            <a:avLst/>
          </a:prstGeom>
          <a:noFill/>
          <a:ln w="28575">
            <a:solidFill>
              <a:schemeClr val="accent6">
                <a:lumMod val="50000"/>
              </a:schemeClr>
            </a:solidFill>
          </a:ln>
        </p:spPr>
      </p:pic>
      <p:sp>
        <p:nvSpPr>
          <p:cNvPr id="7" name="Прямоугольник 6"/>
          <p:cNvSpPr/>
          <p:nvPr/>
        </p:nvSpPr>
        <p:spPr>
          <a:xfrm>
            <a:off x="3635896" y="5157192"/>
            <a:ext cx="223224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/>
              <a:t>пенька</a:t>
            </a:r>
            <a:endParaRPr lang="ru-RU" sz="2400" dirty="0"/>
          </a:p>
        </p:txBody>
      </p:sp>
      <p:sp>
        <p:nvSpPr>
          <p:cNvPr id="8" name="Содержимое 7"/>
          <p:cNvSpPr>
            <a:spLocks noGrp="1"/>
          </p:cNvSpPr>
          <p:nvPr>
            <p:ph sz="half" idx="1"/>
          </p:nvPr>
        </p:nvSpPr>
        <p:spPr>
          <a:xfrm>
            <a:off x="179512" y="5301208"/>
            <a:ext cx="2952328" cy="9048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ru-RU" sz="2400" dirty="0" smtClean="0"/>
              <a:t>Кокон тутового</a:t>
            </a:r>
          </a:p>
          <a:p>
            <a:pPr algn="ctr">
              <a:buNone/>
            </a:pPr>
            <a:r>
              <a:rPr lang="ru-RU" sz="2400" dirty="0" smtClean="0"/>
              <a:t>шелкопряда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Из истории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 smtClean="0"/>
              <a:t>Долгое время китайцы держали секрет изготовления бумаги в тайне</a:t>
            </a:r>
          </a:p>
          <a:p>
            <a:r>
              <a:rPr lang="ru-RU" dirty="0" smtClean="0"/>
              <a:t>Несколько китайцев, мастеров бумажного дела, попали в 751 году в плен к арабам и под пытками выдали свой секрет. </a:t>
            </a:r>
          </a:p>
          <a:p>
            <a:pPr>
              <a:buNone/>
            </a:pP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5" name="Picture 5" descr="C:\Users\Админ\Pictures\001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556792"/>
            <a:ext cx="4176464" cy="4536504"/>
          </a:xfrm>
          <a:prstGeom prst="rect">
            <a:avLst/>
          </a:prstGeom>
          <a:noFill/>
          <a:ln w="28575">
            <a:solidFill>
              <a:schemeClr val="accent6">
                <a:lumMod val="50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Из истории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860032" y="1600200"/>
            <a:ext cx="3826768" cy="4525963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Крапива у арабов не росла. Для изготовления бумаги стали использовать тряпье, которое перетирали в ступах, размешивали с водой и выливали в формы.</a:t>
            </a:r>
          </a:p>
          <a:p>
            <a:r>
              <a:rPr lang="ru-RU" dirty="0" smtClean="0"/>
              <a:t> Для склеивания стали использовать крахмал или желатин.</a:t>
            </a:r>
          </a:p>
          <a:p>
            <a:r>
              <a:rPr lang="ru-RU" dirty="0" smtClean="0"/>
              <a:t> От арабов секреты изготовления бумаги распространились и по остальным странам</a:t>
            </a:r>
            <a:endParaRPr lang="ru-RU" dirty="0"/>
          </a:p>
        </p:txBody>
      </p:sp>
      <p:pic>
        <p:nvPicPr>
          <p:cNvPr id="5" name="Picture 5" descr="C:\Users\Админ\Pictures\001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556792"/>
            <a:ext cx="4464496" cy="45365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577</TotalTime>
  <Words>888</Words>
  <Application>Microsoft Office PowerPoint</Application>
  <PresentationFormat>Экран (4:3)</PresentationFormat>
  <Paragraphs>133</Paragraphs>
  <Slides>55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55</vt:i4>
      </vt:variant>
    </vt:vector>
  </HeadingPairs>
  <TitlesOfParts>
    <vt:vector size="56" baseType="lpstr">
      <vt:lpstr>Тема Office</vt:lpstr>
      <vt:lpstr>Бумага - важнейший элемент человеческой культуры, основа просвещения и воспитания человека.</vt:lpstr>
      <vt:lpstr>Носители информации до бумаги</vt:lpstr>
      <vt:lpstr>Из истории</vt:lpstr>
      <vt:lpstr>Из истории</vt:lpstr>
      <vt:lpstr>  Из истории  </vt:lpstr>
      <vt:lpstr>Из истории</vt:lpstr>
      <vt:lpstr>Из истории</vt:lpstr>
      <vt:lpstr>Из истории</vt:lpstr>
      <vt:lpstr>Из истории</vt:lpstr>
      <vt:lpstr>Из истории</vt:lpstr>
      <vt:lpstr>Из истории</vt:lpstr>
      <vt:lpstr>Первая бумажная фабрика  под Петербургом в селе Ропша</vt:lpstr>
      <vt:lpstr>Сырье для современной бумаги:</vt:lpstr>
      <vt:lpstr>Сорта бумаги</vt:lpstr>
      <vt:lpstr>Картон.</vt:lpstr>
      <vt:lpstr>Картон</vt:lpstr>
      <vt:lpstr>Строительный картон  (для облицовки и изоляции).</vt:lpstr>
      <vt:lpstr>Собственно бумага – самые разнообразные разновидности</vt:lpstr>
      <vt:lpstr>Бархатная</vt:lpstr>
      <vt:lpstr>Калька и копировальная</vt:lpstr>
      <vt:lpstr>Калька</vt:lpstr>
      <vt:lpstr>Конфетная</vt:lpstr>
      <vt:lpstr>Пергаментная бумага из фильтра</vt:lpstr>
      <vt:lpstr>Фильтровальная</vt:lpstr>
      <vt:lpstr>Индикаторная</vt:lpstr>
      <vt:lpstr>Обои</vt:lpstr>
      <vt:lpstr>Писчая</vt:lpstr>
      <vt:lpstr>Книжная</vt:lpstr>
      <vt:lpstr>Рисовая бумага</vt:lpstr>
      <vt:lpstr>Наждачная (шлифовальная) бумага</vt:lpstr>
      <vt:lpstr>Офисная</vt:lpstr>
      <vt:lpstr>Газетная</vt:lpstr>
      <vt:lpstr>Ручной из остатков  х-б ткани</vt:lpstr>
      <vt:lpstr>Фотообои</vt:lpstr>
      <vt:lpstr>Для принтеров</vt:lpstr>
      <vt:lpstr>Фотобумага</vt:lpstr>
      <vt:lpstr>Атласная бумага  </vt:lpstr>
      <vt:lpstr>Для заметок</vt:lpstr>
      <vt:lpstr>Журнальная</vt:lpstr>
      <vt:lpstr>Денежная бумага</vt:lpstr>
      <vt:lpstr>Библьдрук </vt:lpstr>
      <vt:lpstr>Туалетная</vt:lpstr>
      <vt:lpstr>Электронная</vt:lpstr>
      <vt:lpstr>Бумага для подедок</vt:lpstr>
      <vt:lpstr>Квиллинг</vt:lpstr>
      <vt:lpstr>Квиллинг</vt:lpstr>
      <vt:lpstr>Квиллинг</vt:lpstr>
      <vt:lpstr>Оригами</vt:lpstr>
      <vt:lpstr>Скрапбукинг</vt:lpstr>
      <vt:lpstr>Скрапбукинг</vt:lpstr>
      <vt:lpstr> </vt:lpstr>
      <vt:lpstr>Оказывается….</vt:lpstr>
      <vt:lpstr>Оказывается….</vt:lpstr>
      <vt:lpstr>Исчезнет ли бумага?</vt:lpstr>
      <vt:lpstr>Исчезнет ли бумага?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Админ</dc:creator>
  <cp:lastModifiedBy>Админ</cp:lastModifiedBy>
  <cp:revision>71</cp:revision>
  <dcterms:created xsi:type="dcterms:W3CDTF">2012-04-08T02:35:40Z</dcterms:created>
  <dcterms:modified xsi:type="dcterms:W3CDTF">2015-04-24T08:39:24Z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2671265</vt:lpwstr>
  </property>
  <property fmtid="{D5CDD505-2E9C-101B-9397-08002B2CF9AE}" name="NXPowerLiteSettings" pid="3">
    <vt:lpwstr>F7000400038000</vt:lpwstr>
  </property>
  <property fmtid="{D5CDD505-2E9C-101B-9397-08002B2CF9AE}" name="NXPowerLiteVersion" pid="4">
    <vt:lpwstr>D5.0.3</vt:lpwstr>
  </property>
</Properties>
</file>