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60" r:id="rId5"/>
    <p:sldId id="259" r:id="rId6"/>
    <p:sldId id="261" r:id="rId7"/>
    <p:sldId id="281" r:id="rId8"/>
    <p:sldId id="274" r:id="rId9"/>
    <p:sldId id="282" r:id="rId10"/>
    <p:sldId id="272" r:id="rId11"/>
    <p:sldId id="273" r:id="rId12"/>
    <p:sldId id="287" r:id="rId13"/>
    <p:sldId id="283" r:id="rId14"/>
    <p:sldId id="263" r:id="rId15"/>
    <p:sldId id="284" r:id="rId16"/>
    <p:sldId id="285" r:id="rId17"/>
    <p:sldId id="286" r:id="rId18"/>
    <p:sldId id="275" r:id="rId19"/>
    <p:sldId id="277" r:id="rId20"/>
    <p:sldId id="278" r:id="rId21"/>
    <p:sldId id="279" r:id="rId22"/>
    <p:sldId id="276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9900"/>
    <a:srgbClr val="FF3300"/>
    <a:srgbClr val="CEF0F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DA6D5-CF3F-408A-BF81-603C5F4EF647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8C752-172E-4944-948A-4318EC46B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  <a:t>«Химия в искусстве»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8072494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</a:t>
            </a:r>
            <a:r>
              <a:rPr lang="ru-RU" sz="6600" b="1" u="sng" dirty="0" smtClean="0">
                <a:solidFill>
                  <a:srgbClr val="FF0000"/>
                </a:solidFill>
                <a:latin typeface="Bookman Old Style" pitchFamily="18" charset="0"/>
              </a:rPr>
              <a:t>Пигмент</a:t>
            </a:r>
            <a:r>
              <a:rPr lang="ru-RU" sz="66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- окрашенные органические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      соединения  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   </a:t>
            </a:r>
            <a:r>
              <a:rPr lang="ru-RU" sz="66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sz="36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800px-Kaiapo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643314"/>
            <a:ext cx="4000528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04db050a32b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428868"/>
            <a:ext cx="3857652" cy="2700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kr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214290"/>
            <a:ext cx="1714512" cy="12858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Bookman Old Style" pitchFamily="18" charset="0"/>
              </a:rPr>
              <a:t>     </a:t>
            </a:r>
            <a:r>
              <a:rPr lang="ru-RU" sz="6600" b="1" u="sng" dirty="0" smtClean="0">
                <a:solidFill>
                  <a:srgbClr val="FF0000"/>
                </a:solidFill>
                <a:latin typeface="Bookman Old Style" pitchFamily="18" charset="0"/>
              </a:rPr>
              <a:t>Краситель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      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- вещество, полученное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     органическим синтезом</a:t>
            </a:r>
          </a:p>
          <a:p>
            <a:endParaRPr lang="ru-RU" dirty="0"/>
          </a:p>
        </p:txBody>
      </p:sp>
      <p:pic>
        <p:nvPicPr>
          <p:cNvPr id="4" name="Рисунок 3" descr="686725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3286124"/>
            <a:ext cx="2577660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487795_chemistry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214290"/>
            <a:ext cx="1400162" cy="1428736"/>
          </a:xfrm>
          <a:prstGeom prst="rect">
            <a:avLst/>
          </a:prstGeom>
        </p:spPr>
      </p:pic>
      <p:pic>
        <p:nvPicPr>
          <p:cNvPr id="7" name="Рисунок 6" descr="4621_ce-kit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3214686"/>
            <a:ext cx="3714756" cy="32256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1" y="170123"/>
          <a:ext cx="8329643" cy="6554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5929"/>
                <a:gridCol w="1665929"/>
                <a:gridCol w="1890802"/>
                <a:gridCol w="1441054"/>
                <a:gridCol w="1665929"/>
              </a:tblGrid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Название краски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      Цвет</a:t>
                      </a:r>
                      <a:r>
                        <a:rPr lang="ru-RU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   </a:t>
                      </a:r>
                      <a:r>
                        <a:rPr lang="ru-RU" dirty="0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Химическая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  <a:p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    формула 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Класс 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  вещества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Название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Охра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желтый-</a:t>
                      </a:r>
                      <a:r>
                        <a:rPr lang="ru-RU" b="1" baseline="0" dirty="0" smtClean="0"/>
                        <a:t> коричневый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Fe(OH)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Сурик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Ярко красный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Pb</a:t>
                      </a:r>
                      <a:r>
                        <a:rPr lang="en-US" sz="1400" b="1" dirty="0" smtClean="0"/>
                        <a:t>3</a:t>
                      </a:r>
                      <a:r>
                        <a:rPr lang="en-US" sz="1800" b="1" dirty="0" smtClean="0"/>
                        <a:t>O</a:t>
                      </a:r>
                      <a:r>
                        <a:rPr lang="en-US" sz="1400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Железный сурик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Красно-коричневый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Fe</a:t>
                      </a:r>
                      <a:r>
                        <a:rPr lang="en-US" sz="1400" b="1" dirty="0" smtClean="0"/>
                        <a:t>2</a:t>
                      </a:r>
                      <a:r>
                        <a:rPr lang="en-US" sz="1800" b="1" dirty="0" smtClean="0"/>
                        <a:t>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Сырая умбра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Серо-коричневый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MnO</a:t>
                      </a:r>
                      <a:r>
                        <a:rPr lang="en-US" sz="1400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Свинцовые</a:t>
                      </a:r>
                      <a:r>
                        <a:rPr lang="ru-RU" b="1" baseline="0" dirty="0" smtClean="0"/>
                        <a:t> белила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Белый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PbCO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Цинковые белила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Белый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ZnO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Титановые белила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Белый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TiO</a:t>
                      </a:r>
                      <a:r>
                        <a:rPr lang="en-US" sz="1400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Малахит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Изумрудный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(</a:t>
                      </a:r>
                      <a:r>
                        <a:rPr lang="en-US" b="1" dirty="0" err="1" smtClean="0"/>
                        <a:t>CuOH</a:t>
                      </a:r>
                      <a:r>
                        <a:rPr lang="en-US" b="1" dirty="0" smtClean="0"/>
                        <a:t>)</a:t>
                      </a:r>
                      <a:r>
                        <a:rPr lang="en-US" sz="1400" b="1" dirty="0" smtClean="0"/>
                        <a:t>2</a:t>
                      </a:r>
                      <a:r>
                        <a:rPr lang="en-US" sz="1800" b="1" dirty="0" smtClean="0"/>
                        <a:t>CO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Мел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Белый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CaCO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Сажа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Черный 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Ультрамарин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Синий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Na</a:t>
                      </a:r>
                      <a:r>
                        <a:rPr lang="en-US" sz="1400" b="1" dirty="0" smtClean="0"/>
                        <a:t>3</a:t>
                      </a:r>
                      <a:r>
                        <a:rPr lang="en-US" sz="1800" b="1" dirty="0" smtClean="0"/>
                        <a:t>Ca(AlSiO</a:t>
                      </a:r>
                      <a:r>
                        <a:rPr lang="en-US" sz="1400" b="1" dirty="0" smtClean="0"/>
                        <a:t>4</a:t>
                      </a:r>
                      <a:r>
                        <a:rPr lang="en-US" sz="1800" b="1" dirty="0" smtClean="0"/>
                        <a:t>)</a:t>
                      </a:r>
                      <a:r>
                        <a:rPr lang="en-US" sz="1400" b="1" dirty="0" smtClean="0"/>
                        <a:t>3</a:t>
                      </a:r>
                      <a:r>
                        <a:rPr lang="en-US" sz="1800" b="1" dirty="0" smtClean="0"/>
                        <a:t>S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Bookman Old Style" pitchFamily="18" charset="0"/>
              </a:rPr>
              <a:t>      </a:t>
            </a:r>
            <a:r>
              <a:rPr lang="ru-RU" sz="4800" b="1" u="sng" dirty="0" smtClean="0">
                <a:solidFill>
                  <a:srgbClr val="FF0000"/>
                </a:solidFill>
                <a:latin typeface="Bookman Old Style" pitchFamily="18" charset="0"/>
              </a:rPr>
              <a:t>Связующие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Bookman Old Style" pitchFamily="18" charset="0"/>
              </a:rPr>
              <a:t>      </a:t>
            </a:r>
            <a:r>
              <a:rPr lang="ru-RU" sz="4800" b="1" u="sng" dirty="0" smtClean="0">
                <a:solidFill>
                  <a:srgbClr val="FF0000"/>
                </a:solidFill>
                <a:latin typeface="Bookman Old Style" pitchFamily="18" charset="0"/>
              </a:rPr>
              <a:t>материалы </a:t>
            </a:r>
          </a:p>
          <a:p>
            <a:pPr>
              <a:buNone/>
            </a:pPr>
            <a:r>
              <a:rPr lang="ru-RU" sz="5400" b="1" u="sng" dirty="0" smtClean="0">
                <a:solidFill>
                  <a:srgbClr val="FF0000"/>
                </a:solidFill>
                <a:latin typeface="Bookman Old Style" pitchFamily="18" charset="0"/>
              </a:rPr>
              <a:t>  </a:t>
            </a:r>
            <a:endParaRPr lang="ru-RU" sz="5400" b="1" u="sng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ЯйцаК_en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1000108"/>
            <a:ext cx="2500330" cy="1976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smola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643182"/>
            <a:ext cx="2214563" cy="3021648"/>
          </a:xfrm>
          <a:prstGeom prst="rect">
            <a:avLst/>
          </a:prstGeom>
        </p:spPr>
      </p:pic>
      <p:pic>
        <p:nvPicPr>
          <p:cNvPr id="6" name="Рисунок 5" descr="584164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071678"/>
            <a:ext cx="2357454" cy="1885951"/>
          </a:xfrm>
          <a:prstGeom prst="rect">
            <a:avLst/>
          </a:prstGeom>
        </p:spPr>
      </p:pic>
      <p:pic>
        <p:nvPicPr>
          <p:cNvPr id="7" name="Рисунок 6" descr="med1_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643314"/>
            <a:ext cx="2357454" cy="2357454"/>
          </a:xfrm>
          <a:prstGeom prst="rect">
            <a:avLst/>
          </a:prstGeom>
        </p:spPr>
      </p:pic>
      <p:pic>
        <p:nvPicPr>
          <p:cNvPr id="8" name="Рисунок 7" descr="lamsales-171605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4572008"/>
            <a:ext cx="2214578" cy="16609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86446" y="3000372"/>
            <a:ext cx="3357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  Яичный желток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15140" y="6143644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    Мёд 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5786454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Растительная </a:t>
            </a:r>
          </a:p>
          <a:p>
            <a:r>
              <a:rPr lang="ru-RU" sz="2400" b="1" dirty="0" smtClean="0">
                <a:latin typeface="Bookman Old Style" pitchFamily="18" charset="0"/>
              </a:rPr>
              <a:t>       смола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071942"/>
            <a:ext cx="3790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Растительное масло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6286520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      Крахмал </a:t>
            </a:r>
            <a:endParaRPr lang="ru-RU" sz="2400" b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214290"/>
            <a:ext cx="8572560" cy="607223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                                                                                    </a:t>
            </a:r>
            <a:r>
              <a:rPr lang="ru-RU" sz="24000" b="1" u="sng" dirty="0" smtClean="0">
                <a:solidFill>
                  <a:srgbClr val="FF0000"/>
                </a:solidFill>
                <a:latin typeface="Bookman Old Style" pitchFamily="18" charset="0"/>
              </a:rPr>
              <a:t>Краски</a:t>
            </a:r>
          </a:p>
          <a:p>
            <a:pPr>
              <a:buNone/>
            </a:pP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        смеси </a:t>
            </a: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окрашенных </a:t>
            </a: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 и</a:t>
            </a:r>
          </a:p>
          <a:p>
            <a:pPr>
              <a:buNone/>
            </a:pP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     </a:t>
            </a: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  связующих   </a:t>
            </a:r>
            <a:r>
              <a:rPr lang="ru-RU" sz="14400" b="1" dirty="0" smtClean="0">
                <a:solidFill>
                  <a:srgbClr val="FF0000"/>
                </a:solidFill>
                <a:latin typeface="Bookman Old Style" pitchFamily="18" charset="0"/>
              </a:rPr>
              <a:t>веществ</a:t>
            </a:r>
            <a:r>
              <a:rPr lang="ru-RU" sz="139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3900" dirty="0" smtClean="0"/>
              <a:t>       </a:t>
            </a:r>
            <a:r>
              <a:rPr lang="ru-RU" dirty="0" smtClean="0"/>
              <a:t>                                                                                                                                                            </a:t>
            </a:r>
            <a:endParaRPr lang="ru-RU" dirty="0"/>
          </a:p>
          <a:p>
            <a:pPr>
              <a:buNone/>
            </a:pPr>
            <a:r>
              <a:rPr lang="ru-RU" dirty="0"/>
              <a:t>	</a:t>
            </a:r>
          </a:p>
          <a:p>
            <a:pPr>
              <a:buFont typeface="Wingdings" pitchFamily="2" charset="2"/>
              <a:buChar char="q"/>
            </a:pPr>
            <a:r>
              <a:rPr lang="ru-RU" sz="12300" b="1" dirty="0" smtClean="0">
                <a:solidFill>
                  <a:srgbClr val="002060"/>
                </a:solidFill>
              </a:rPr>
              <a:t>   </a:t>
            </a:r>
            <a:r>
              <a:rPr lang="ru-RU" sz="17600" b="1" dirty="0" smtClean="0">
                <a:solidFill>
                  <a:srgbClr val="002060"/>
                </a:solidFill>
              </a:rPr>
              <a:t>Растительного</a:t>
            </a:r>
          </a:p>
          <a:p>
            <a:pPr>
              <a:buNone/>
            </a:pPr>
            <a:r>
              <a:rPr lang="ru-RU" sz="17600" b="1" dirty="0" smtClean="0">
                <a:solidFill>
                  <a:srgbClr val="002060"/>
                </a:solidFill>
              </a:rPr>
              <a:t>       происхождения</a:t>
            </a:r>
          </a:p>
          <a:p>
            <a:pPr>
              <a:buFont typeface="Wingdings" pitchFamily="2" charset="2"/>
              <a:buChar char="q"/>
            </a:pPr>
            <a:r>
              <a:rPr lang="ru-RU" sz="17600" b="1" dirty="0" smtClean="0">
                <a:solidFill>
                  <a:srgbClr val="002060"/>
                </a:solidFill>
              </a:rPr>
              <a:t>   Животного происхождения </a:t>
            </a:r>
          </a:p>
          <a:p>
            <a:pPr>
              <a:buFont typeface="Wingdings" pitchFamily="2" charset="2"/>
              <a:buChar char="q"/>
            </a:pPr>
            <a:r>
              <a:rPr lang="ru-RU" sz="17600" b="1" dirty="0" smtClean="0">
                <a:solidFill>
                  <a:srgbClr val="002060"/>
                </a:solidFill>
              </a:rPr>
              <a:t>   Минеральные краски</a:t>
            </a:r>
          </a:p>
          <a:p>
            <a:pPr>
              <a:buFont typeface="Wingdings" pitchFamily="2" charset="2"/>
              <a:buChar char="q"/>
            </a:pPr>
            <a:r>
              <a:rPr lang="ru-RU" sz="17600" b="1" dirty="0" smtClean="0">
                <a:solidFill>
                  <a:srgbClr val="002060"/>
                </a:solidFill>
              </a:rPr>
              <a:t>   Синтетические краски </a:t>
            </a:r>
          </a:p>
          <a:p>
            <a:pPr>
              <a:buFont typeface="Wingdings" pitchFamily="2" charset="2"/>
              <a:buChar char="q"/>
            </a:pPr>
            <a:endParaRPr lang="ru-RU" sz="12300" dirty="0" smtClean="0"/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endParaRPr lang="ru-RU" dirty="0"/>
          </a:p>
          <a:p>
            <a:pPr>
              <a:buNone/>
            </a:pPr>
            <a:r>
              <a:rPr lang="ru-RU" dirty="0"/>
              <a:t>                                                      </a:t>
            </a:r>
            <a:r>
              <a:rPr lang="ru-RU" dirty="0" smtClean="0"/>
              <a:t> </a:t>
            </a:r>
            <a:endParaRPr lang="ru-RU" dirty="0"/>
          </a:p>
          <a:p>
            <a:pPr>
              <a:buNone/>
            </a:pPr>
            <a:r>
              <a:rPr lang="ru-RU" dirty="0"/>
              <a:t>                       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991107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643314"/>
            <a:ext cx="4000528" cy="30356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Содержимое 10" descr="2406BD2A9D5B-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428604"/>
            <a:ext cx="4420472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714488"/>
            <a:ext cx="3263201" cy="4229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57752" y="285728"/>
            <a:ext cx="4466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Bookman Old Style" pitchFamily="18" charset="0"/>
              </a:rPr>
              <a:t>Акварель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002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3283551" cy="4572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DSC093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4071942"/>
            <a:ext cx="3735972" cy="2553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f_49e3dd2cd93e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285729"/>
            <a:ext cx="2657417" cy="36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357290" y="357166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Bookman Old Style" pitchFamily="18" charset="0"/>
              </a:rPr>
              <a:t> Гуашь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pic>
        <p:nvPicPr>
          <p:cNvPr id="6" name="Рисунок 5" descr="593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71612"/>
            <a:ext cx="3433317" cy="4714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Содержимое 7" descr="27e4ffc34975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3286124"/>
            <a:ext cx="4429155" cy="3000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6dd06f16baf9c0be877bc17c1d0_pre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14290"/>
            <a:ext cx="4500593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14942" y="285728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Bookman Old Style" pitchFamily="18" charset="0"/>
              </a:rPr>
              <a:t> «Масло» </a:t>
            </a:r>
            <a:endParaRPr lang="ru-RU" sz="5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sz="7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7100" dirty="0" smtClean="0"/>
              <a:t>            </a:t>
            </a:r>
            <a:r>
              <a:rPr lang="ru-RU" sz="7100" b="1" dirty="0" smtClean="0">
                <a:solidFill>
                  <a:srgbClr val="FF0000"/>
                </a:solidFill>
                <a:latin typeface="Bookman Old Style" pitchFamily="18" charset="0"/>
              </a:rPr>
              <a:t>Краски: </a:t>
            </a:r>
          </a:p>
          <a:p>
            <a:pPr>
              <a:buNone/>
            </a:pPr>
            <a:r>
              <a:rPr lang="ru-RU" sz="7100" b="1" dirty="0" smtClean="0">
                <a:solidFill>
                  <a:srgbClr val="FF0000"/>
                </a:solidFill>
                <a:latin typeface="Bookman Old Style" pitchFamily="18" charset="0"/>
              </a:rPr>
              <a:t>       </a:t>
            </a:r>
            <a:r>
              <a:rPr lang="ru-RU" sz="7100" b="1" u="sng" dirty="0" smtClean="0">
                <a:solidFill>
                  <a:srgbClr val="C00000"/>
                </a:solidFill>
                <a:latin typeface="Bookman Old Style" pitchFamily="18" charset="0"/>
              </a:rPr>
              <a:t>Акварель</a:t>
            </a:r>
            <a:r>
              <a:rPr lang="ru-RU" sz="7100" b="1" u="sng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пигмент + растительный</a:t>
            </a: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                           клей </a:t>
            </a: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    </a:t>
            </a:r>
            <a:r>
              <a:rPr lang="ru-RU" sz="4400" b="1" dirty="0" smtClean="0">
                <a:latin typeface="Bookman Old Style" pitchFamily="18" charset="0"/>
              </a:rPr>
              <a:t>( </a:t>
            </a:r>
            <a:r>
              <a:rPr lang="ru-RU" sz="4400" b="1" dirty="0" smtClean="0">
                <a:latin typeface="Bookman Old Style" pitchFamily="18" charset="0"/>
              </a:rPr>
              <a:t>разводятся </a:t>
            </a:r>
            <a:r>
              <a:rPr lang="ru-RU" sz="4400" b="1" dirty="0" smtClean="0">
                <a:latin typeface="Bookman Old Style" pitchFamily="18" charset="0"/>
              </a:rPr>
              <a:t>водой</a:t>
            </a:r>
            <a:r>
              <a:rPr lang="ru-RU" sz="4400" b="1" dirty="0" smtClean="0">
                <a:latin typeface="Bookman Old Style" pitchFamily="18" charset="0"/>
              </a:rPr>
              <a:t>)    </a:t>
            </a: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</a:t>
            </a:r>
            <a:endParaRPr lang="ru-RU" sz="4400" b="1" dirty="0">
              <a:latin typeface="Bookman Old Style" pitchFamily="18" charset="0"/>
            </a:endParaRPr>
          </a:p>
        </p:txBody>
      </p:sp>
      <p:pic>
        <p:nvPicPr>
          <p:cNvPr id="5" name="Рисунок 4" descr="2007-01-24-competition-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4643446"/>
            <a:ext cx="2895048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Содержимое 10" descr="2406BD2A9D5B-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643446"/>
            <a:ext cx="2857520" cy="1939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sz="7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8654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10600" dirty="0" smtClean="0"/>
              <a:t>              </a:t>
            </a:r>
            <a:r>
              <a:rPr lang="ru-RU" sz="13900" b="1" dirty="0" smtClean="0">
                <a:solidFill>
                  <a:srgbClr val="FF0000"/>
                </a:solidFill>
                <a:latin typeface="Bookman Old Style" pitchFamily="18" charset="0"/>
              </a:rPr>
              <a:t>Краски: </a:t>
            </a:r>
          </a:p>
          <a:p>
            <a:pPr>
              <a:buNone/>
            </a:pPr>
            <a:r>
              <a:rPr lang="ru-RU" sz="13900" b="1" dirty="0" smtClean="0">
                <a:solidFill>
                  <a:srgbClr val="FF0000"/>
                </a:solidFill>
                <a:latin typeface="Bookman Old Style" pitchFamily="18" charset="0"/>
              </a:rPr>
              <a:t>        </a:t>
            </a:r>
            <a:r>
              <a:rPr lang="ru-RU" sz="13900" b="1" u="sng" dirty="0" smtClean="0">
                <a:solidFill>
                  <a:srgbClr val="C00000"/>
                </a:solidFill>
                <a:latin typeface="Bookman Old Style" pitchFamily="18" charset="0"/>
              </a:rPr>
              <a:t>Гуашь</a:t>
            </a:r>
            <a:r>
              <a:rPr lang="ru-RU" sz="13900" b="1" u="sng" dirty="0" smtClean="0">
                <a:latin typeface="Bookman Old Style" pitchFamily="18" charset="0"/>
              </a:rPr>
              <a:t> </a:t>
            </a: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     </a:t>
            </a:r>
            <a:r>
              <a:rPr lang="ru-RU" sz="9300" b="1" dirty="0" smtClean="0">
                <a:latin typeface="Bookman Old Style" pitchFamily="18" charset="0"/>
              </a:rPr>
              <a:t>пигмент </a:t>
            </a:r>
          </a:p>
          <a:p>
            <a:pPr>
              <a:buNone/>
            </a:pPr>
            <a:r>
              <a:rPr lang="ru-RU" sz="9300" b="1" dirty="0" smtClean="0">
                <a:latin typeface="Bookman Old Style" pitchFamily="18" charset="0"/>
              </a:rPr>
              <a:t>   растительный клей </a:t>
            </a:r>
          </a:p>
          <a:p>
            <a:pPr>
              <a:buNone/>
            </a:pPr>
            <a:r>
              <a:rPr lang="ru-RU" sz="9300" b="1" dirty="0" smtClean="0">
                <a:latin typeface="Bookman Old Style" pitchFamily="18" charset="0"/>
              </a:rPr>
              <a:t>   </a:t>
            </a:r>
            <a:r>
              <a:rPr lang="ru-RU" sz="9300" b="1" dirty="0" smtClean="0">
                <a:latin typeface="Bookman Old Style" pitchFamily="18" charset="0"/>
              </a:rPr>
              <a:t>белила</a:t>
            </a:r>
            <a:r>
              <a:rPr lang="en-US" sz="9300" b="1" dirty="0" smtClean="0">
                <a:latin typeface="Bookman Old Style" pitchFamily="18" charset="0"/>
              </a:rPr>
              <a:t> </a:t>
            </a:r>
            <a:r>
              <a:rPr lang="ru-RU" sz="9300" b="1" dirty="0" smtClean="0">
                <a:latin typeface="Bookman Old Style" pitchFamily="18" charset="0"/>
              </a:rPr>
              <a:t>(</a:t>
            </a:r>
            <a:r>
              <a:rPr lang="en-US" sz="9300" b="1" dirty="0" err="1" smtClean="0">
                <a:latin typeface="Bookman Old Style" pitchFamily="18" charset="0"/>
              </a:rPr>
              <a:t>ZnO</a:t>
            </a:r>
            <a:r>
              <a:rPr lang="ru-RU" sz="9300" b="1" dirty="0" smtClean="0">
                <a:latin typeface="Bookman Old Style" pitchFamily="18" charset="0"/>
              </a:rPr>
              <a:t>)</a:t>
            </a:r>
            <a:endParaRPr lang="ru-RU" sz="9300" b="1" dirty="0" smtClean="0">
              <a:latin typeface="Bookman Old Style" pitchFamily="18" charset="0"/>
            </a:endParaRP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6700" b="1" dirty="0" smtClean="0">
                <a:latin typeface="Bookman Old Style" pitchFamily="18" charset="0"/>
              </a:rPr>
              <a:t>      ( разводятся водой, </a:t>
            </a:r>
          </a:p>
          <a:p>
            <a:pPr>
              <a:buNone/>
            </a:pPr>
            <a:r>
              <a:rPr lang="ru-RU" sz="6700" b="1" dirty="0" smtClean="0">
                <a:latin typeface="Bookman Old Style" pitchFamily="18" charset="0"/>
              </a:rPr>
              <a:t>      дают более </a:t>
            </a:r>
            <a:r>
              <a:rPr lang="ru-RU" sz="6700" b="1" dirty="0" smtClean="0">
                <a:latin typeface="Bookman Old Style" pitchFamily="18" charset="0"/>
              </a:rPr>
              <a:t>плотный </a:t>
            </a:r>
            <a:r>
              <a:rPr lang="ru-RU" sz="6700" b="1" dirty="0" smtClean="0">
                <a:latin typeface="Bookman Old Style" pitchFamily="18" charset="0"/>
              </a:rPr>
              <a:t>слой)     </a:t>
            </a: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</a:t>
            </a:r>
            <a:endParaRPr lang="ru-RU" sz="4400" b="1" dirty="0">
              <a:latin typeface="Bookman Old Style" pitchFamily="18" charset="0"/>
            </a:endParaRPr>
          </a:p>
        </p:txBody>
      </p:sp>
      <p:pic>
        <p:nvPicPr>
          <p:cNvPr id="4" name="Рисунок 3" descr="guash_klasika_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714752"/>
            <a:ext cx="200026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_49e3dd2cd93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214290"/>
            <a:ext cx="2084248" cy="2857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368075_w640_h640_38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57166"/>
            <a:ext cx="1676391" cy="11429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715040"/>
          </a:xfrm>
        </p:spPr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sz="6600" b="1" dirty="0" smtClean="0"/>
              <a:t>Широко простирает химия</a:t>
            </a:r>
            <a:br>
              <a:rPr lang="ru-RU" sz="6600" b="1" dirty="0" smtClean="0"/>
            </a:br>
            <a:r>
              <a:rPr lang="ru-RU" sz="6600" b="1" dirty="0" smtClean="0"/>
              <a:t>руки свои в дела </a:t>
            </a:r>
            <a:br>
              <a:rPr lang="ru-RU" sz="6600" b="1" dirty="0" smtClean="0"/>
            </a:br>
            <a:r>
              <a:rPr lang="ru-RU" sz="6600" b="1" dirty="0" smtClean="0"/>
              <a:t>человеческие» 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                   </a:t>
            </a:r>
            <a:r>
              <a:rPr lang="ru-RU" sz="4800" dirty="0" smtClean="0"/>
              <a:t>М.В.Ломоносов</a:t>
            </a:r>
            <a:endParaRPr lang="ru-RU" sz="6600" dirty="0"/>
          </a:p>
        </p:txBody>
      </p:sp>
      <p:pic>
        <p:nvPicPr>
          <p:cNvPr id="3" name="Рисунок 2" descr="J0233970_W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714884"/>
            <a:ext cx="278608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endParaRPr lang="ru-RU" sz="7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9"/>
            <a:ext cx="8229600" cy="5643601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20300" dirty="0" smtClean="0"/>
              <a:t>           </a:t>
            </a:r>
            <a:r>
              <a:rPr lang="ru-RU" sz="20300" b="1" u="sng" dirty="0" smtClean="0">
                <a:solidFill>
                  <a:srgbClr val="C00000"/>
                </a:solidFill>
                <a:latin typeface="Bookman Old Style" pitchFamily="18" charset="0"/>
              </a:rPr>
              <a:t>Краски </a:t>
            </a:r>
          </a:p>
          <a:p>
            <a:pPr>
              <a:buNone/>
            </a:pPr>
            <a:r>
              <a:rPr lang="ru-RU" sz="20300" b="1" dirty="0" smtClean="0">
                <a:solidFill>
                  <a:srgbClr val="C00000"/>
                </a:solidFill>
                <a:latin typeface="Bookman Old Style" pitchFamily="18" charset="0"/>
              </a:rPr>
              <a:t>     </a:t>
            </a:r>
            <a:r>
              <a:rPr lang="ru-RU" sz="20300" b="1" u="sng" dirty="0" smtClean="0">
                <a:solidFill>
                  <a:srgbClr val="C00000"/>
                </a:solidFill>
                <a:latin typeface="Bookman Old Style" pitchFamily="18" charset="0"/>
              </a:rPr>
              <a:t>масляные </a:t>
            </a: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 </a:t>
            </a:r>
            <a:r>
              <a:rPr lang="ru-RU" sz="13500" b="1" dirty="0" smtClean="0">
                <a:latin typeface="Bookman Old Style" pitchFamily="18" charset="0"/>
              </a:rPr>
              <a:t>пигмент + растительное</a:t>
            </a:r>
          </a:p>
          <a:p>
            <a:pPr>
              <a:buNone/>
            </a:pPr>
            <a:r>
              <a:rPr lang="ru-RU" sz="13500" b="1" dirty="0" smtClean="0">
                <a:latin typeface="Bookman Old Style" pitchFamily="18" charset="0"/>
              </a:rPr>
              <a:t>                            масло </a:t>
            </a: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     </a:t>
            </a:r>
          </a:p>
          <a:p>
            <a:pPr>
              <a:buNone/>
            </a:pPr>
            <a:endParaRPr lang="ru-RU" sz="4400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Bookman Old Style" pitchFamily="18" charset="0"/>
              </a:rPr>
              <a:t> </a:t>
            </a:r>
            <a:endParaRPr lang="ru-RU" sz="4400" b="1" dirty="0">
              <a:latin typeface="Bookman Old Style" pitchFamily="18" charset="0"/>
            </a:endParaRPr>
          </a:p>
        </p:txBody>
      </p:sp>
      <p:pic>
        <p:nvPicPr>
          <p:cNvPr id="4" name="Рисунок 3" descr="7329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285728"/>
            <a:ext cx="1857356" cy="1393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27e4ffc34975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00438"/>
            <a:ext cx="3619526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747_newimg201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786190"/>
            <a:ext cx="3286148" cy="2513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Bookman Old Style" pitchFamily="18" charset="0"/>
              </a:rPr>
              <a:t>Краски</a:t>
            </a:r>
            <a:endParaRPr lang="ru-RU" sz="6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858280" cy="4714907"/>
          </a:xfrm>
        </p:spPr>
        <p:txBody>
          <a:bodyPr numCol="3"/>
          <a:lstStyle/>
          <a:p>
            <a:pPr>
              <a:buNone/>
            </a:pPr>
            <a:r>
              <a:rPr lang="ru-RU" sz="4000" b="1" u="sng" dirty="0" smtClean="0">
                <a:solidFill>
                  <a:srgbClr val="C00000"/>
                </a:solidFill>
                <a:latin typeface="Bookman Old Style" pitchFamily="18" charset="0"/>
              </a:rPr>
              <a:t> Акварель  </a:t>
            </a:r>
            <a:endParaRPr lang="ru-RU" b="1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/>
              <a:t> - пигмент</a:t>
            </a:r>
          </a:p>
          <a:p>
            <a:pPr>
              <a:buNone/>
            </a:pPr>
            <a:r>
              <a:rPr lang="ru-RU" b="1" dirty="0" smtClean="0"/>
              <a:t>-растительный</a:t>
            </a:r>
          </a:p>
          <a:p>
            <a:pPr>
              <a:buNone/>
            </a:pPr>
            <a:r>
              <a:rPr lang="ru-RU" b="1" dirty="0" smtClean="0"/>
              <a:t>       клей</a:t>
            </a:r>
          </a:p>
          <a:p>
            <a:pPr>
              <a:buNone/>
            </a:pPr>
            <a:r>
              <a:rPr lang="ru-RU" dirty="0" smtClean="0"/>
              <a:t>    (крахмал)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sz="4000" b="1" u="sng" dirty="0" smtClean="0">
                <a:solidFill>
                  <a:srgbClr val="C00000"/>
                </a:solidFill>
                <a:latin typeface="Bookman Old Style" pitchFamily="18" charset="0"/>
              </a:rPr>
              <a:t>Гуашь</a:t>
            </a:r>
          </a:p>
          <a:p>
            <a:pPr>
              <a:buNone/>
            </a:pPr>
            <a:r>
              <a:rPr lang="ru-RU" sz="3600" dirty="0" smtClean="0">
                <a:latin typeface="Bookman Old Style" pitchFamily="18" charset="0"/>
              </a:rPr>
              <a:t> </a:t>
            </a:r>
            <a:r>
              <a:rPr lang="ru-RU" b="1" dirty="0" smtClean="0"/>
              <a:t>-пигмент</a:t>
            </a:r>
          </a:p>
          <a:p>
            <a:pPr>
              <a:buNone/>
            </a:pPr>
            <a:r>
              <a:rPr lang="ru-RU" b="1" dirty="0" smtClean="0"/>
              <a:t> -растительный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/>
              <a:t>клей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(</a:t>
            </a:r>
            <a:r>
              <a:rPr lang="ru-RU" dirty="0" smtClean="0"/>
              <a:t>крахмал)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- белила</a:t>
            </a:r>
          </a:p>
          <a:p>
            <a:pPr>
              <a:buNone/>
            </a:pPr>
            <a:r>
              <a:rPr lang="ru-RU" b="1" dirty="0" smtClean="0"/>
              <a:t>   </a:t>
            </a:r>
            <a:endParaRPr lang="ru-RU" dirty="0" smtClean="0"/>
          </a:p>
          <a:p>
            <a:pPr>
              <a:buNone/>
            </a:pPr>
            <a:r>
              <a:rPr lang="ru-RU" sz="4000" b="1" u="sng" dirty="0" smtClean="0">
                <a:solidFill>
                  <a:srgbClr val="C00000"/>
                </a:solidFill>
                <a:latin typeface="Bookman Old Style" pitchFamily="18" charset="0"/>
              </a:rPr>
              <a:t>Масляные</a:t>
            </a:r>
            <a:endParaRPr lang="ru-RU" sz="4000" b="1" u="sng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>
              <a:buFontTx/>
              <a:buChar char="-"/>
            </a:pPr>
            <a:r>
              <a:rPr lang="ru-RU" b="1" dirty="0" smtClean="0"/>
              <a:t>пигмент</a:t>
            </a:r>
          </a:p>
          <a:p>
            <a:pPr>
              <a:buFontTx/>
              <a:buChar char="-"/>
            </a:pPr>
            <a:r>
              <a:rPr lang="ru-RU" b="1" dirty="0" smtClean="0"/>
              <a:t>растительное</a:t>
            </a:r>
          </a:p>
          <a:p>
            <a:pPr>
              <a:buNone/>
            </a:pPr>
            <a:r>
              <a:rPr lang="ru-RU" b="1" dirty="0" smtClean="0"/>
              <a:t>      масло</a:t>
            </a:r>
            <a:endParaRPr lang="ru-RU" b="1" dirty="0"/>
          </a:p>
        </p:txBody>
      </p:sp>
      <p:pic>
        <p:nvPicPr>
          <p:cNvPr id="4" name="Рисунок 3" descr="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4643446"/>
            <a:ext cx="1543414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DSC093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5214950"/>
            <a:ext cx="2071702" cy="1416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5931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4000504"/>
            <a:ext cx="1928826" cy="26488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1" y="170123"/>
          <a:ext cx="8329643" cy="6554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5929"/>
                <a:gridCol w="1665929"/>
                <a:gridCol w="1890802"/>
                <a:gridCol w="1441054"/>
                <a:gridCol w="1665929"/>
              </a:tblGrid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Название краски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      Цвет</a:t>
                      </a:r>
                      <a:r>
                        <a:rPr lang="ru-RU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   </a:t>
                      </a:r>
                      <a:r>
                        <a:rPr lang="ru-RU" dirty="0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dirty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Химическая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  <a:p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    формула 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Класс 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  вещества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Название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Охра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желтый-</a:t>
                      </a:r>
                      <a:r>
                        <a:rPr lang="ru-RU" b="1" baseline="0" dirty="0" smtClean="0"/>
                        <a:t> коричневый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Fe(OH)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Сурик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Ярко красный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Pb</a:t>
                      </a:r>
                      <a:r>
                        <a:rPr lang="en-US" sz="1400" b="1" dirty="0" smtClean="0"/>
                        <a:t>3</a:t>
                      </a:r>
                      <a:r>
                        <a:rPr lang="en-US" sz="1800" b="1" dirty="0" smtClean="0"/>
                        <a:t>O</a:t>
                      </a:r>
                      <a:r>
                        <a:rPr lang="en-US" sz="1400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Железный сурик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Красно-коричневый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Fe</a:t>
                      </a:r>
                      <a:r>
                        <a:rPr lang="en-US" sz="1400" b="1" dirty="0" smtClean="0"/>
                        <a:t>2</a:t>
                      </a:r>
                      <a:r>
                        <a:rPr lang="en-US" sz="1800" b="1" dirty="0" smtClean="0"/>
                        <a:t>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Сырая умбра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Серо-коричневый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MnO</a:t>
                      </a:r>
                      <a:r>
                        <a:rPr lang="en-US" sz="1400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Свинцовые</a:t>
                      </a:r>
                      <a:r>
                        <a:rPr lang="ru-RU" b="1" baseline="0" dirty="0" smtClean="0"/>
                        <a:t> белила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Белый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PbCO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Цинковые белила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Белый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ZnO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Титановые белила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Белый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TiO</a:t>
                      </a:r>
                      <a:r>
                        <a:rPr lang="en-US" sz="1400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Малахит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Изумрудный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(</a:t>
                      </a:r>
                      <a:r>
                        <a:rPr lang="en-US" b="1" dirty="0" err="1" smtClean="0"/>
                        <a:t>CuOH</a:t>
                      </a:r>
                      <a:r>
                        <a:rPr lang="en-US" b="1" dirty="0" smtClean="0"/>
                        <a:t>)</a:t>
                      </a:r>
                      <a:r>
                        <a:rPr lang="en-US" sz="1400" b="1" dirty="0" smtClean="0"/>
                        <a:t>2</a:t>
                      </a:r>
                      <a:r>
                        <a:rPr lang="en-US" sz="1800" b="1" dirty="0" smtClean="0"/>
                        <a:t>CO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Мел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Белый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CaCO</a:t>
                      </a:r>
                      <a:r>
                        <a:rPr lang="en-US" sz="1400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Сажа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Черный 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75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Ультрамарин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Синий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Na</a:t>
                      </a:r>
                      <a:r>
                        <a:rPr lang="en-US" sz="1400" b="1" dirty="0" smtClean="0"/>
                        <a:t>3</a:t>
                      </a:r>
                      <a:r>
                        <a:rPr lang="en-US" sz="1800" b="1" dirty="0" smtClean="0"/>
                        <a:t>Ca(AlSiO</a:t>
                      </a:r>
                      <a:r>
                        <a:rPr lang="en-US" sz="1400" b="1" dirty="0" smtClean="0"/>
                        <a:t>4</a:t>
                      </a:r>
                      <a:r>
                        <a:rPr lang="en-US" sz="1800" b="1" dirty="0" smtClean="0"/>
                        <a:t>)</a:t>
                      </a:r>
                      <a:r>
                        <a:rPr lang="en-US" sz="1400" b="1" dirty="0" smtClean="0"/>
                        <a:t>3</a:t>
                      </a:r>
                      <a:r>
                        <a:rPr lang="en-US" sz="1800" b="1" dirty="0" smtClean="0"/>
                        <a:t>S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991107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643314"/>
            <a:ext cx="4000528" cy="30356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Содержимое 10" descr="2406BD2A9D5B-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428604"/>
            <a:ext cx="4420472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428736"/>
            <a:ext cx="3263201" cy="4229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002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3283551" cy="4572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DSC093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4071942"/>
            <a:ext cx="3735972" cy="2553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f_49e3dd2cd93e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285729"/>
            <a:ext cx="2657417" cy="36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pic>
        <p:nvPicPr>
          <p:cNvPr id="6" name="Рисунок 5" descr="593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71612"/>
            <a:ext cx="3433317" cy="4714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Содержимое 7" descr="27e4ffc34975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3286124"/>
            <a:ext cx="4429155" cy="3000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6dd06f16baf9c0be877bc17c1d0_pre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14290"/>
            <a:ext cx="4500593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6a00e5538b84f3883301053697931c970b-800w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00562" y="2928934"/>
            <a:ext cx="3929090" cy="33004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207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714488"/>
            <a:ext cx="3500442" cy="3500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14414" y="428604"/>
            <a:ext cx="66437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Bookman Old Style" pitchFamily="18" charset="0"/>
              </a:rPr>
              <a:t>    Палитра</a:t>
            </a:r>
          </a:p>
          <a:p>
            <a:r>
              <a:rPr lang="ru-RU" sz="66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6600" b="1" dirty="0" smtClean="0">
                <a:solidFill>
                  <a:srgbClr val="FF0000"/>
                </a:solidFill>
                <a:latin typeface="Bookman Old Style" pitchFamily="18" charset="0"/>
              </a:rPr>
              <a:t>          </a:t>
            </a:r>
            <a:endParaRPr lang="ru-RU" sz="6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6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4057661" cy="3043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643314"/>
            <a:ext cx="4357718" cy="2928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rupest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7" y="571480"/>
            <a:ext cx="4189519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8cb49c83384e180-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85728"/>
            <a:ext cx="3929090" cy="26810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643570" y="500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Bookman Old Style" pitchFamily="18" charset="0"/>
              </a:rPr>
              <a:t> </a:t>
            </a:r>
            <a:endParaRPr lang="ru-RU" sz="5400" b="1" dirty="0">
              <a:latin typeface="Bookman Old Style" pitchFamily="18" charset="0"/>
            </a:endParaRPr>
          </a:p>
        </p:txBody>
      </p:sp>
      <p:pic>
        <p:nvPicPr>
          <p:cNvPr id="6" name="Рисунок 5" descr="Altamira_Bis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143248"/>
            <a:ext cx="3786214" cy="2592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t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4786322"/>
            <a:ext cx="2190765" cy="1643074"/>
          </a:xfrm>
          <a:prstGeom prst="rect">
            <a:avLst/>
          </a:prstGeom>
        </p:spPr>
      </p:pic>
      <p:pic>
        <p:nvPicPr>
          <p:cNvPr id="8" name="Рисунок 7" descr="19512010-02-26965196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3143248"/>
            <a:ext cx="2050399" cy="1643058"/>
          </a:xfrm>
          <a:prstGeom prst="rect">
            <a:avLst/>
          </a:prstGeom>
        </p:spPr>
      </p:pic>
      <p:pic>
        <p:nvPicPr>
          <p:cNvPr id="9" name="Рисунок 8" descr="businessobpicture1778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500042"/>
            <a:ext cx="2214409" cy="15822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57818" y="2000240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   </a:t>
            </a:r>
            <a:r>
              <a:rPr lang="ru-RU" sz="4800" b="1" dirty="0" smtClean="0">
                <a:latin typeface="Bookman Old Style" pitchFamily="18" charset="0"/>
              </a:rPr>
              <a:t>с</a:t>
            </a:r>
            <a:r>
              <a:rPr lang="ru-RU" sz="4800" b="1" dirty="0" smtClean="0">
                <a:latin typeface="Bookman Old Style" pitchFamily="18" charset="0"/>
              </a:rPr>
              <a:t>ажа </a:t>
            </a:r>
            <a:endParaRPr lang="ru-RU" sz="4800" b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3286124"/>
            <a:ext cx="15824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Bookman Old Style" pitchFamily="18" charset="0"/>
              </a:rPr>
              <a:t>мел</a:t>
            </a:r>
            <a:endParaRPr lang="ru-RU" sz="5400" b="1" dirty="0"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5072074"/>
            <a:ext cx="1875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Bookman Old Style" pitchFamily="18" charset="0"/>
              </a:rPr>
              <a:t>охра</a:t>
            </a:r>
            <a:endParaRPr lang="ru-RU" sz="5400" b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1_7_1_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14290"/>
            <a:ext cx="2714644" cy="2214578"/>
          </a:xfrm>
          <a:prstGeom prst="rect">
            <a:avLst/>
          </a:prstGeom>
        </p:spPr>
      </p:pic>
      <p:pic>
        <p:nvPicPr>
          <p:cNvPr id="7" name="Рисунок 6" descr="cinnab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3929066"/>
            <a:ext cx="2308947" cy="2000264"/>
          </a:xfrm>
          <a:prstGeom prst="rect">
            <a:avLst/>
          </a:prstGeom>
        </p:spPr>
      </p:pic>
      <p:pic>
        <p:nvPicPr>
          <p:cNvPr id="8" name="Рисунок 7" descr="lazuryt_niemc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429000"/>
            <a:ext cx="2533497" cy="2090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5786" y="2285992"/>
            <a:ext cx="31432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Bookman Old Style" pitchFamily="18" charset="0"/>
              </a:rPr>
              <a:t>малахит</a:t>
            </a:r>
            <a:endParaRPr lang="ru-RU" sz="4400" b="1" dirty="0"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5500702"/>
            <a:ext cx="2786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Bookman Old Style" pitchFamily="18" charset="0"/>
              </a:rPr>
              <a:t>лазурит</a:t>
            </a:r>
            <a:endParaRPr lang="ru-RU" sz="4400" b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5786454"/>
            <a:ext cx="3456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Bookman Old Style" pitchFamily="18" charset="0"/>
              </a:rPr>
              <a:t>киноварь</a:t>
            </a:r>
            <a:endParaRPr lang="ru-RU" sz="4400" b="1" dirty="0">
              <a:latin typeface="Bookman Old Style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28604"/>
            <a:ext cx="4157669" cy="2697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401</TotalTime>
  <Words>293</Words>
  <Application>Microsoft Office PowerPoint</Application>
  <PresentationFormat>Экран (4:3)</PresentationFormat>
  <Paragraphs>180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«Химия в искусстве»</vt:lpstr>
      <vt:lpstr>«Широко простирает химия руки свои в дела  человеческие»                     М.В.Ломоносов</vt:lpstr>
      <vt:lpstr> </vt:lpstr>
      <vt:lpstr> </vt:lpstr>
      <vt:lpstr> </vt:lpstr>
      <vt:lpstr>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</vt:lpstr>
      <vt:lpstr> </vt:lpstr>
      <vt:lpstr> </vt:lpstr>
      <vt:lpstr> </vt:lpstr>
      <vt:lpstr> </vt:lpstr>
      <vt:lpstr> </vt:lpstr>
      <vt:lpstr>Краски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«Химия в искусстве»</dc:title>
  <dc:creator>Admin</dc:creator>
  <cp:lastModifiedBy>админ</cp:lastModifiedBy>
  <cp:revision>53</cp:revision>
  <dcterms:created xsi:type="dcterms:W3CDTF">2009-02-23T17:16:25Z</dcterms:created>
  <dcterms:modified xsi:type="dcterms:W3CDTF">2011-03-27T17:29:35Z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753269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