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Default ContentType="image/gif" Extension="gif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7" r:id="rId4"/>
    <p:sldId id="285" r:id="rId5"/>
    <p:sldId id="284" r:id="rId6"/>
    <p:sldId id="274" r:id="rId7"/>
    <p:sldId id="273" r:id="rId8"/>
    <p:sldId id="287" r:id="rId9"/>
    <p:sldId id="288" r:id="rId10"/>
    <p:sldId id="290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3200" kern="1200">
        <a:solidFill>
          <a:srgbClr val="003366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rgbClr val="003366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rgbClr val="003366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rgbClr val="003366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rgbClr val="003366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3200" kern="1200">
        <a:solidFill>
          <a:srgbClr val="003366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3200" kern="1200">
        <a:solidFill>
          <a:srgbClr val="003366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3200" kern="1200">
        <a:solidFill>
          <a:srgbClr val="003366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3200" kern="1200">
        <a:solidFill>
          <a:srgbClr val="003366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5" autoAdjust="0"/>
    <p:restoredTop sz="94660"/>
  </p:normalViewPr>
  <p:slideViewPr>
    <p:cSldViewPr>
      <p:cViewPr>
        <p:scale>
          <a:sx n="76" d="100"/>
          <a:sy n="76" d="100"/>
        </p:scale>
        <p:origin x="-1200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42DC26-F21D-4B87-BA9B-779BCBB2E30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914436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A2A2C9-2541-4CD1-9404-B57CB2FBABF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42290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907A52-AB00-4D32-9779-C7E1CEABE1C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453347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E086348-49C9-49CE-8AB2-0B48B5DC136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94246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C44935-3454-4F22-BAC5-E8A5D127DF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02155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17D4EA-99FD-49F1-AF63-5A0251F4D8E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31171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06BC18-25E8-4CED-A7C2-6D193F04567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222994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17AB61-CB9A-482B-A6E0-F38E73B0DB2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6925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EA2C1B-D57B-4AE2-A861-33962404F05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24736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EAAE9F-7566-469F-9EBF-E969F1D49A3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940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85EB2C-2FC4-4236-9A2E-4C9AEA4D290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79867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6CFB4D-06CE-44FA-8796-3210FFF1B25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6474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endParaRPr lang="ru-RU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fld id="{FF0D728E-FAE7-4E16-A881-DEBFC235F98F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" TargetMode="External"/><Relationship Id="rId2" Type="http://schemas.openxmlformats.org/officeDocument/2006/relationships/hyperlink" Target="http://www.vashaibolit.ru/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g"/><Relationship Id="rId4" Type="http://schemas.openxmlformats.org/officeDocument/2006/relationships/hyperlink" Target="http://www.vsezdorovo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23528" y="2060848"/>
            <a:ext cx="5760640" cy="1082675"/>
          </a:xfrm>
        </p:spPr>
        <p:txBody>
          <a:bodyPr/>
          <a:lstStyle/>
          <a:p>
            <a:pPr algn="l"/>
            <a:r>
              <a:rPr lang="ru-RU" altLang="ru-RU" sz="6600" b="1" dirty="0" smtClean="0">
                <a:solidFill>
                  <a:srgbClr val="003366"/>
                </a:solidFill>
                <a:latin typeface="Times New Roman" pitchFamily="18" charset="0"/>
              </a:rPr>
              <a:t>Химия в быту</a:t>
            </a:r>
            <a:endParaRPr lang="ru-RU" altLang="ru-RU" sz="6600" dirty="0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8956" y="4941168"/>
            <a:ext cx="5040709" cy="1007392"/>
          </a:xfrm>
        </p:spPr>
        <p:txBody>
          <a:bodyPr/>
          <a:lstStyle/>
          <a:p>
            <a:pPr algn="r"/>
            <a:r>
              <a:rPr lang="ru-RU" altLang="ru-RU" dirty="0" smtClean="0">
                <a:solidFill>
                  <a:srgbClr val="003366"/>
                </a:solidFill>
                <a:latin typeface="Times New Roman" pitchFamily="18" charset="0"/>
              </a:rPr>
              <a:t>Выполнила: </a:t>
            </a:r>
            <a:r>
              <a:rPr lang="ru-RU" altLang="ru-RU" dirty="0" smtClean="0">
                <a:solidFill>
                  <a:srgbClr val="003366"/>
                </a:solidFill>
                <a:latin typeface="Times New Roman" pitchFamily="18" charset="0"/>
              </a:rPr>
              <a:t>Макарченкова Анастасия </a:t>
            </a:r>
            <a:endParaRPr lang="ru-RU" altLang="ru-RU" dirty="0">
              <a:solidFill>
                <a:srgbClr val="003366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4998"/>
    </mc:Choice>
    <mc:Fallback>
      <p:transition advTm="49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75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75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5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410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47664" y="2636912"/>
            <a:ext cx="6624736" cy="996131"/>
          </a:xfrm>
        </p:spPr>
        <p:txBody>
          <a:bodyPr/>
          <a:lstStyle/>
          <a:p>
            <a:r>
              <a:rPr lang="ru-RU" sz="4800" b="1" dirty="0" smtClean="0">
                <a:solidFill>
                  <a:srgbClr val="0033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просмотр</a:t>
            </a:r>
            <a:endParaRPr lang="ru-RU" sz="4800" b="1" dirty="0">
              <a:solidFill>
                <a:srgbClr val="0033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3887457"/>
            <a:ext cx="1944216" cy="17481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216288"/>
            <a:ext cx="1512168" cy="1359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484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4033">
        <p14:ripple/>
      </p:transition>
    </mc:Choice>
    <mc:Fallback>
      <p:transition spd="slow" advTm="403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549275"/>
            <a:ext cx="5184775" cy="796925"/>
          </a:xfrm>
        </p:spPr>
        <p:txBody>
          <a:bodyPr/>
          <a:lstStyle/>
          <a:p>
            <a:pPr algn="l"/>
            <a:r>
              <a:rPr lang="ru-RU" altLang="ru-RU" sz="4000" b="1" dirty="0" smtClean="0">
                <a:solidFill>
                  <a:srgbClr val="003366"/>
                </a:solidFill>
                <a:latin typeface="Times New Roman" pitchFamily="18" charset="0"/>
              </a:rPr>
              <a:t>Оглавление </a:t>
            </a:r>
            <a:endParaRPr lang="ru-RU" altLang="ru-RU" sz="4000" b="1" dirty="0">
              <a:solidFill>
                <a:srgbClr val="003366"/>
              </a:solidFill>
              <a:latin typeface="Times New Roman" pitchFamily="18" charset="0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1916832"/>
            <a:ext cx="8229600" cy="4210050"/>
          </a:xfrm>
        </p:spPr>
        <p:txBody>
          <a:bodyPr/>
          <a:lstStyle/>
          <a:p>
            <a:r>
              <a:rPr lang="ru-RU" altLang="ru-RU" sz="3600" b="1" dirty="0" smtClean="0">
                <a:solidFill>
                  <a:srgbClr val="003366"/>
                </a:solidFill>
                <a:latin typeface="Times New Roman" pitchFamily="18" charset="0"/>
              </a:rPr>
              <a:t>Историческая справка</a:t>
            </a:r>
          </a:p>
          <a:p>
            <a:r>
              <a:rPr lang="ru-RU" altLang="ru-RU" sz="3600" b="1" dirty="0" smtClean="0">
                <a:solidFill>
                  <a:srgbClr val="003366"/>
                </a:solidFill>
                <a:latin typeface="Times New Roman" pitchFamily="18" charset="0"/>
              </a:rPr>
              <a:t>Состав моющих средств</a:t>
            </a:r>
          </a:p>
          <a:p>
            <a:r>
              <a:rPr lang="ru-RU" altLang="ru-RU" sz="3600" b="1" dirty="0" smtClean="0">
                <a:solidFill>
                  <a:srgbClr val="003366"/>
                </a:solidFill>
                <a:latin typeface="Times New Roman" pitchFamily="18" charset="0"/>
              </a:rPr>
              <a:t>Хлор</a:t>
            </a:r>
          </a:p>
          <a:p>
            <a:r>
              <a:rPr lang="ru-RU" altLang="ru-RU" sz="3600" b="1" dirty="0" smtClean="0">
                <a:solidFill>
                  <a:srgbClr val="003366"/>
                </a:solidFill>
                <a:latin typeface="Times New Roman" pitchFamily="18" charset="0"/>
              </a:rPr>
              <a:t>Фосфаты</a:t>
            </a:r>
          </a:p>
          <a:p>
            <a:r>
              <a:rPr lang="ru-RU" altLang="ru-RU" sz="3600" b="1" dirty="0" smtClean="0">
                <a:solidFill>
                  <a:srgbClr val="003366"/>
                </a:solidFill>
                <a:latin typeface="Times New Roman" pitchFamily="18" charset="0"/>
              </a:rPr>
              <a:t>Факты</a:t>
            </a:r>
          </a:p>
          <a:p>
            <a:r>
              <a:rPr lang="ru-RU" altLang="ru-RU" sz="3600" b="1" dirty="0" smtClean="0">
                <a:solidFill>
                  <a:srgbClr val="003366"/>
                </a:solidFill>
                <a:latin typeface="Times New Roman" pitchFamily="18" charset="0"/>
              </a:rPr>
              <a:t>Источники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3140968"/>
            <a:ext cx="1634937" cy="27248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7907">
        <p14:flip dir="r"/>
      </p:transition>
    </mc:Choice>
    <mc:Fallback>
      <p:transition spd="slow" advTm="790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1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-18489" y="548680"/>
            <a:ext cx="5688756" cy="796925"/>
          </a:xfrm>
        </p:spPr>
        <p:txBody>
          <a:bodyPr/>
          <a:lstStyle/>
          <a:p>
            <a:pPr algn="l"/>
            <a:r>
              <a:rPr lang="ru-RU" altLang="ru-RU" sz="4000" b="1" dirty="0" smtClean="0">
                <a:solidFill>
                  <a:srgbClr val="003366"/>
                </a:solidFill>
                <a:latin typeface="Times New Roman" pitchFamily="18" charset="0"/>
              </a:rPr>
              <a:t>Историческая справка</a:t>
            </a:r>
            <a:endParaRPr lang="ru-RU" altLang="ru-RU" sz="4000" b="1" dirty="0">
              <a:solidFill>
                <a:srgbClr val="003366"/>
              </a:solidFill>
              <a:latin typeface="Times New Roman" pitchFamily="18" charset="0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700808"/>
            <a:ext cx="8317440" cy="4536504"/>
          </a:xfrm>
        </p:spPr>
        <p:txBody>
          <a:bodyPr numCol="2"/>
          <a:lstStyle/>
          <a:p>
            <a:pPr marL="0" indent="0">
              <a:buNone/>
              <a:defRPr/>
            </a:pPr>
            <a:r>
              <a:rPr lang="ru-RU" sz="1800" dirty="0"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Самое простое моющее средство </a:t>
            </a:r>
            <a:r>
              <a:rPr lang="en-US" sz="1800" dirty="0"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/>
            </a:r>
            <a:br>
              <a:rPr lang="en-US" sz="1800" dirty="0"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</a:br>
            <a:r>
              <a:rPr lang="ru-RU" sz="1800" dirty="0"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было получено на Ближнем Востоке более </a:t>
            </a:r>
            <a:r>
              <a:rPr lang="ru-RU" sz="1800" dirty="0" smtClean="0"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5 </a:t>
            </a:r>
            <a:r>
              <a:rPr lang="ru-RU" sz="1800" dirty="0"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000 лет назад, когда над костром жарили мясо, и жир стек на золу, обладающую щелочными свойствами. Взяв в руки горсть этого простейшего мыла, древний человек обнаружил, что оно легко растворяется в воде и смывается вместе с грязью. </a:t>
            </a:r>
            <a:r>
              <a:rPr lang="en-US" sz="1800" dirty="0"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/>
            </a:r>
            <a:br>
              <a:rPr lang="en-US" sz="1800" dirty="0"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</a:br>
            <a:r>
              <a:rPr lang="ru-RU" sz="1800" dirty="0"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Позже стали использовать воловью желчь, растительные </a:t>
            </a:r>
            <a:r>
              <a:rPr lang="ru-RU" sz="1800" dirty="0" smtClean="0"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настойки.</a:t>
            </a:r>
            <a:r>
              <a:rPr lang="ru-RU" sz="1800" dirty="0">
                <a:ea typeface="Times New Roman" pitchFamily="18" charset="0"/>
                <a:cs typeface="Arial" pitchFamily="34" charset="0"/>
              </a:rPr>
              <a:t> </a:t>
            </a:r>
            <a:r>
              <a:rPr lang="ru-RU" sz="1800" dirty="0" smtClean="0"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Первое </a:t>
            </a:r>
            <a:r>
              <a:rPr lang="ru-RU" sz="1800" dirty="0"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синтетическое моющее средство появилось только в 1916 году</a:t>
            </a:r>
            <a:r>
              <a:rPr lang="en-US" sz="1800" dirty="0"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ru-RU" sz="1800" dirty="0"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 благодаря  немецкому химику </a:t>
            </a:r>
            <a:r>
              <a:rPr lang="en-US" sz="1800" dirty="0"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/>
            </a:r>
            <a:br>
              <a:rPr lang="en-US" sz="1800" dirty="0"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</a:br>
            <a:r>
              <a:rPr lang="ru-RU" sz="1800" dirty="0"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Фрицу Понтеру.</a:t>
            </a:r>
            <a:endParaRPr lang="ru-RU" sz="1800" dirty="0"/>
          </a:p>
          <a:p>
            <a:pPr marL="0" indent="0">
              <a:buNone/>
            </a:pPr>
            <a:endParaRPr lang="ru-RU" altLang="ru-RU" sz="3600" dirty="0">
              <a:solidFill>
                <a:srgbClr val="003366"/>
              </a:solidFill>
              <a:latin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7312" y="2204864"/>
            <a:ext cx="4212984" cy="28086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Tm="23034">
        <p14:honeycomb/>
      </p:transition>
    </mc:Choice>
    <mc:Fallback>
      <p:transition spd="slow" advTm="2303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53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333" y="476672"/>
            <a:ext cx="5544616" cy="936104"/>
          </a:xfrm>
        </p:spPr>
        <p:txBody>
          <a:bodyPr/>
          <a:lstStyle/>
          <a:p>
            <a:pPr algn="l"/>
            <a:r>
              <a:rPr lang="ru-RU" sz="3800" b="1" dirty="0" smtClean="0">
                <a:solidFill>
                  <a:srgbClr val="0033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моющих средств</a:t>
            </a:r>
            <a:endParaRPr lang="ru-RU" sz="3800" b="1" dirty="0">
              <a:solidFill>
                <a:srgbClr val="0033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494781593"/>
              </p:ext>
            </p:extLst>
          </p:nvPr>
        </p:nvGraphicFramePr>
        <p:xfrm>
          <a:off x="179512" y="1484784"/>
          <a:ext cx="8712968" cy="4747275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3168351"/>
                <a:gridCol w="1728193"/>
                <a:gridCol w="3816424"/>
              </a:tblGrid>
              <a:tr h="593712">
                <a:tc>
                  <a:txBody>
                    <a:bodyPr/>
                    <a:lstStyle/>
                    <a:p>
                      <a:r>
                        <a:rPr lang="ru-RU" sz="1800" dirty="0"/>
                        <a:t>КОМПОНЕНТЫ </a:t>
                      </a:r>
                    </a:p>
                  </a:txBody>
                  <a:tcPr marL="36724" marR="36724" marT="18360" marB="18360" anchor="ctr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СОДЕРЖАНИЕ</a:t>
                      </a:r>
                      <a:r>
                        <a:rPr lang="ru-RU" sz="1800" dirty="0"/>
                        <a:t> </a:t>
                      </a:r>
                      <a:r>
                        <a:rPr lang="ru-RU" sz="1800" dirty="0" smtClean="0"/>
                        <a:t>(%) </a:t>
                      </a:r>
                      <a:endParaRPr lang="ru-RU" sz="1800" dirty="0"/>
                    </a:p>
                  </a:txBody>
                  <a:tcPr marL="36724" marR="36724" marT="18360" marB="18360" anchor="ctr"/>
                </a:tc>
                <a:tc>
                  <a:txBody>
                    <a:bodyPr/>
                    <a:lstStyle/>
                    <a:p>
                      <a:r>
                        <a:rPr lang="ru-RU" sz="1800" dirty="0"/>
                        <a:t>НАЗНАЧЕНИЕ </a:t>
                      </a:r>
                    </a:p>
                  </a:txBody>
                  <a:tcPr marL="36724" marR="36724" marT="18360" marB="18360" anchor="ctr"/>
                </a:tc>
              </a:tr>
              <a:tr h="486409">
                <a:tc>
                  <a:txBody>
                    <a:bodyPr/>
                    <a:lstStyle/>
                    <a:p>
                      <a:r>
                        <a:rPr lang="ru-RU" sz="1200" dirty="0"/>
                        <a:t>ПАВ </a:t>
                      </a:r>
                      <a:r>
                        <a:rPr lang="ru-RU" sz="1200" dirty="0" smtClean="0"/>
                        <a:t>(поверхностно-активные вещества)</a:t>
                      </a:r>
                      <a:endParaRPr lang="ru-RU" sz="1200" dirty="0"/>
                    </a:p>
                  </a:txBody>
                  <a:tcPr marL="36724" marR="36724" marT="18360" marB="18360" anchor="ctr"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10-15 </a:t>
                      </a:r>
                    </a:p>
                  </a:txBody>
                  <a:tcPr marL="36724" marR="36724" marT="18360" marB="18360" anchor="ctr"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Смачивание волокон, вскрытие слоя грязи, уменьшение поверхностного натяжения воды. </a:t>
                      </a:r>
                    </a:p>
                  </a:txBody>
                  <a:tcPr marL="36724" marR="36724" marT="18360" marB="18360" anchor="ctr"/>
                </a:tc>
              </a:tr>
              <a:tr h="363130">
                <a:tc>
                  <a:txBody>
                    <a:bodyPr/>
                    <a:lstStyle/>
                    <a:p>
                      <a:r>
                        <a:rPr lang="ru-RU" sz="1200"/>
                        <a:t>МЫЛО </a:t>
                      </a:r>
                    </a:p>
                  </a:txBody>
                  <a:tcPr marL="36724" marR="36724" marT="18360" marB="18360" anchor="ctr"/>
                </a:tc>
                <a:tc>
                  <a:txBody>
                    <a:bodyPr/>
                    <a:lstStyle/>
                    <a:p>
                      <a:r>
                        <a:rPr lang="ru-RU" sz="1200"/>
                        <a:t>0 -10 </a:t>
                      </a:r>
                    </a:p>
                  </a:txBody>
                  <a:tcPr marL="36724" marR="36724" marT="18360" marB="18360" anchor="ctr"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Регулирует пенообразование </a:t>
                      </a:r>
                    </a:p>
                  </a:txBody>
                  <a:tcPr marL="36724" marR="36724" marT="18360" marB="18360" anchor="ctr"/>
                </a:tc>
              </a:tr>
              <a:tr h="528131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Полифосфаты</a:t>
                      </a:r>
                      <a:endParaRPr lang="ru-RU" sz="1200" dirty="0"/>
                    </a:p>
                  </a:txBody>
                  <a:tcPr marL="36724" marR="36724" marT="18360" marB="18360" anchor="ctr"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20-50 </a:t>
                      </a:r>
                    </a:p>
                  </a:txBody>
                  <a:tcPr marL="36724" marR="36724" marT="18360" marB="18360" anchor="ctr"/>
                </a:tc>
                <a:tc>
                  <a:txBody>
                    <a:bodyPr/>
                    <a:lstStyle/>
                    <a:p>
                      <a:r>
                        <a:rPr lang="ru-RU" sz="1200"/>
                        <a:t>Связывание ионов, обусловливающих жесткость воды </a:t>
                      </a:r>
                    </a:p>
                  </a:txBody>
                  <a:tcPr marL="36724" marR="36724" marT="18360" marB="18360" anchor="ctr"/>
                </a:tc>
              </a:tr>
              <a:tr h="724382">
                <a:tc>
                  <a:txBody>
                    <a:bodyPr/>
                    <a:lstStyle/>
                    <a:p>
                      <a:r>
                        <a:rPr lang="ru-RU" sz="1200" dirty="0"/>
                        <a:t>Карбонат и гидрокарбонат натрия, силикаты натрия различного </a:t>
                      </a:r>
                      <a:r>
                        <a:rPr lang="ru-RU" sz="1200" dirty="0" smtClean="0"/>
                        <a:t>состава</a:t>
                      </a:r>
                      <a:endParaRPr lang="ru-RU" sz="1200" dirty="0"/>
                    </a:p>
                  </a:txBody>
                  <a:tcPr marL="36724" marR="36724" marT="18360" marB="18360" anchor="ctr"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5-10 </a:t>
                      </a:r>
                    </a:p>
                  </a:txBody>
                  <a:tcPr marL="36724" marR="36724" marT="18360" marB="18360" anchor="ctr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Для</a:t>
                      </a:r>
                      <a:r>
                        <a:rPr lang="ru-RU" sz="1200" baseline="0" dirty="0" smtClean="0"/>
                        <a:t> поддержания кислотно-щелочного равновесия</a:t>
                      </a:r>
                      <a:endParaRPr lang="ru-RU" sz="1200" dirty="0"/>
                    </a:p>
                  </a:txBody>
                  <a:tcPr marL="36724" marR="36724" marT="18360" marB="18360" anchor="ctr"/>
                </a:tc>
              </a:tr>
              <a:tr h="528131">
                <a:tc>
                  <a:txBody>
                    <a:bodyPr/>
                    <a:lstStyle/>
                    <a:p>
                      <a:r>
                        <a:rPr lang="ru-RU" sz="1200"/>
                        <a:t>Карбоксиметилцеллюлоза (КМЦ) </a:t>
                      </a:r>
                    </a:p>
                  </a:txBody>
                  <a:tcPr marL="36724" marR="36724" marT="18360" marB="18360" anchor="ctr"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0,5-2 </a:t>
                      </a:r>
                    </a:p>
                  </a:txBody>
                  <a:tcPr marL="36724" marR="36724" marT="18360" marB="18360" anchor="ctr"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Предотвращение повторного осаждения грязи на волокна </a:t>
                      </a:r>
                    </a:p>
                  </a:txBody>
                  <a:tcPr marL="36724" marR="36724" marT="18360" marB="18360" anchor="ctr"/>
                </a:tc>
              </a:tr>
              <a:tr h="494364">
                <a:tc>
                  <a:txBody>
                    <a:bodyPr/>
                    <a:lstStyle/>
                    <a:p>
                      <a:r>
                        <a:rPr lang="ru-RU" sz="1200"/>
                        <a:t>Нейтральные соли: сульфат и хлорид натрия </a:t>
                      </a:r>
                    </a:p>
                  </a:txBody>
                  <a:tcPr marL="36724" marR="36724" marT="18360" marB="18360" anchor="ctr"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5-20 </a:t>
                      </a:r>
                    </a:p>
                  </a:txBody>
                  <a:tcPr marL="36724" marR="36724" marT="18360" marB="18360" anchor="ctr"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Придание порошку сыпучести, предотвращение </a:t>
                      </a:r>
                      <a:r>
                        <a:rPr lang="ru-RU" sz="1200" dirty="0" err="1"/>
                        <a:t>комкования</a:t>
                      </a:r>
                      <a:r>
                        <a:rPr lang="ru-RU" sz="1200" dirty="0"/>
                        <a:t> </a:t>
                      </a:r>
                      <a:r>
                        <a:rPr lang="ru-RU" sz="1200" dirty="0" smtClean="0"/>
                        <a:t> </a:t>
                      </a:r>
                      <a:r>
                        <a:rPr lang="ru-RU" sz="1200" dirty="0"/>
                        <a:t>при хранении. </a:t>
                      </a:r>
                    </a:p>
                  </a:txBody>
                  <a:tcPr marL="36724" marR="36724" marT="18360" marB="18360" anchor="ctr"/>
                </a:tc>
              </a:tr>
              <a:tr h="227534">
                <a:tc>
                  <a:txBody>
                    <a:bodyPr/>
                    <a:lstStyle/>
                    <a:p>
                      <a:r>
                        <a:rPr lang="ru-RU" sz="1200"/>
                        <a:t>Отдушки </a:t>
                      </a:r>
                    </a:p>
                  </a:txBody>
                  <a:tcPr marL="36724" marR="36724" marT="18360" marB="18360" anchor="ctr"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0-0,5 </a:t>
                      </a:r>
                    </a:p>
                  </a:txBody>
                  <a:tcPr marL="36724" marR="36724" marT="18360" marB="18360" anchor="ctr"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Дезодорация </a:t>
                      </a:r>
                    </a:p>
                  </a:txBody>
                  <a:tcPr marL="36724" marR="36724" marT="18360" marB="18360" anchor="ctr"/>
                </a:tc>
              </a:tr>
              <a:tr h="474930">
                <a:tc>
                  <a:txBody>
                    <a:bodyPr/>
                    <a:lstStyle/>
                    <a:p>
                      <a:r>
                        <a:rPr lang="ru-RU" sz="1200"/>
                        <a:t>Ферменты </a:t>
                      </a:r>
                    </a:p>
                  </a:txBody>
                  <a:tcPr marL="36724" marR="36724" marT="18360" marB="18360" anchor="ctr"/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 marL="36724" marR="36724" marT="18360" marB="18360" anchor="ctr"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Удаление пятен белкового происхождения </a:t>
                      </a:r>
                    </a:p>
                  </a:txBody>
                  <a:tcPr marL="36724" marR="36724" marT="18360" marB="18360" anchor="ctr"/>
                </a:tc>
              </a:tr>
              <a:tr h="326552">
                <a:tc>
                  <a:txBody>
                    <a:bodyPr/>
                    <a:lstStyle/>
                    <a:p>
                      <a:r>
                        <a:rPr lang="ru-RU" sz="1200"/>
                        <a:t>Антимикробные средства </a:t>
                      </a:r>
                    </a:p>
                  </a:txBody>
                  <a:tcPr marL="36724" marR="36724" marT="18360" marB="18360" anchor="ctr"/>
                </a:tc>
                <a:tc>
                  <a:txBody>
                    <a:bodyPr/>
                    <a:lstStyle/>
                    <a:p>
                      <a:endParaRPr lang="ru-RU" sz="1200"/>
                    </a:p>
                  </a:txBody>
                  <a:tcPr marL="36724" marR="36724" marT="18360" marB="18360" anchor="ctr"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Дезинфекция </a:t>
                      </a:r>
                    </a:p>
                  </a:txBody>
                  <a:tcPr marL="36724" marR="36724" marT="18360" marB="1836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8917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451">
        <p14:ferris dir="l"/>
      </p:transition>
    </mc:Choice>
    <mc:Fallback>
      <p:transition spd="slow" advTm="1945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altLang="ru-RU" sz="4000" b="1" dirty="0" smtClean="0">
                <a:solidFill>
                  <a:srgbClr val="003366"/>
                </a:solidFill>
                <a:latin typeface="Times New Roman" pitchFamily="18" charset="0"/>
              </a:rPr>
              <a:t>Хлор</a:t>
            </a:r>
            <a:endParaRPr lang="ru-RU" altLang="ru-RU" sz="4000" b="1" dirty="0">
              <a:solidFill>
                <a:srgbClr val="003366"/>
              </a:solidFill>
              <a:latin typeface="Times New Roman" pitchFamily="18" charset="0"/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91472" y="1556792"/>
            <a:ext cx="4752528" cy="4752528"/>
          </a:xfrm>
        </p:spPr>
        <p:txBody>
          <a:bodyPr/>
          <a:lstStyle/>
          <a:p>
            <a:pPr>
              <a:buClr>
                <a:srgbClr val="000000"/>
              </a:buClr>
              <a:buSzPct val="100000"/>
            </a:pPr>
            <a:r>
              <a:rPr lang="ru-RU" altLang="ru-RU" sz="2800" dirty="0" smtClean="0"/>
              <a:t>Хлор является причиной заболеваний сердечно-сосудистой системы. </a:t>
            </a:r>
          </a:p>
          <a:p>
            <a:pPr>
              <a:buClr>
                <a:srgbClr val="000000"/>
              </a:buClr>
              <a:buSzPct val="100000"/>
            </a:pPr>
            <a:r>
              <a:rPr lang="ru-RU" altLang="ru-RU" sz="2800" dirty="0"/>
              <a:t>С</a:t>
            </a:r>
            <a:r>
              <a:rPr lang="ru-RU" altLang="ru-RU" sz="2800" dirty="0" smtClean="0"/>
              <a:t>пособствует возникновению аллергических реакций.</a:t>
            </a:r>
          </a:p>
          <a:p>
            <a:pPr>
              <a:buClr>
                <a:srgbClr val="000000"/>
              </a:buClr>
              <a:buSzPct val="100000"/>
            </a:pPr>
            <a:r>
              <a:rPr lang="ru-RU" altLang="ru-RU" sz="2800" dirty="0"/>
              <a:t>Р</a:t>
            </a:r>
            <a:r>
              <a:rPr lang="ru-RU" altLang="ru-RU" sz="2800" dirty="0" smtClean="0"/>
              <a:t>азрушает белки. </a:t>
            </a:r>
          </a:p>
          <a:p>
            <a:pPr>
              <a:buClr>
                <a:srgbClr val="000000"/>
              </a:buClr>
              <a:buSzPct val="100000"/>
            </a:pPr>
            <a:r>
              <a:rPr lang="ru-RU" altLang="ru-RU" sz="2800" dirty="0"/>
              <a:t>П</a:t>
            </a:r>
            <a:r>
              <a:rPr lang="ru-RU" altLang="ru-RU" sz="2800" dirty="0" smtClean="0"/>
              <a:t>овышает риск заболевания раком. </a:t>
            </a:r>
            <a:endParaRPr lang="ru-RU" altLang="ru-RU" sz="2800" dirty="0"/>
          </a:p>
          <a:p>
            <a:pPr>
              <a:buFontTx/>
              <a:buNone/>
            </a:pPr>
            <a:endParaRPr lang="ru-RU" altLang="ru-RU" sz="3600" dirty="0">
              <a:solidFill>
                <a:srgbClr val="003366"/>
              </a:solidFill>
              <a:latin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916832"/>
            <a:ext cx="3888432" cy="324035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8722">
        <p14:vortex dir="r"/>
      </p:transition>
    </mc:Choice>
    <mc:Fallback>
      <p:transition spd="slow" advTm="872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27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2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25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2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10560" y="476672"/>
            <a:ext cx="2672230" cy="869529"/>
          </a:xfrm>
        </p:spPr>
        <p:txBody>
          <a:bodyPr/>
          <a:lstStyle/>
          <a:p>
            <a:r>
              <a:rPr lang="ru-RU" altLang="ru-RU" dirty="0" smtClean="0">
                <a:solidFill>
                  <a:srgbClr val="003366"/>
                </a:solidFill>
              </a:rPr>
              <a:t>Фосфаты</a:t>
            </a:r>
            <a:endParaRPr lang="ru-RU" altLang="ru-RU" dirty="0">
              <a:solidFill>
                <a:srgbClr val="003366"/>
              </a:solidFill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47864" y="1844825"/>
            <a:ext cx="5338936" cy="3422070"/>
          </a:xfrm>
        </p:spPr>
        <p:txBody>
          <a:bodyPr/>
          <a:lstStyle/>
          <a:p>
            <a:pPr>
              <a:lnSpc>
                <a:spcPct val="80000"/>
              </a:lnSpc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ктивизируют развитие раковых клеток.</a:t>
            </a:r>
          </a:p>
          <a:p>
            <a:pPr>
              <a:lnSpc>
                <a:spcPct val="80000"/>
              </a:lnSpc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Действуют как удобрения.</a:t>
            </a:r>
          </a:p>
          <a:p>
            <a:pPr>
              <a:lnSpc>
                <a:spcPct val="80000"/>
              </a:lnSpc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апрещены во многих странах уже почти 20 лет.</a:t>
            </a:r>
          </a:p>
          <a:p>
            <a:pPr>
              <a:lnSpc>
                <a:spcPct val="80000"/>
              </a:lnSpc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ызывают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поражение органов и тканей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80000"/>
              </a:lnSpc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Вызывают </a:t>
            </a:r>
            <a:r>
              <a:rPr lang="ru-RU" alt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гепертонию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altLang="ru-RU" sz="3600" dirty="0">
              <a:solidFill>
                <a:srgbClr val="003366"/>
              </a:solidFill>
              <a:latin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204864"/>
            <a:ext cx="2302279" cy="306203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11485">
        <p14:ripple/>
      </p:transition>
    </mc:Choice>
    <mc:Fallback>
      <p:transition spd="slow" advTm="1148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25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2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25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2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25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476672"/>
            <a:ext cx="1944216" cy="796925"/>
          </a:xfrm>
        </p:spPr>
        <p:txBody>
          <a:bodyPr/>
          <a:lstStyle/>
          <a:p>
            <a:r>
              <a:rPr lang="ru-RU" altLang="ru-RU" dirty="0" smtClean="0">
                <a:solidFill>
                  <a:srgbClr val="003366"/>
                </a:solidFill>
              </a:rPr>
              <a:t>ПАВ</a:t>
            </a:r>
            <a:endParaRPr lang="ru-RU" altLang="ru-RU" dirty="0">
              <a:solidFill>
                <a:srgbClr val="003366"/>
              </a:solidFill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44008" y="1455604"/>
            <a:ext cx="4635524" cy="3744416"/>
          </a:xfrm>
        </p:spPr>
        <p:txBody>
          <a:bodyPr/>
          <a:lstStyle/>
          <a:p>
            <a:pPr>
              <a:lnSpc>
                <a:spcPct val="80000"/>
              </a:lnSpc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опадая в организм, разрушают живые клетки.</a:t>
            </a:r>
          </a:p>
          <a:p>
            <a:pPr>
              <a:lnSpc>
                <a:spcPct val="80000"/>
              </a:lnSpc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Вызывают аллергию, поражение мозга, печени, почек, легких.</a:t>
            </a:r>
          </a:p>
          <a:p>
            <a:pPr>
              <a:lnSpc>
                <a:spcPct val="80000"/>
              </a:lnSpc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пособны накапливаться в органах.</a:t>
            </a:r>
            <a:endParaRPr lang="ru-RU" altLang="ru-RU" dirty="0">
              <a:latin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84784"/>
            <a:ext cx="2397854" cy="230425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2937220"/>
            <a:ext cx="3024336" cy="36250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Tm="10194">
        <p14:glitter pattern="hexagon"/>
      </p:transition>
    </mc:Choice>
    <mc:Fallback>
      <p:transition spd="slow" advTm="1019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15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2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25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63" y="404664"/>
            <a:ext cx="2981061" cy="926976"/>
          </a:xfrm>
        </p:spPr>
        <p:txBody>
          <a:bodyPr/>
          <a:lstStyle/>
          <a:p>
            <a:r>
              <a:rPr lang="ru-RU" dirty="0" smtClean="0">
                <a:solidFill>
                  <a:srgbClr val="003366"/>
                </a:solidFill>
              </a:rPr>
              <a:t>Факты</a:t>
            </a:r>
            <a:endParaRPr lang="ru-RU" dirty="0">
              <a:solidFill>
                <a:srgbClr val="00336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1628800"/>
            <a:ext cx="4896544" cy="4824536"/>
          </a:xfrm>
        </p:spPr>
        <p:txBody>
          <a:bodyPr/>
          <a:lstStyle/>
          <a:p>
            <a:r>
              <a:rPr lang="ru-RU" sz="1800" dirty="0"/>
              <a:t>В течение года мы выпиваем около полулитра жидкого моющего средства.</a:t>
            </a:r>
          </a:p>
          <a:p>
            <a:r>
              <a:rPr lang="ru-RU" sz="1800" dirty="0"/>
              <a:t>Для полного удаления с посуды синтетических компонентов нужно порядка 10 литров воды на одну тарелку.</a:t>
            </a:r>
          </a:p>
          <a:p>
            <a:r>
              <a:rPr lang="ru-RU" sz="1800" dirty="0"/>
              <a:t>Взамен фосфатов в стиральные порошки вводят экологически безопасные вещества – цеолиты.</a:t>
            </a:r>
          </a:p>
          <a:p>
            <a:r>
              <a:rPr lang="ru-RU" sz="1800" dirty="0"/>
              <a:t>Стоимость порошка с цеолитом вырастает примерно на 20 %</a:t>
            </a:r>
          </a:p>
          <a:p>
            <a:r>
              <a:rPr lang="ru-RU" sz="1800" dirty="0"/>
              <a:t>В настоящее время в Германии, Италии, Австрии, Норвегии, Швейцарии и Нидерландах стирают только порошками без фосфатов.</a:t>
            </a:r>
          </a:p>
          <a:p>
            <a:pPr marL="0" indent="0">
              <a:lnSpc>
                <a:spcPct val="75000"/>
              </a:lnSpc>
              <a:buNone/>
            </a:pPr>
            <a:endParaRPr lang="ru-RU" alt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itchFamily="34" charset="0"/>
              <a:buChar char="•"/>
            </a:pPr>
            <a:endParaRPr lang="ru-RU" altLang="ru-RU" sz="2000" dirty="0" smtClean="0">
              <a:latin typeface="Calibri" pitchFamily="34" charset="0"/>
            </a:endParaRPr>
          </a:p>
          <a:p>
            <a:pPr>
              <a:buFont typeface="Arial" pitchFamily="34" charset="0"/>
              <a:buChar char="•"/>
            </a:pPr>
            <a:endParaRPr lang="ru-RU" altLang="ru-RU" dirty="0" smtClean="0">
              <a:latin typeface="Calibri" pitchFamily="34" charset="0"/>
            </a:endParaRPr>
          </a:p>
          <a:p>
            <a:pPr>
              <a:buFont typeface="Arial" pitchFamily="34" charset="0"/>
              <a:buChar char="•"/>
            </a:pPr>
            <a:endParaRPr lang="ru-RU" altLang="ru-RU" b="1" dirty="0" smtClean="0">
              <a:latin typeface="Calibri" pitchFamily="34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1196" y="1844824"/>
            <a:ext cx="4081284" cy="2592288"/>
          </a:xfrm>
        </p:spPr>
      </p:pic>
    </p:spTree>
    <p:extLst>
      <p:ext uri="{BB962C8B-B14F-4D97-AF65-F5344CB8AC3E}">
        <p14:creationId xmlns:p14="http://schemas.microsoft.com/office/powerpoint/2010/main" val="1863073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21863">
        <p14:doors dir="vert"/>
      </p:transition>
    </mc:Choice>
    <mc:Fallback>
      <p:transition spd="slow" advTm="2186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2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25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3250704" cy="994122"/>
          </a:xfrm>
        </p:spPr>
        <p:txBody>
          <a:bodyPr/>
          <a:lstStyle/>
          <a:p>
            <a:r>
              <a:rPr lang="ru-RU" dirty="0" smtClean="0">
                <a:solidFill>
                  <a:srgbClr val="003366"/>
                </a:solidFill>
              </a:rPr>
              <a:t>Источники</a:t>
            </a:r>
            <a:endParaRPr lang="ru-RU" dirty="0">
              <a:solidFill>
                <a:srgbClr val="00336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1916832"/>
            <a:ext cx="4680520" cy="4209331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hlinkClick r:id="rId2"/>
              </a:rPr>
              <a:t>www.vashaibolit.ru</a:t>
            </a:r>
            <a:endParaRPr lang="ru-RU" dirty="0" smtClean="0"/>
          </a:p>
          <a:p>
            <a:pPr marL="0" indent="0">
              <a:buNone/>
            </a:pPr>
            <a:r>
              <a:rPr lang="en-US" dirty="0" smtClean="0">
                <a:hlinkClick r:id="rId3"/>
              </a:rPr>
              <a:t>ru.wikipedia.org</a:t>
            </a:r>
            <a:endParaRPr lang="ru-RU" dirty="0" smtClean="0"/>
          </a:p>
          <a:p>
            <a:pPr marL="0" indent="0">
              <a:buNone/>
            </a:pPr>
            <a:r>
              <a:rPr lang="en-US" dirty="0" smtClean="0"/>
              <a:t>bestgloryon.wordpress.com</a:t>
            </a:r>
          </a:p>
          <a:p>
            <a:pPr marL="0" indent="0">
              <a:buNone/>
            </a:pPr>
            <a:r>
              <a:rPr lang="en-US" dirty="0" smtClean="0">
                <a:hlinkClick r:id="rId4"/>
              </a:rPr>
              <a:t>www.vsezdorovo.com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988840"/>
            <a:ext cx="3960440" cy="3024336"/>
          </a:xfrm>
        </p:spPr>
      </p:pic>
    </p:spTree>
    <p:extLst>
      <p:ext uri="{BB962C8B-B14F-4D97-AF65-F5344CB8AC3E}">
        <p14:creationId xmlns:p14="http://schemas.microsoft.com/office/powerpoint/2010/main" val="2195874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7051">
        <p:blinds dir="vert"/>
      </p:transition>
    </mc:Choice>
    <mc:Fallback>
      <p:transition spd="slow" advTm="7051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Химия белый">
  <a:themeElements>
    <a:clrScheme name="Химия белый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Химия белый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3200" b="0" i="0" u="none" strike="noStrike" cap="none" normalizeH="0" baseline="0" smtClean="0">
            <a:ln>
              <a:noFill/>
            </a:ln>
            <a:solidFill>
              <a:srgbClr val="003366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3200" b="0" i="0" u="none" strike="noStrike" cap="none" normalizeH="0" baseline="0" smtClean="0">
            <a:ln>
              <a:noFill/>
            </a:ln>
            <a:solidFill>
              <a:srgbClr val="003366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Химия белый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Химия белый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Химия белый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Химия белый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Химия белый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Химия белый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Химия белый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Химия белый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Химия белый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Химия белый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Химия белый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Химия белый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Химия белый</Template>
  <TotalTime>223</TotalTime>
  <Words>267</Words>
  <Application>Microsoft Office PowerPoint</Application>
  <PresentationFormat>Экран (4:3)</PresentationFormat>
  <Paragraphs>74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Химия белый</vt:lpstr>
      <vt:lpstr>Химия в быту</vt:lpstr>
      <vt:lpstr>Оглавление </vt:lpstr>
      <vt:lpstr>Историческая справка</vt:lpstr>
      <vt:lpstr>Состав моющих средств</vt:lpstr>
      <vt:lpstr>Хлор</vt:lpstr>
      <vt:lpstr>Фосфаты</vt:lpstr>
      <vt:lpstr>ПАВ</vt:lpstr>
      <vt:lpstr>Факты</vt:lpstr>
      <vt:lpstr>Источники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Химия в быту</dc:title>
  <dc:creator>Tarantino</dc:creator>
  <cp:lastModifiedBy>Настя</cp:lastModifiedBy>
  <cp:revision>26</cp:revision>
  <dcterms:created xsi:type="dcterms:W3CDTF">2011-05-16T07:50:52Z</dcterms:created>
  <dcterms:modified xsi:type="dcterms:W3CDTF">2014-05-11T07:56:14Z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562460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