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7EF5F-05C2-4972-9FED-ECB1B3DF4746}" type="datetimeFigureOut">
              <a:rPr lang="ru-RU" smtClean="0"/>
              <a:t>21.01.2011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03BD7-DA18-46A8-8F7C-42CB5ADBB4F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8645" y="285728"/>
            <a:ext cx="7786710" cy="286232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Гигиена приготовления пищи и хранение продуктов.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857364"/>
            <a:ext cx="82153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Все, что человек получает в сыром виде, надо очень тщательно мыть и прополаскивать кипяченой водой. </a:t>
            </a:r>
          </a:p>
          <a:p>
            <a:pPr algn="ctr"/>
            <a:endParaRPr lang="ru-RU" sz="3600" b="1" spc="50" dirty="0">
              <a:ln w="12700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algn="ctr"/>
            <a:r>
              <a:rPr lang="ru-RU" sz="3600" b="1" spc="50" dirty="0" smtClean="0">
                <a:ln w="127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Все изделия и блюда из мяса, и особенно из рыбы, во избежание заражения глистами, следует хорошо проваривать и прожаривать до полной готовности</a:t>
            </a:r>
            <a:endParaRPr lang="ru-RU" sz="3600" b="1" spc="50" dirty="0">
              <a:ln w="12700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42852"/>
            <a:ext cx="7572428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Меры необходимые для поддержания чистоты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r:embed="rId2">
            <a:lum/>
          </a:blip>
          <a:srcRect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6000760" cy="64940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lang="ru-RU" smtClean="0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66" typeface="Monotype Corsiva"/>
              </a:rPr>
              <a:t>Помещение кухни, где приготавливают пищу, следует ежедневно систематически, тщательно убирать принимая меры против мух, тараканов, мышей и крыс, которые являются переносчиками грязи, а следовательно и инфекции.</a:t>
            </a:r>
          </a:p>
          <a:p>
            <a:endParaRPr b="1" dirty="0" lang="ru-RU" smtClean="0" spc="50" sz="3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66" typeface="Monotype Corsiva"/>
            </a:endParaRPr>
          </a:p>
          <a:p>
            <a:r>
              <a:rPr b="1" dirty="0" lang="ru-RU" smtClean="0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66" typeface="Monotype Corsiva"/>
              </a:rPr>
              <a:t>Все отходы сразу складывать в ведро с крышкой и выносить их ежедневно, после этого ведро мыть с мылом и содой.</a:t>
            </a:r>
            <a:endParaRPr b="1" dirty="0" lang="ru-RU" spc="50" sz="3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GRT-MJ10-kitchenscraps-i.jpg" id="3" name="Рисунок 2"/>
          <p:cNvPicPr>
            <a:picLocks noChangeAspect="1"/>
          </p:cNvPicPr>
          <p:nvPr/>
        </p:nvPicPr>
        <p:blipFill>
          <a:blip r:embed="rId3"/>
          <a:srcRect r="66"/>
          <a:stretch>
            <a:fillRect/>
          </a:stretch>
        </p:blipFill>
        <p:spPr>
          <a:xfrm>
            <a:off x="5572132" y="142852"/>
            <a:ext cx="3040528" cy="2580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4320056-%E2%E5%E4%F0%EE1.jpg"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4068110"/>
            <a:ext cx="2706446" cy="2561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[WallpapersMania.nnm.ru]_vol79-004.jpg" id="5" name="Рисунок 4"/>
          <p:cNvPicPr>
            <a:picLocks noChangeAspect="1"/>
          </p:cNvPicPr>
          <p:nvPr/>
        </p:nvPicPr>
        <p:blipFill>
          <a:blip cstate="print" r:embed="rId5"/>
          <a:srcRect b="79"/>
          <a:stretch>
            <a:fillRect/>
          </a:stretch>
        </p:blipFill>
        <p:spPr>
          <a:xfrm rot="19892316">
            <a:off x="5998587" y="2458850"/>
            <a:ext cx="2786082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2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750099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Всю посуду следует сразу же после употребления промывать с помощью мочалки или щетки в тазу горячей водой, добавляя к ней соду, горчицу, мыло или другие моющие средства. Ополаскивать следует в чистой горячей воде, после чего обдавать кипятком и просушивать. 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 descr="e3cabe7b10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3286124"/>
            <a:ext cx="4129602" cy="340462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4572000" cy="600164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Лицо, приготавливающее пищу, должно соблюдать все правила личной гигиены: чистоту рук, одежды и прочее.</a:t>
            </a:r>
          </a:p>
          <a:p>
            <a:pPr algn="ctr"/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Салфетки, полотенца, употребляемые на кухне, следует менять почаще, так, чтобы они всегда были сухими и чистыми.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0004-004-Povar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357166"/>
            <a:ext cx="4278326" cy="628652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42968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ХРАНЕНИЕ ПРОДУКТОВ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Влажное завертывание продуктов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 этому приему относится завертывание посуды с продуктами в чистую салфетку или полотенце, смоченные в пресной или соленой воде. Вода, испаряясь, забирает тепло от посуды и продукта. Все это лучше поместить на сквозняке.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eba6f5e611e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66010" y="3782394"/>
            <a:ext cx="3535146" cy="30756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r:embed="rId2">
            <a:lum/>
          </a:blip>
          <a:srcRect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928670"/>
            <a:ext cx="7858180" cy="31799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dir="tl" rig="glow">
                <a:rot lat="0" lon="0" rev="5400000"/>
              </a:lightRig>
            </a:scene3d>
            <a:sp3d contourW="12700">
              <a:bevelT h="25400" w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b="1" dirty="0" lang="ru-RU" smtClean="0" sz="28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66" typeface="Monotype Corsiva"/>
              </a:rPr>
              <a:t>Масло, маргарин и другие жиры следует сохранять в отсутствии света - в непрозрачной посуде или в темном прохладном помещении. Под действием света жиры осаливаются, белеют и приобретают неприятный запах и привкус сала. Кроме того, под действием света, особенно прямых солнечных лучей, разрушаются витамины, которые так необходимы человеку. </a:t>
            </a:r>
            <a:endParaRPr b="1" dirty="0" lang="ru-RU" sz="280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algn="tl" blurRad="80000" dir="5040000" dist="40000">
                  <a:srgbClr val="000000">
                    <a:alpha val="30000"/>
                  </a:srgbClr>
                </a:outerShdw>
              </a:effectLst>
              <a:latin charset="0" pitchFamily="66" typeface="Monotype Corsiv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42852"/>
            <a:ext cx="748955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dir="tl" rig="glow">
                <a:rot lat="0" lon="0" rev="5400000"/>
              </a:lightRig>
            </a:scene3d>
            <a:sp3d contourW="12700">
              <a:bevelT h="25400" w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b="1" dirty="0" lang="ru-RU" smtClean="0" sz="40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66" typeface="Monotype Corsiva"/>
              </a:rPr>
              <a:t>Хранение продуктов </a:t>
            </a:r>
            <a:r>
              <a:rPr b="1" dirty="0" lang="ru-RU" sz="40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66" typeface="Monotype Corsiva"/>
              </a:rPr>
              <a:t>в</a:t>
            </a:r>
            <a:r>
              <a:rPr b="1" dirty="0" lang="ru-RU" smtClean="0" sz="40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66" typeface="Monotype Corsiva"/>
              </a:rPr>
              <a:t> темном месте:</a:t>
            </a:r>
            <a:endParaRPr b="1" dirty="0" lang="ru-RU" sz="400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algn="tl" blurRad="80000" dir="5040000" dist="40000">
                  <a:srgbClr val="000000">
                    <a:alpha val="30000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CH9-5.jpg"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4357694"/>
            <a:ext cx="4088468" cy="2152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mif-4.jpeg"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5" y="4214818"/>
            <a:ext cx="3934017" cy="2328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r:embed="rId2">
            <a:lum/>
          </a:blip>
          <a:srcRect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142852"/>
            <a:ext cx="8501122" cy="34778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4400">
                <a:ln w="11430"/>
                <a:solidFill>
                  <a:srgbClr val="00B05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66" typeface="Monotype Corsiva"/>
              </a:rPr>
              <a:t>Сухие не скоропортящиеся продукты (крупы, муку, сахар и т.п.) следует сохранять в сухом, хорошо проветриваемом помещении - обычно в буфете, в банках.</a:t>
            </a:r>
            <a:endParaRPr b="1" dirty="0" lang="ru-RU" spc="50" sz="4400">
              <a:ln w="11430"/>
              <a:solidFill>
                <a:srgbClr val="00B05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652102.jpg" id="4" name="Рисунок 3"/>
          <p:cNvPicPr>
            <a:picLocks noChangeAspect="1"/>
          </p:cNvPicPr>
          <p:nvPr/>
        </p:nvPicPr>
        <p:blipFill>
          <a:blip r:embed="rId3"/>
          <a:srcRect b="116"/>
          <a:stretch>
            <a:fillRect/>
          </a:stretch>
        </p:blipFill>
        <p:spPr>
          <a:xfrm>
            <a:off x="214282" y="3500438"/>
            <a:ext cx="2786082" cy="2722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esni97560.jpg"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26" y="3035296"/>
            <a:ext cx="2217467" cy="3822704"/>
          </a:xfrm>
          <a:prstGeom prst="rect">
            <a:avLst/>
          </a:prstGeom>
        </p:spPr>
      </p:pic>
      <p:pic>
        <p:nvPicPr>
          <p:cNvPr descr="1268597329_pshenka-1.jpg" id="6" name="Рисунок 5"/>
          <p:cNvPicPr>
            <a:picLocks noChangeAspect="1"/>
          </p:cNvPicPr>
          <p:nvPr/>
        </p:nvPicPr>
        <p:blipFill>
          <a:blip r:embed="rId5"/>
          <a:srcRect b="117"/>
          <a:stretch>
            <a:fillRect/>
          </a:stretch>
        </p:blipFill>
        <p:spPr>
          <a:xfrm>
            <a:off x="2571736" y="3929066"/>
            <a:ext cx="2786082" cy="2688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332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Master</cp:lastModifiedBy>
  <cp:revision>21</cp:revision>
  <dcterms:created xsi:type="dcterms:W3CDTF">2011-01-21T13:55:28Z</dcterms:created>
  <dcterms:modified xsi:type="dcterms:W3CDTF">2011-01-21T17:25:03Z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847177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