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2/8/2014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2/8/2014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28600"/>
            <a:ext cx="7772400" cy="1523999"/>
          </a:xfrm>
        </p:spPr>
        <p:txBody>
          <a:bodyPr/>
          <a:lstStyle/>
          <a:p>
            <a:r>
              <a:rPr lang="ru-RU" b="1" dirty="0" smtClean="0"/>
              <a:t>ДОКЛАД ПО ТЕМЕ: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4400" y="1752600"/>
            <a:ext cx="7620000" cy="4572000"/>
          </a:xfrm>
        </p:spPr>
        <p:txBody>
          <a:bodyPr>
            <a:normAutofit fontScale="85000" lnSpcReduction="10000"/>
          </a:bodyPr>
          <a:lstStyle/>
          <a:p>
            <a:r>
              <a:rPr lang="ru-RU" sz="5200" b="1" i="1" dirty="0" smtClean="0"/>
              <a:t>«Формы и методы работы мастеров </a:t>
            </a:r>
            <a:r>
              <a:rPr lang="ru-RU" sz="5200" b="1" i="1" dirty="0" err="1" smtClean="0"/>
              <a:t>п</a:t>
            </a:r>
            <a:r>
              <a:rPr lang="ru-RU" sz="5200" b="1" i="1" dirty="0" smtClean="0"/>
              <a:t>/о по прохождению стажировки на предприятиях ».</a:t>
            </a:r>
            <a:endParaRPr lang="ru-RU" sz="5200" b="1" dirty="0" smtClean="0"/>
          </a:p>
          <a:p>
            <a:endParaRPr lang="ru-RU" dirty="0" smtClean="0"/>
          </a:p>
          <a:p>
            <a:pPr algn="r"/>
            <a:r>
              <a:rPr lang="ru-RU" sz="2600" dirty="0" smtClean="0"/>
              <a:t>П</a:t>
            </a:r>
            <a:r>
              <a:rPr lang="uk-UA" sz="2600" dirty="0" err="1" smtClean="0"/>
              <a:t>одготовила</a:t>
            </a:r>
            <a:r>
              <a:rPr lang="ru-RU" sz="2600" dirty="0" smtClean="0"/>
              <a:t>: </a:t>
            </a:r>
            <a:r>
              <a:rPr lang="uk-UA" sz="2600" dirty="0" err="1" smtClean="0"/>
              <a:t>мастер</a:t>
            </a:r>
            <a:r>
              <a:rPr lang="uk-UA" sz="2600" dirty="0" smtClean="0"/>
              <a:t> п/о</a:t>
            </a:r>
            <a:endParaRPr lang="ru-RU" sz="2600" dirty="0" smtClean="0"/>
          </a:p>
          <a:p>
            <a:pPr algn="r"/>
            <a:r>
              <a:rPr lang="ru-RU" sz="2600" dirty="0" smtClean="0"/>
              <a:t>ЧЕРН</a:t>
            </a:r>
            <a:r>
              <a:rPr lang="uk-UA" sz="2600" dirty="0" smtClean="0"/>
              <a:t>Ы</a:t>
            </a:r>
            <a:r>
              <a:rPr lang="ru-RU" sz="2600" dirty="0" smtClean="0"/>
              <a:t>ШОВА А. </a:t>
            </a:r>
            <a:r>
              <a:rPr lang="uk-UA" sz="2600" dirty="0" smtClean="0"/>
              <a:t>М.</a:t>
            </a:r>
            <a:endParaRPr lang="ru-RU" sz="2600" dirty="0" smtClean="0"/>
          </a:p>
          <a:p>
            <a:pPr algn="r"/>
            <a:r>
              <a:rPr lang="uk-UA" sz="2600" dirty="0" smtClean="0"/>
              <a:t> </a:t>
            </a:r>
            <a:endParaRPr lang="ru-RU" sz="2600" dirty="0" smtClean="0"/>
          </a:p>
          <a:p>
            <a:r>
              <a:rPr lang="uk-UA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257800"/>
            <a:ext cx="8183880" cy="777240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457200"/>
            <a:ext cx="8153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981200"/>
          </a:xfrm>
        </p:spPr>
        <p:txBody>
          <a:bodyPr>
            <a:noAutofit/>
          </a:bodyPr>
          <a:lstStyle/>
          <a:p>
            <a:r>
              <a:rPr lang="ru-RU" sz="2000" dirty="0" smtClean="0"/>
              <a:t>Положение о стажировке мастеров производственного обучения учебных заведений системы Государственного комитета Совета Министров СССР по профессионально-техническому образованию</a:t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90800"/>
            <a:ext cx="7239000" cy="32004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 smtClean="0"/>
          </a:p>
          <a:p>
            <a:r>
              <a:rPr lang="ru-RU" sz="2400" dirty="0" smtClean="0"/>
              <a:t>Документы СССР</a:t>
            </a:r>
          </a:p>
          <a:p>
            <a:r>
              <a:rPr lang="ru-RU" sz="2400" dirty="0" smtClean="0"/>
              <a:t>Текст документа по состоянию на июль 2011 года</a:t>
            </a:r>
          </a:p>
          <a:p>
            <a:r>
              <a:rPr lang="ru-RU" sz="2400" dirty="0" smtClean="0"/>
              <a:t>Утверждено </a:t>
            </a:r>
          </a:p>
          <a:p>
            <a:r>
              <a:rPr lang="ru-RU" sz="2400" dirty="0" smtClean="0"/>
              <a:t>Приказом Госкомитета </a:t>
            </a:r>
          </a:p>
          <a:p>
            <a:r>
              <a:rPr lang="ru-RU" sz="2400" dirty="0" smtClean="0"/>
              <a:t>Совета Министров СССР </a:t>
            </a:r>
          </a:p>
          <a:p>
            <a:r>
              <a:rPr lang="ru-RU" sz="2400" dirty="0" smtClean="0"/>
              <a:t>по </a:t>
            </a:r>
            <a:r>
              <a:rPr lang="ru-RU" sz="2400" dirty="0" err="1" smtClean="0"/>
              <a:t>профтехобразованию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от 20 августа 1969 г. N 93</a:t>
            </a:r>
          </a:p>
          <a:p>
            <a:pPr>
              <a:buNone/>
            </a:pPr>
            <a:r>
              <a:rPr lang="ru-RU" sz="2400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85800"/>
            <a:ext cx="8183880" cy="48006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1. ЦК КПСС и Совет Министров СССР Постановлением от 2 апреля 1969 г. N 240 "О мерах по дальнейшему улучшению подготовки квалифицированных рабочих в учебных заведениях системы профессионально-технического образования" разрешили органам профессионально-технического образования проводить стажировку мастеров производственного обучения на передовых предприятиях, стройках и в других организациях сроком до 2 месяцев (с отрывом и без отрыва от работы в учебном заведении) без увеличения в связи с этим численности мастеров, обязали руководителей предприятий, строек и других организаций создавать мастерам производственного обучения необходимые условия для прохождения стажировки.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183880" cy="1905000"/>
          </a:xfrm>
        </p:spPr>
        <p:txBody>
          <a:bodyPr>
            <a:noAutofit/>
          </a:bodyPr>
          <a:lstStyle/>
          <a:p>
            <a:r>
              <a:rPr lang="ru-RU" sz="2400" dirty="0" smtClean="0"/>
              <a:t>3. Мастера производственного обучения для прохождения стажировки направляются учебными заведениями системы Комитета, как правило, один раз в пять лет.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57400"/>
            <a:ext cx="8183880" cy="36576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4. План направления мастеров производственного обучения для прохождения стажировки составляется учебными заведениями на каждый хозяйственный год, согласуется с соответствующими предприятиями, стройками и другими организациями, в которых предполагается проводить стажировку мастеров, и утверждается республиканским (АССР), краевым, областным, городским управлением профессионально-технического образования, а в республиках, не имеющих управлений, Государственным комитетом Совета Министров союзной республики по профессионально-техническому образованию.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609600"/>
            <a:ext cx="8183880" cy="1447800"/>
          </a:xfrm>
        </p:spPr>
        <p:txBody>
          <a:bodyPr>
            <a:noAutofit/>
          </a:bodyPr>
          <a:lstStyle/>
          <a:p>
            <a:r>
              <a:rPr lang="ru-RU" sz="2000" dirty="0" smtClean="0"/>
              <a:t>Направление мастеров для прохождения стажировки оформляется приказом по учебному заведению, а прием - приказом по предприятию.</a:t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981200"/>
            <a:ext cx="8183880" cy="388620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5. Стажер работает по программе, утвержденной руководителями учебного заведения и соответствующего предприятия, предусматривающей работу непосредственно на рабочем месте по овладению опытом новаторов и передовиков производства, связанным с профилем подготовки кадров, ознакомлению с технологией производства, современным оборудованием, экономикой и организацией предприятия, техникой безопасности.</a:t>
            </a:r>
          </a:p>
          <a:p>
            <a:r>
              <a:rPr lang="ru-RU" dirty="0" smtClean="0"/>
              <a:t>Стажировка мастеров производственного обучения, как правило, должна проводиться в передовых цехах и на лучших участках базового предприятия, для которого учебное заведение осуществляет подготовку молодых квалифицированных рабочих.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8016240"/>
            <a:ext cx="8183880" cy="609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95604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Стажировка мастеров производственного обучения завершается аттестацией, которая проводится комиссией, назначаемой руководителем предприятия. В состав комиссии входят руководители подразделений предприятия, где проходила стажировка, руководитель стажера и представитель органа профессионально-технического образования. Мастер-стажер предъявляет комиссии отчет о прохождении стажировки и сдает экзамен в виде квалификационной работы, реферата и в другой форме, устанавливаемой указанной комиссией.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6858000"/>
            <a:ext cx="8183880" cy="2895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685800"/>
            <a:ext cx="8183880" cy="403250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Мастерам производственного обучения, успешно прошедшим стажировку, выдается удостоверение единого образца по прилагаемой форме.</a:t>
            </a:r>
          </a:p>
          <a:p>
            <a:pPr>
              <a:buNone/>
            </a:pPr>
            <a:endParaRPr lang="ru-RU" sz="3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05800" cy="4571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8183880" cy="5489448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ФОРМА (ТИПОВАЯ) УДОСТОВЕРЕНИЯ О ПРОХОЖДЕНИИ СТАЖИРОВКИ</a:t>
            </a:r>
          </a:p>
          <a:p>
            <a:r>
              <a:rPr lang="ru-RU" dirty="0" smtClean="0"/>
              <a:t>                             Штамп предприятия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                          Удостоверение N ______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Выдано мастеру производственного обучения училища </a:t>
            </a:r>
            <a:r>
              <a:rPr lang="ru-RU" dirty="0" err="1" smtClean="0"/>
              <a:t>профтехобразования</a:t>
            </a:r>
            <a:r>
              <a:rPr lang="ru-RU" dirty="0" smtClean="0"/>
              <a:t> N ____</a:t>
            </a:r>
          </a:p>
          <a:p>
            <a:r>
              <a:rPr lang="ru-RU" dirty="0" smtClean="0"/>
              <a:t>___________________________________________________________________________</a:t>
            </a:r>
          </a:p>
          <a:p>
            <a:r>
              <a:rPr lang="ru-RU" dirty="0" smtClean="0"/>
              <a:t>в том, что он за период с _______________________ по ______________________</a:t>
            </a:r>
          </a:p>
          <a:p>
            <a:r>
              <a:rPr lang="ru-RU" dirty="0" smtClean="0"/>
              <a:t>состоял стажером на _______________________________________________________</a:t>
            </a:r>
          </a:p>
          <a:p>
            <a:r>
              <a:rPr lang="ru-RU" dirty="0" smtClean="0"/>
              <a:t>                                   (наименование предприятия)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    Решением комиссии квалификационная работа выполнена ___________________</a:t>
            </a:r>
          </a:p>
          <a:p>
            <a:r>
              <a:rPr lang="ru-RU" dirty="0" smtClean="0"/>
              <a:t>                                                              (фамилия,</a:t>
            </a:r>
          </a:p>
          <a:p>
            <a:r>
              <a:rPr lang="ru-RU" dirty="0" smtClean="0"/>
              <a:t>_____________________________________ с оценкой ___________________________</a:t>
            </a:r>
          </a:p>
          <a:p>
            <a:r>
              <a:rPr lang="ru-RU" dirty="0" smtClean="0"/>
              <a:t>           имя, отчество)                               (прописью)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М.П.</a:t>
            </a:r>
          </a:p>
          <a:p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7924799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30</TotalTime>
  <Words>424</Words>
  <PresentationFormat>Экран (4:3)</PresentationFormat>
  <Paragraphs>52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Апекс</vt:lpstr>
      <vt:lpstr>ДОКЛАД ПО ТЕМЕ: </vt:lpstr>
      <vt:lpstr>Положение о стажировке мастеров производственного обучения учебных заведений системы Государственного комитета Совета Министров СССР по профессионально-техническому образованию </vt:lpstr>
      <vt:lpstr>Слайд 3</vt:lpstr>
      <vt:lpstr>3. Мастера производственного обучения для прохождения стажировки направляются учебными заведениями системы Комитета, как правило, один раз в пять лет. </vt:lpstr>
      <vt:lpstr>Направление мастеров для прохождения стажировки оформляется приказом по учебному заведению, а прием - приказом по предприятию. </vt:lpstr>
      <vt:lpstr> </vt:lpstr>
      <vt:lpstr> </vt:lpstr>
      <vt:lpstr> </vt:lpstr>
      <vt:lpstr>Слайд 9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ПО ТЕМЕ: </dc:title>
  <cp:lastModifiedBy>User</cp:lastModifiedBy>
  <cp:revision>5</cp:revision>
  <dcterms:modified xsi:type="dcterms:W3CDTF">2014-02-07T21:32:30Z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404775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