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302" r:id="rId5"/>
    <p:sldId id="270" r:id="rId6"/>
    <p:sldId id="271" r:id="rId7"/>
    <p:sldId id="272" r:id="rId8"/>
    <p:sldId id="26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303" r:id="rId17"/>
    <p:sldId id="280" r:id="rId18"/>
    <p:sldId id="304" r:id="rId19"/>
    <p:sldId id="281" r:id="rId20"/>
    <p:sldId id="282" r:id="rId21"/>
    <p:sldId id="285" r:id="rId22"/>
    <p:sldId id="286" r:id="rId23"/>
    <p:sldId id="287" r:id="rId24"/>
    <p:sldId id="288" r:id="rId25"/>
    <p:sldId id="290" r:id="rId26"/>
    <p:sldId id="291" r:id="rId27"/>
    <p:sldId id="264" r:id="rId28"/>
    <p:sldId id="292" r:id="rId29"/>
    <p:sldId id="305" r:id="rId30"/>
    <p:sldId id="293" r:id="rId31"/>
    <p:sldId id="294" r:id="rId32"/>
    <p:sldId id="295" r:id="rId33"/>
    <p:sldId id="296" r:id="rId34"/>
    <p:sldId id="297" r:id="rId35"/>
    <p:sldId id="265" r:id="rId36"/>
    <p:sldId id="298" r:id="rId37"/>
    <p:sldId id="299" r:id="rId38"/>
    <p:sldId id="300" r:id="rId39"/>
    <p:sldId id="266" r:id="rId40"/>
    <p:sldId id="301" r:id="rId41"/>
    <p:sldId id="267" r:id="rId42"/>
    <p:sldId id="308" r:id="rId43"/>
    <p:sldId id="309" r:id="rId44"/>
    <p:sldId id="327" r:id="rId45"/>
    <p:sldId id="310" r:id="rId46"/>
    <p:sldId id="328" r:id="rId47"/>
    <p:sldId id="311" r:id="rId48"/>
    <p:sldId id="313" r:id="rId49"/>
    <p:sldId id="312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07" r:id="rId61"/>
    <p:sldId id="329" r:id="rId62"/>
    <p:sldId id="330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23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4EBE1-A727-4BE3-9057-2A808844B1C6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C35EB-9F66-4671-AAC0-A7594FDCB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270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C35EB-9F66-4671-AAC0-A7594FDCBE4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614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C35EB-9F66-4671-AAC0-A7594FDCBE4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22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C35EB-9F66-4671-AAC0-A7594FDCBE4E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085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g"/><Relationship Id="rId7" Type="http://schemas.openxmlformats.org/officeDocument/2006/relationships/image" Target="../media/image80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35.xml.rels><?xml version="1.0" encoding="UTF-8" standalone="yes" ?><Relationships xmlns="http://schemas.openxmlformats.org/package/2006/relationships"><Relationship Id="rId3" Target="../media/image94.jpg" Type="http://schemas.openxmlformats.org/officeDocument/2006/relationships/image"/><Relationship Id="rId2" Target="../media/image93.jp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95.jpeg" Type="http://schemas.openxmlformats.org/officeDocument/2006/relationships/image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 ?><Relationships xmlns="http://schemas.openxmlformats.org/package/2006/relationships"><Relationship Id="rId3" Target="../media/image108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110.jpeg" Type="http://schemas.openxmlformats.org/officeDocument/2006/relationships/image"/><Relationship Id="rId4" Target="../media/image109.jpeg" Type="http://schemas.openxmlformats.org/officeDocument/2006/relationships/image"/></Relationships>
</file>

<file path=ppt/slides/_rels/slide41.xml.rels><?xml version="1.0" encoding="UTF-8" standalone="yes" ?><Relationships xmlns="http://schemas.openxmlformats.org/package/2006/relationships"><Relationship Id="rId3" Target="../media/image112.jpeg" Type="http://schemas.openxmlformats.org/officeDocument/2006/relationships/image"/><Relationship Id="rId2" Target="../media/image11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13.jpeg" Type="http://schemas.openxmlformats.org/officeDocument/2006/relationships/image"/></Relationships>
</file>

<file path=ppt/slides/_rels/slide42.xml.rels><?xml version="1.0" encoding="UTF-8" standalone="yes" ?><Relationships xmlns="http://schemas.openxmlformats.org/package/2006/relationships"><Relationship Id="rId3" Target="../media/image115.png" Type="http://schemas.openxmlformats.org/officeDocument/2006/relationships/image"/><Relationship Id="rId2" Target="../media/image11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17.jpeg" Type="http://schemas.openxmlformats.org/officeDocument/2006/relationships/image"/><Relationship Id="rId4" Target="../media/image116.jpeg" Type="http://schemas.openxmlformats.org/officeDocument/2006/relationships/image"/></Relationships>
</file>

<file path=ppt/slides/_rels/slide43.xml.rels><?xml version="1.0" encoding="UTF-8" standalone="yes" ?><Relationships xmlns="http://schemas.openxmlformats.org/package/2006/relationships"><Relationship Id="rId3" Target="../media/image119.jpeg" Type="http://schemas.openxmlformats.org/officeDocument/2006/relationships/image"/><Relationship Id="rId2" Target="../media/image118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21.jpeg" Type="http://schemas.openxmlformats.org/officeDocument/2006/relationships/image"/><Relationship Id="rId4" Target="../media/image120.jpeg" Type="http://schemas.openxmlformats.org/officeDocument/2006/relationships/image"/></Relationships>
</file>

<file path=ppt/slides/_rels/slide44.xml.rels><?xml version="1.0" encoding="UTF-8" standalone="yes" ?><Relationships xmlns="http://schemas.openxmlformats.org/package/2006/relationships"><Relationship Id="rId3" Target="../media/image123.jpeg" Type="http://schemas.openxmlformats.org/officeDocument/2006/relationships/image"/><Relationship Id="rId2" Target="../media/image12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25.jpeg" Type="http://schemas.openxmlformats.org/officeDocument/2006/relationships/image"/><Relationship Id="rId4" Target="../media/image124.jpeg" Type="http://schemas.openxmlformats.org/officeDocument/2006/relationships/image"/></Relationships>
</file>

<file path=ppt/slides/_rels/slide45.xml.rels><?xml version="1.0" encoding="UTF-8" standalone="yes" ?><Relationships xmlns="http://schemas.openxmlformats.org/package/2006/relationships"><Relationship Id="rId3" Target="../media/image127.jpeg" Type="http://schemas.openxmlformats.org/officeDocument/2006/relationships/image"/><Relationship Id="rId2" Target="../media/image1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3" Target="../media/image129.jpeg" Type="http://schemas.openxmlformats.org/officeDocument/2006/relationships/image"/><Relationship Id="rId2" Target="../media/image12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31.jpeg" Type="http://schemas.openxmlformats.org/officeDocument/2006/relationships/image"/><Relationship Id="rId4" Target="../media/image130.jpeg" Type="http://schemas.openxmlformats.org/officeDocument/2006/relationships/image"/></Relationships>
</file>

<file path=ppt/slides/_rels/slide47.xml.rels><?xml version="1.0" encoding="UTF-8" standalone="yes" ?><Relationships xmlns="http://schemas.openxmlformats.org/package/2006/relationships"><Relationship Id="rId3" Target="../media/image132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134.jpeg" Type="http://schemas.openxmlformats.org/officeDocument/2006/relationships/image"/><Relationship Id="rId4" Target="../media/image133.jpeg" Type="http://schemas.openxmlformats.org/officeDocument/2006/relationships/image"/></Relationships>
</file>

<file path=ppt/slides/_rels/slide48.xml.rels><?xml version="1.0" encoding="UTF-8" standalone="yes" ?><Relationships xmlns="http://schemas.openxmlformats.org/package/2006/relationships"><Relationship Id="rId3" Target="../media/image136.jpeg" Type="http://schemas.openxmlformats.org/officeDocument/2006/relationships/image"/><Relationship Id="rId2" Target="../media/image135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37.jpeg" Type="http://schemas.openxmlformats.org/officeDocument/2006/relationships/image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jpeg"/><Relationship Id="rId4" Type="http://schemas.openxmlformats.org/officeDocument/2006/relationships/image" Target="../media/image142.png"/></Relationships>
</file>

<file path=ppt/slides/_rels/slide51.xml.rels><?xml version="1.0" encoding="UTF-8" standalone="yes" ?><Relationships xmlns="http://schemas.openxmlformats.org/package/2006/relationships"><Relationship Id="rId3" Target="../media/image145.png" Type="http://schemas.openxmlformats.org/officeDocument/2006/relationships/image"/><Relationship Id="rId2" Target="../media/image14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46.jpeg" Type="http://schemas.openxmlformats.org/officeDocument/2006/relationships/image"/></Relationships>
</file>

<file path=ppt/slides/_rels/slide52.xml.rels><?xml version="1.0" encoding="UTF-8" standalone="yes" ?><Relationships xmlns="http://schemas.openxmlformats.org/package/2006/relationships"><Relationship Id="rId3" Target="../media/image148.jpeg" Type="http://schemas.openxmlformats.org/officeDocument/2006/relationships/image"/><Relationship Id="rId2" Target="../media/image14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50.jpeg" Type="http://schemas.openxmlformats.org/officeDocument/2006/relationships/image"/><Relationship Id="rId4" Target="../media/image149.png" Type="http://schemas.openxmlformats.org/officeDocument/2006/relationships/image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3.jpeg"/></Relationships>
</file>

<file path=ppt/slides/_rels/slide54.xml.rels><?xml version="1.0" encoding="UTF-8" standalone="yes" ?><Relationships xmlns="http://schemas.openxmlformats.org/package/2006/relationships"><Relationship Id="rId3" Target="../media/image155.jpeg" Type="http://schemas.openxmlformats.org/officeDocument/2006/relationships/image"/><Relationship Id="rId2" Target="../media/image15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5.xml.rels><?xml version="1.0" encoding="UTF-8" standalone="yes" ?><Relationships xmlns="http://schemas.openxmlformats.org/package/2006/relationships"><Relationship Id="rId3" Target="../media/image157.jpeg" Type="http://schemas.openxmlformats.org/officeDocument/2006/relationships/image"/><Relationship Id="rId2" Target="../media/image15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60.png" Type="http://schemas.openxmlformats.org/officeDocument/2006/relationships/image"/><Relationship Id="rId5" Target="../media/image159.jpeg" Type="http://schemas.openxmlformats.org/officeDocument/2006/relationships/image"/><Relationship Id="rId4" Target="../media/image158.jpeg" Type="http://schemas.openxmlformats.org/officeDocument/2006/relationships/image"/></Relationships>
</file>

<file path=ppt/slides/_rels/slide56.xml.rels><?xml version="1.0" encoding="UTF-8" standalone="yes" ?><Relationships xmlns="http://schemas.openxmlformats.org/package/2006/relationships"><Relationship Id="rId3" Target="../media/image162.jpeg" Type="http://schemas.openxmlformats.org/officeDocument/2006/relationships/image"/><Relationship Id="rId2" Target="../media/image16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63.jpeg" Type="http://schemas.openxmlformats.org/officeDocument/2006/relationships/image"/></Relationships>
</file>

<file path=ppt/slides/_rels/slide57.xml.rels><?xml version="1.0" encoding="UTF-8" standalone="yes" ?><Relationships xmlns="http://schemas.openxmlformats.org/package/2006/relationships"><Relationship Id="rId3" Target="../media/image165.jpeg" Type="http://schemas.openxmlformats.org/officeDocument/2006/relationships/image"/><Relationship Id="rId2" Target="../media/image16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68.jpeg" Type="http://schemas.openxmlformats.org/officeDocument/2006/relationships/image"/><Relationship Id="rId5" Target="../media/image167.jpeg" Type="http://schemas.openxmlformats.org/officeDocument/2006/relationships/image"/><Relationship Id="rId4" Target="../media/image166.png" Type="http://schemas.openxmlformats.org/officeDocument/2006/relationships/image"/></Relationships>
</file>

<file path=ppt/slides/_rels/slide58.xml.rels><?xml version="1.0" encoding="UTF-8" standalone="yes" ?><Relationships xmlns="http://schemas.openxmlformats.org/package/2006/relationships"><Relationship Id="rId3" Target="../media/image170.png" Type="http://schemas.openxmlformats.org/officeDocument/2006/relationships/image"/><Relationship Id="rId2" Target="../media/image16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72.jpeg" Type="http://schemas.openxmlformats.org/officeDocument/2006/relationships/image"/><Relationship Id="rId4" Target="../media/image171.jpeg" Type="http://schemas.openxmlformats.org/officeDocument/2006/relationships/image"/></Relationships>
</file>

<file path=ppt/slides/_rels/slide59.xml.rels><?xml version="1.0" encoding="UTF-8" standalone="yes" ?><Relationships xmlns="http://schemas.openxmlformats.org/package/2006/relationships"><Relationship Id="rId3" Target="../media/image174.jpeg" Type="http://schemas.openxmlformats.org/officeDocument/2006/relationships/image"/><Relationship Id="rId2" Target="../media/image17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77.jpeg" Type="http://schemas.openxmlformats.org/officeDocument/2006/relationships/image"/><Relationship Id="rId5" Target="../media/image176.jpeg" Type="http://schemas.openxmlformats.org/officeDocument/2006/relationships/image"/><Relationship Id="rId4" Target="../media/image175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blondnotes.ru/aboutme/" TargetMode="External"/><Relationship Id="rId7" Type="http://schemas.openxmlformats.org/officeDocument/2006/relationships/hyperlink" Target="http://www.inmoment.ru/" TargetMode="External"/><Relationship Id="rId2" Type="http://schemas.openxmlformats.org/officeDocument/2006/relationships/hyperlink" Target="http://fashionstylist.kupivip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aliexpress.com/ru" TargetMode="External"/><Relationship Id="rId5" Type="http://schemas.openxmlformats.org/officeDocument/2006/relationships/hyperlink" Target="http://blog.t-stile.info/" TargetMode="External"/><Relationship Id="rId4" Type="http://schemas.openxmlformats.org/officeDocument/2006/relationships/hyperlink" Target="http://www.womenpretty.ru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dress-fashion.ru/index.htm" TargetMode="External"/><Relationship Id="rId2" Type="http://schemas.openxmlformats.org/officeDocument/2006/relationships/hyperlink" Target="http://shej-sama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orfiati.ru/" TargetMode="External"/><Relationship Id="rId5" Type="http://schemas.openxmlformats.org/officeDocument/2006/relationships/hyperlink" Target="http://konspekt-shvei.ru/" TargetMode="External"/><Relationship Id="rId4" Type="http://schemas.openxmlformats.org/officeDocument/2006/relationships/hyperlink" Target="http://katushenka.ru/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obnov-ka.ru/" TargetMode="External"/><Relationship Id="rId7" Type="http://schemas.openxmlformats.org/officeDocument/2006/relationships/hyperlink" Target="http://www.mshirt.ru/product_1120.html" TargetMode="External"/><Relationship Id="rId2" Type="http://schemas.openxmlformats.org/officeDocument/2006/relationships/hyperlink" Target="http://www.newsewing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ru/search?q=%D0%B2%D0%BE%D1%80%D0%BE%D1%82%D0%BD%D0%B8%D0%BA&amp;newwindow=1&amp;es_sm=93&amp;tbm=isch&amp;tbo=u&amp;source=univ&amp;sa=X&amp;ei=GC5rU6rGJ4_bygPnjID" TargetMode="External"/><Relationship Id="rId5" Type="http://schemas.openxmlformats.org/officeDocument/2006/relationships/hyperlink" Target="http://welltex.ru/shveynoe-proektirovanie/lekala-odezhdy/lekala-dlya-shveynogo-proizvodstva/zhenskaya-odezhda/zhakety-zhilety/zhilet-s-hlyastikom-5954.html" TargetMode="External"/><Relationship Id="rId4" Type="http://schemas.openxmlformats.org/officeDocument/2006/relationships/hyperlink" Target="http://zigzagom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707904" y="3886200"/>
            <a:ext cx="5040560" cy="17526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Учитель технологии высшей квалификационной категории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МБОУ «Средняя общеобразовательная школа № 21» г. Калуги </a:t>
            </a:r>
          </a:p>
          <a:p>
            <a:pPr algn="l"/>
            <a:r>
              <a:rPr lang="ru-RU" sz="2000" b="1" i="1" dirty="0" err="1" smtClean="0">
                <a:solidFill>
                  <a:schemeClr val="tx1"/>
                </a:solidFill>
              </a:rPr>
              <a:t>Ударова</a:t>
            </a:r>
            <a:r>
              <a:rPr lang="ru-RU" sz="2000" b="1" i="1" dirty="0" smtClean="0">
                <a:solidFill>
                  <a:schemeClr val="tx1"/>
                </a:solidFill>
              </a:rPr>
              <a:t> Антонина Владимировна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1268761"/>
            <a:ext cx="7774632" cy="23316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Детали швейных изделий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sz="3600" i="1" dirty="0" smtClean="0"/>
              <a:t>Термины и определения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Основные понятия</a:t>
            </a:r>
            <a:endParaRPr lang="ru-RU" sz="2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3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Спинка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800" dirty="0" smtClean="0"/>
              <a:t>Задняя </a:t>
            </a:r>
            <a:r>
              <a:rPr lang="ru-RU" sz="2800" dirty="0"/>
              <a:t>деталь швейного изделия.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 Примечания</a:t>
            </a:r>
            <a:r>
              <a:rPr lang="ru-RU" sz="2800" i="1" dirty="0">
                <a:solidFill>
                  <a:srgbClr val="FF0000"/>
                </a:solidFill>
              </a:rPr>
              <a:t>. </a:t>
            </a:r>
            <a:r>
              <a:rPr lang="ru-RU" sz="2800" i="1" dirty="0"/>
              <a:t>Спинка может быть </a:t>
            </a:r>
            <a:r>
              <a:rPr lang="ru-RU" sz="2800" i="1" dirty="0" err="1"/>
              <a:t>цельновыкроенная</a:t>
            </a:r>
            <a:r>
              <a:rPr lang="ru-RU" sz="2800" i="1" dirty="0"/>
              <a:t> или из частей.</a:t>
            </a:r>
            <a:endParaRPr lang="ru-RU" sz="2800" dirty="0"/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52936"/>
            <a:ext cx="4824536" cy="3190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248" y="332656"/>
            <a:ext cx="2167128" cy="2286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2996952"/>
            <a:ext cx="228600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9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Воротник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швейного изделия для обработки и оформления выреза горловины. </a:t>
            </a:r>
          </a:p>
          <a:p>
            <a:pPr marL="0" indent="0">
              <a:buNone/>
            </a:pPr>
            <a:r>
              <a:rPr lang="ru-RU" sz="2800" i="1" dirty="0" smtClean="0"/>
              <a:t>  </a:t>
            </a:r>
            <a:r>
              <a:rPr lang="ru-RU" sz="2800" i="1" dirty="0" smtClean="0">
                <a:solidFill>
                  <a:srgbClr val="FF0000"/>
                </a:solidFill>
              </a:rPr>
              <a:t>Примечания</a:t>
            </a:r>
            <a:r>
              <a:rPr lang="ru-RU" sz="2800" i="1" dirty="0">
                <a:solidFill>
                  <a:srgbClr val="FF0000"/>
                </a:solidFill>
              </a:rPr>
              <a:t>. </a:t>
            </a:r>
            <a:r>
              <a:rPr lang="ru-RU" sz="2800" i="1" dirty="0"/>
              <a:t>воротник может быть </a:t>
            </a:r>
            <a:r>
              <a:rPr lang="ru-RU" sz="2800" i="1" dirty="0" err="1"/>
              <a:t>цельновыкроенный</a:t>
            </a:r>
            <a:r>
              <a:rPr lang="ru-RU" sz="2800" i="1" dirty="0"/>
              <a:t> с </a:t>
            </a:r>
            <a:r>
              <a:rPr lang="ru-RU" sz="2800" i="1" dirty="0" err="1"/>
              <a:t>подбортами</a:t>
            </a:r>
            <a:r>
              <a:rPr lang="ru-RU" sz="2800" i="1" dirty="0"/>
              <a:t>, отложной, пристегивающийся и т.д.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717032"/>
            <a:ext cx="3267075" cy="1304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725144"/>
            <a:ext cx="2943225" cy="2019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357659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4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Верхний воротник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  Верхняя </a:t>
            </a:r>
            <a:r>
              <a:rPr lang="ru-RU" sz="2800" dirty="0"/>
              <a:t>часть </a:t>
            </a:r>
            <a:r>
              <a:rPr lang="ru-RU" sz="2800" dirty="0" smtClean="0"/>
              <a:t>воротника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5258" y="188640"/>
            <a:ext cx="2170176" cy="20787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871" y="1732920"/>
            <a:ext cx="2088232" cy="1656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720496"/>
            <a:ext cx="2880320" cy="27113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416" y="2708920"/>
            <a:ext cx="1905000" cy="31337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5207" y="3713942"/>
            <a:ext cx="2167128" cy="2743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564" y="4446923"/>
            <a:ext cx="2813298" cy="12772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5827084"/>
            <a:ext cx="28575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Нижний воротник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i="1" dirty="0" smtClean="0"/>
              <a:t>  </a:t>
            </a:r>
            <a:r>
              <a:rPr lang="ru-RU" sz="2800" i="1" dirty="0" err="1" smtClean="0">
                <a:solidFill>
                  <a:srgbClr val="FF0000"/>
                </a:solidFill>
              </a:rPr>
              <a:t>Ндп</a:t>
            </a:r>
            <a:r>
              <a:rPr lang="ru-RU" sz="2800" i="1" dirty="0"/>
              <a:t>. Подворотник</a:t>
            </a:r>
            <a:r>
              <a:rPr lang="ru-RU" sz="2800" i="1" dirty="0" smtClean="0"/>
              <a:t>.</a:t>
            </a:r>
          </a:p>
          <a:p>
            <a:pPr marL="0" lvl="0" indent="0">
              <a:buNone/>
            </a:pPr>
            <a:r>
              <a:rPr lang="ru-RU" sz="2800" dirty="0" smtClean="0"/>
              <a:t>  Нижняя часть воротника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2060848"/>
            <a:ext cx="3672408" cy="4541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645024"/>
            <a:ext cx="417646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Отлет воротника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2088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Отгибающая </a:t>
            </a:r>
            <a:r>
              <a:rPr lang="ru-RU" sz="2800" dirty="0"/>
              <a:t>часть воротника, расположенная от верхней линии стойки воротника </a:t>
            </a:r>
          </a:p>
          <a:p>
            <a:pPr marL="0" indent="0">
              <a:buNone/>
            </a:pPr>
            <a:r>
              <a:rPr lang="ru-RU" sz="2800" i="1" dirty="0" smtClean="0"/>
              <a:t> </a:t>
            </a:r>
            <a:r>
              <a:rPr lang="ru-RU" sz="2800" i="1" dirty="0" smtClean="0">
                <a:solidFill>
                  <a:srgbClr val="FF0000"/>
                </a:solidFill>
              </a:rPr>
              <a:t> Примечания</a:t>
            </a:r>
            <a:r>
              <a:rPr lang="ru-RU" sz="2800" i="1" dirty="0"/>
              <a:t>. Исключение составляет воротника-стойка, который не имеет отлета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242307"/>
            <a:ext cx="1905000" cy="3133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090" y="2852936"/>
            <a:ext cx="3552451" cy="1531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357" y="3068960"/>
            <a:ext cx="2274366" cy="37238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779" y="4384559"/>
            <a:ext cx="3823072" cy="226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5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Стойка воротника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Вертикально </a:t>
            </a:r>
            <a:r>
              <a:rPr lang="ru-RU" sz="2800" dirty="0"/>
              <a:t>расположенная часть воротника, оформляющая отгибающуюся часть-отлет воротника </a:t>
            </a:r>
          </a:p>
          <a:p>
            <a:pPr marL="0" indent="0">
              <a:buNone/>
            </a:pPr>
            <a:r>
              <a:rPr lang="ru-RU" sz="2800" i="1" dirty="0" smtClean="0"/>
              <a:t>  Примечания</a:t>
            </a:r>
            <a:r>
              <a:rPr lang="ru-RU" sz="2800" i="1" dirty="0"/>
              <a:t>. Стойка воротника может быть выкроенной отдельной частью или </a:t>
            </a:r>
            <a:r>
              <a:rPr lang="ru-RU" sz="2800" i="1" dirty="0" err="1"/>
              <a:t>цельновыкроенной</a:t>
            </a:r>
            <a:r>
              <a:rPr lang="ru-RU" sz="2800" i="1" dirty="0"/>
              <a:t> с отлетом воротника 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776836"/>
            <a:ext cx="2600325" cy="1752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589240"/>
            <a:ext cx="4267200" cy="11334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4005064"/>
            <a:ext cx="3600400" cy="195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3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Кокетка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415" y="3140968"/>
            <a:ext cx="5046792" cy="33589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3391669"/>
            <a:ext cx="2276475" cy="28575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Верхняя </a:t>
            </a:r>
            <a:r>
              <a:rPr lang="ru-RU" sz="2800" dirty="0"/>
              <a:t>отрезная часть переда, полочек, спинки, а также юбки и брюк </a:t>
            </a:r>
          </a:p>
          <a:p>
            <a:pPr marL="0" indent="0">
              <a:buNone/>
            </a:pPr>
            <a:r>
              <a:rPr lang="ru-RU" sz="2800" i="1" dirty="0" smtClean="0"/>
              <a:t>  Примечания</a:t>
            </a:r>
            <a:r>
              <a:rPr lang="ru-RU" sz="2800" i="1" dirty="0"/>
              <a:t>. Кокетка может быть притачной, накладной, отлетной.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5054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Рукав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швейного изделия, покрывающая руку.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i="1" dirty="0"/>
              <a:t> </a:t>
            </a:r>
            <a:r>
              <a:rPr lang="ru-RU" sz="2800" i="1" dirty="0" smtClean="0"/>
              <a:t> Примечания</a:t>
            </a:r>
            <a:r>
              <a:rPr lang="ru-RU" sz="2800" i="1" dirty="0"/>
              <a:t>. Рукав может быть различной длинны, </a:t>
            </a:r>
            <a:r>
              <a:rPr lang="ru-RU" sz="2800" i="1" dirty="0" err="1"/>
              <a:t>одношовным</a:t>
            </a:r>
            <a:r>
              <a:rPr lang="ru-RU" sz="2800" i="1" dirty="0"/>
              <a:t>, </a:t>
            </a:r>
            <a:r>
              <a:rPr lang="ru-RU" sz="2800" i="1" dirty="0" err="1"/>
              <a:t>двухшовным</a:t>
            </a:r>
            <a:r>
              <a:rPr lang="ru-RU" sz="2800" i="1" dirty="0"/>
              <a:t>, </a:t>
            </a:r>
            <a:r>
              <a:rPr lang="ru-RU" sz="2800" i="1" dirty="0" err="1"/>
              <a:t>трехшовным</a:t>
            </a:r>
            <a:r>
              <a:rPr lang="ru-RU" sz="2800" i="1" dirty="0"/>
              <a:t>,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439992"/>
            <a:ext cx="2609191" cy="244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284407"/>
            <a:ext cx="2845802" cy="2243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7" y="2750930"/>
            <a:ext cx="2664465" cy="382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5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dirty="0" smtClean="0"/>
              <a:t>Рукав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 smtClean="0"/>
              <a:t>Рукав может быть: </a:t>
            </a:r>
            <a:r>
              <a:rPr lang="ru-RU" sz="2800" i="1" dirty="0" err="1" smtClean="0"/>
              <a:t>втачной</a:t>
            </a:r>
            <a:r>
              <a:rPr lang="ru-RU" sz="2800" i="1" dirty="0" smtClean="0"/>
              <a:t>, </a:t>
            </a:r>
            <a:r>
              <a:rPr lang="ru-RU" sz="2800" i="1" dirty="0"/>
              <a:t>реглан, </a:t>
            </a:r>
            <a:r>
              <a:rPr lang="ru-RU" sz="2800" i="1" dirty="0" err="1" smtClean="0"/>
              <a:t>цельновыкроенный</a:t>
            </a:r>
            <a:r>
              <a:rPr lang="ru-RU" sz="2800" i="1" dirty="0" smtClean="0"/>
              <a:t> </a:t>
            </a:r>
            <a:r>
              <a:rPr lang="ru-RU" sz="2800" i="1" dirty="0"/>
              <a:t>со спинкой, полочкой, передом </a:t>
            </a:r>
            <a:endParaRPr lang="ru-RU" sz="28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082330"/>
            <a:ext cx="3312368" cy="2247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486" y="4353900"/>
            <a:ext cx="4284453" cy="2497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8178" y="2642054"/>
            <a:ext cx="2808312" cy="21574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80" y="3095359"/>
            <a:ext cx="2126382" cy="339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8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Верхняя часть рукава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Часть </a:t>
            </a:r>
            <a:r>
              <a:rPr lang="ru-RU" sz="2800" dirty="0"/>
              <a:t>рукава, покрывающая наружную часть </a:t>
            </a:r>
            <a:r>
              <a:rPr lang="ru-RU" sz="2800" dirty="0" smtClean="0"/>
              <a:t>руки.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2348880"/>
            <a:ext cx="3305175" cy="2590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005064"/>
            <a:ext cx="1895475" cy="2390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708920"/>
            <a:ext cx="23336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7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Швейное изделие </a:t>
            </a:r>
            <a:endParaRPr lang="ru-RU" sz="36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638" y="3933176"/>
            <a:ext cx="5627716" cy="244809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Изделие</a:t>
            </a:r>
            <a:r>
              <a:rPr lang="ru-RU" dirty="0"/>
              <a:t>, изготовленное в результате швейного процесса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66" y="2060911"/>
            <a:ext cx="3031236" cy="226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5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Нижняя часть рукава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Часть </a:t>
            </a:r>
            <a:r>
              <a:rPr lang="ru-RU" sz="2800" dirty="0"/>
              <a:t>рукава, покрывающая внутреннюю часть руки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095" y="2337504"/>
            <a:ext cx="2304256" cy="4248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1351" y="1870940"/>
            <a:ext cx="3305175" cy="2590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204864"/>
            <a:ext cx="2686050" cy="428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4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Манжет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швейного изделия для оформления низа рукава и брюк.</a:t>
            </a:r>
          </a:p>
          <a:p>
            <a:pPr marL="0" indent="0">
              <a:buNone/>
            </a:pPr>
            <a:r>
              <a:rPr lang="ru-RU" sz="2800" i="1" dirty="0" smtClean="0"/>
              <a:t>  </a:t>
            </a:r>
            <a:r>
              <a:rPr lang="ru-RU" sz="2800" i="1" dirty="0" smtClean="0">
                <a:solidFill>
                  <a:srgbClr val="FF0000"/>
                </a:solidFill>
              </a:rPr>
              <a:t>Примечания</a:t>
            </a:r>
            <a:r>
              <a:rPr lang="ru-RU" sz="2800" i="1" dirty="0"/>
              <a:t>. Манжета может быть притачной или </a:t>
            </a:r>
            <a:r>
              <a:rPr lang="ru-RU" sz="2800" i="1" dirty="0" err="1"/>
              <a:t>цельновыкроенной</a:t>
            </a:r>
            <a:r>
              <a:rPr lang="ru-RU" sz="2800" i="1" dirty="0"/>
              <a:t> с основными частями рукавов или брюк 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302" y="3593743"/>
            <a:ext cx="3148554" cy="20560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2762506"/>
            <a:ext cx="2857500" cy="21240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6538" y="4922092"/>
            <a:ext cx="3312368" cy="19766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0438" y="3256952"/>
            <a:ext cx="19907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Половинка брюк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брюк, покрывающая часть таза и ноги .</a:t>
            </a:r>
          </a:p>
          <a:p>
            <a:pPr marL="0" indent="0">
              <a:buNone/>
            </a:pPr>
            <a:r>
              <a:rPr lang="ru-RU" sz="2800" i="1" dirty="0" smtClean="0"/>
              <a:t>  Примечания</a:t>
            </a:r>
            <a:r>
              <a:rPr lang="ru-RU" sz="2800" i="1" dirty="0"/>
              <a:t>. Половинка брюк может быть передней или задней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2996952"/>
            <a:ext cx="5220072" cy="1944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852936"/>
            <a:ext cx="3168352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05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Полотнище юбки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Деталь </a:t>
            </a:r>
            <a:r>
              <a:rPr lang="ru-RU" sz="2800" dirty="0"/>
              <a:t>юбки, покрывающая часть таза и ноги.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76872"/>
            <a:ext cx="3851920" cy="29074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772816"/>
            <a:ext cx="2143125" cy="2143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8400" y="4005064"/>
            <a:ext cx="3487936" cy="264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5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Откосок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передней половинки брюк для обработки потайной застежки, предназначенная для пришивания пуговиц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2492896"/>
            <a:ext cx="3514725" cy="3486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636912"/>
            <a:ext cx="3449960" cy="25759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4430464"/>
            <a:ext cx="3191339" cy="239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4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Прокладка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или узел швейного изделия для придания жесткости, устойчивости формы и теплозащитных свойств, расположенные между верхним и нижним слоями материала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573016"/>
            <a:ext cx="2952328" cy="244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2996952"/>
            <a:ext cx="2939819" cy="24482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573016"/>
            <a:ext cx="2348880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Карман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или узел швейного изделия </a:t>
            </a:r>
            <a:r>
              <a:rPr lang="ru-RU" sz="2800" dirty="0" smtClean="0"/>
              <a:t>для хранения предметов и оформления швейного изделия.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2611692"/>
            <a:ext cx="2809875" cy="2400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222189"/>
            <a:ext cx="2304256" cy="2335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647806"/>
            <a:ext cx="295232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6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Внешний карман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3" y="3104681"/>
            <a:ext cx="2880320" cy="3766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573016"/>
            <a:ext cx="3400425" cy="315468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097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Карман</a:t>
            </a:r>
            <a:r>
              <a:rPr lang="ru-RU" sz="2800" dirty="0"/>
              <a:t>, расположенный на лицевой стороне швейного изделия.</a:t>
            </a:r>
          </a:p>
          <a:p>
            <a:pPr marL="0" indent="0">
              <a:buNone/>
            </a:pPr>
            <a:r>
              <a:rPr lang="ru-RU" sz="2800" dirty="0" smtClean="0"/>
              <a:t>  Примечание</a:t>
            </a:r>
            <a:r>
              <a:rPr lang="ru-RU" sz="2800" dirty="0"/>
              <a:t>. В зависимости от расположения карман может быть передним, задним, боковым.</a:t>
            </a:r>
          </a:p>
        </p:txBody>
      </p:sp>
    </p:spTree>
    <p:extLst>
      <p:ext uri="{BB962C8B-B14F-4D97-AF65-F5344CB8AC3E}">
        <p14:creationId xmlns:p14="http://schemas.microsoft.com/office/powerpoint/2010/main" val="364225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Внутренний карман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err="1" smtClean="0">
                <a:solidFill>
                  <a:srgbClr val="FF0000"/>
                </a:solidFill>
              </a:rPr>
              <a:t>Ндп</a:t>
            </a:r>
            <a:r>
              <a:rPr lang="ru-RU" sz="2800" dirty="0" smtClean="0"/>
              <a:t>. </a:t>
            </a:r>
            <a:r>
              <a:rPr lang="ru-RU" sz="2800" dirty="0" err="1" smtClean="0"/>
              <a:t>Грудовой</a:t>
            </a:r>
            <a:r>
              <a:rPr lang="ru-RU" sz="2800" dirty="0" smtClean="0"/>
              <a:t> карман</a:t>
            </a:r>
          </a:p>
          <a:p>
            <a:pPr marL="0" indent="0">
              <a:buNone/>
            </a:pPr>
            <a:r>
              <a:rPr lang="ru-RU" sz="2800" dirty="0" smtClean="0"/>
              <a:t>  Карман</a:t>
            </a:r>
            <a:r>
              <a:rPr lang="ru-RU" sz="2800" dirty="0"/>
              <a:t>, расположенный на внутренней стороне изделия.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08311"/>
            <a:ext cx="3600400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996952"/>
            <a:ext cx="3810000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9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Виды карманов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284984"/>
            <a:ext cx="3386867" cy="27820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552" y="3284917"/>
            <a:ext cx="1905000" cy="3171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5876" y="990984"/>
            <a:ext cx="3168352" cy="21105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7322" y="455787"/>
            <a:ext cx="2606154" cy="2645791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017015"/>
            <a:ext cx="2602411" cy="2223999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3101578"/>
            <a:ext cx="2765273" cy="20831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7322" y="5301208"/>
            <a:ext cx="1631062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1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Деталь швейного изделия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Часть </a:t>
            </a:r>
            <a:r>
              <a:rPr lang="ru-RU" sz="2800" dirty="0"/>
              <a:t>швейного изделия, изготовленная из материала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492896"/>
            <a:ext cx="2876550" cy="3371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2636912"/>
            <a:ext cx="35052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6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Подзор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53886"/>
            <a:ext cx="8229600" cy="497227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кармана для прикрытия подкладки кармана в месте его отверстия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492896"/>
            <a:ext cx="3609278" cy="35774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633799"/>
            <a:ext cx="44386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68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Листочка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кармана, оформляющая линию разреза и закрепленная по боковым сторонам.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65" y="2665296"/>
            <a:ext cx="4011938" cy="4161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389" y="2204864"/>
            <a:ext cx="36004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3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Клапан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кармана, оформляющая верхнюю линию разреза.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Примечания. Клапан может быть использован для отделки швейного изделия.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3" y="3212976"/>
            <a:ext cx="2466975" cy="184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559" y="3214211"/>
            <a:ext cx="3017912" cy="2190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024" y="4380154"/>
            <a:ext cx="3449960" cy="233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3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Долевик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швейного изделия для  предохранения от растяжки разрез</a:t>
            </a:r>
            <a:r>
              <a:rPr lang="ru-RU" dirty="0"/>
              <a:t>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2780928"/>
            <a:ext cx="2304256" cy="3044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3140969"/>
            <a:ext cx="3505572" cy="26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6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720" y="40466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Подкладка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23042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или узел швейного изделия для оформления швейного изделия с изнаночной стороны. </a:t>
            </a:r>
          </a:p>
          <a:p>
            <a:pPr marL="0" indent="0">
              <a:buNone/>
            </a:pPr>
            <a:r>
              <a:rPr lang="ru-RU" sz="2800" dirty="0" smtClean="0"/>
              <a:t>  </a:t>
            </a:r>
            <a:r>
              <a:rPr lang="ru-RU" sz="2800" i="1" dirty="0" smtClean="0">
                <a:solidFill>
                  <a:srgbClr val="FF0000"/>
                </a:solidFill>
              </a:rPr>
              <a:t>Примечание</a:t>
            </a:r>
            <a:r>
              <a:rPr lang="ru-RU" sz="2800" i="1" dirty="0"/>
              <a:t>. Подкладка может быть утепляющей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2924944"/>
            <a:ext cx="2808312" cy="3861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429000"/>
            <a:ext cx="4680520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346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Пояс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3351247"/>
            <a:ext cx="2952328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318" y="4070701"/>
            <a:ext cx="2522482" cy="269064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088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для фиксации швейного изделия на талии или на бедрах.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Примечания</a:t>
            </a:r>
            <a:r>
              <a:rPr lang="ru-RU" sz="2800" dirty="0" smtClean="0"/>
              <a:t>. </a:t>
            </a:r>
            <a:r>
              <a:rPr lang="ru-RU" sz="2800" i="1" dirty="0"/>
              <a:t>П</a:t>
            </a:r>
            <a:r>
              <a:rPr lang="ru-RU" sz="2800" i="1" dirty="0" smtClean="0"/>
              <a:t>ояс может быть съемным, притачным, </a:t>
            </a:r>
            <a:r>
              <a:rPr lang="ru-RU" sz="2800" i="1" dirty="0" err="1" smtClean="0"/>
              <a:t>настрочным</a:t>
            </a:r>
            <a:r>
              <a:rPr lang="ru-RU" sz="2800" i="1" dirty="0" smtClean="0"/>
              <a:t> или использован для отделки</a:t>
            </a:r>
            <a:endParaRPr lang="ru-RU" sz="2800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021" y="3104454"/>
            <a:ext cx="2088232" cy="3594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97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Хлястик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для регулирования степени прилегания швейного изделия или для отделки.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429000"/>
            <a:ext cx="4762500" cy="3162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2780928"/>
            <a:ext cx="3552825" cy="395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559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Обтачка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559" y="108784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швейного изделия для обработки срезов.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Примечание</a:t>
            </a:r>
            <a:r>
              <a:rPr lang="ru-RU" sz="2800" dirty="0"/>
              <a:t>. Обтачка должна быть из основного материала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149080"/>
            <a:ext cx="2880320" cy="2088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4472634"/>
            <a:ext cx="1512168" cy="20505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412" y="2456192"/>
            <a:ext cx="2857500" cy="1543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0750" y="4540002"/>
            <a:ext cx="2857500" cy="2085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2306355"/>
            <a:ext cx="2456967" cy="184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Шлёвка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швейного изделия для продевания и удерживания пояса, ремня в определённом положении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356992"/>
            <a:ext cx="2952328" cy="30510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8913" y="2492896"/>
            <a:ext cx="3049241" cy="41216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3789039"/>
            <a:ext cx="2664296" cy="304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2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Бейка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284984"/>
            <a:ext cx="4737720" cy="324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3356992"/>
            <a:ext cx="3240360" cy="316835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252027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для отделки швейного изделия в виде полоски материала, соединённой с деталью или изделием по двум продольным сторонам </a:t>
            </a:r>
          </a:p>
        </p:txBody>
      </p:sp>
    </p:spTree>
    <p:extLst>
      <p:ext uri="{BB962C8B-B14F-4D97-AF65-F5344CB8AC3E}">
        <p14:creationId xmlns:p14="http://schemas.microsoft.com/office/powerpoint/2010/main" val="3778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Узел швейного изделия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600" y="1196752"/>
            <a:ext cx="822960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Сложное </a:t>
            </a:r>
            <a:r>
              <a:rPr lang="ru-RU" sz="2800" dirty="0"/>
              <a:t>соединение деталей, отдельных частей детали швейного изделия </a:t>
            </a:r>
          </a:p>
        </p:txBody>
      </p:sp>
      <p:pic>
        <p:nvPicPr>
          <p:cNvPr id="1026" name="Picture 2" descr="C:\Users\User\Pictures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417447"/>
            <a:ext cx="7095744" cy="424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8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418058"/>
          </a:xfrm>
        </p:spPr>
        <p:txBody>
          <a:bodyPr>
            <a:noAutofit/>
          </a:bodyPr>
          <a:lstStyle/>
          <a:p>
            <a:r>
              <a:rPr lang="ru-RU" sz="3600" dirty="0" smtClean="0"/>
              <a:t>Рюш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78478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для отделки швейного изделия в виде полоски материала и обработанными краями по двум или четырём сторонам с образованием сборок или складок по середине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9694" y="2703380"/>
            <a:ext cx="4346802" cy="2597828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318592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3781" y="5517231"/>
            <a:ext cx="2988332" cy="12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80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346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Волан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36819"/>
            <a:ext cx="8229600" cy="14401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3300" dirty="0" smtClean="0"/>
              <a:t>Деталь </a:t>
            </a:r>
            <a:r>
              <a:rPr lang="ru-RU" sz="3300" dirty="0"/>
              <a:t>для отделки швейного изделия в виде широкой полосы материала, соединённой с изделием по краю одной продольной стороны, конструкция которой обеспечивает образование волнообразного края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649984"/>
            <a:ext cx="2744193" cy="350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User\Pictures\картинки ГОСТ\116347041_3_644x461_palto-demisezonnoe-zhenskoe-vorotnik-volan-pod-zakaz-podarok-odezhda-obu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2636912"/>
            <a:ext cx="2473472" cy="394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0204" y="2780928"/>
            <a:ext cx="2815972" cy="361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1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Пата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для его декоративного оформления, настроченная или втачанная одним концом в шов. 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2008323" cy="27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8476" y="3080018"/>
            <a:ext cx="2040888" cy="1826623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308572"/>
            <a:ext cx="183480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068961"/>
            <a:ext cx="2236628" cy="275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8044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Баска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в виде расклешенной полосы материала для декоративного оформления изделия по линии талии, пришиваемого или съемная.</a:t>
            </a:r>
            <a:endParaRPr lang="ru-RU" sz="28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022898"/>
            <a:ext cx="2160240" cy="3230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User\Pictures\картинки ГОСТ\13610908648689817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3839" y="3284985"/>
            <a:ext cx="2195071" cy="296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Pictures\картинки ГОСТ\a832c1a891f1c768745d5b9f6914723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5" y="2564903"/>
            <a:ext cx="1882399" cy="313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2564903"/>
            <a:ext cx="1953092" cy="296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2564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893851"/>
            <a:ext cx="4320480" cy="265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4186" y="3933056"/>
            <a:ext cx="2136603" cy="271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83" y="1008790"/>
            <a:ext cx="3797575" cy="28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836712"/>
            <a:ext cx="1935346" cy="2898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4" y="0"/>
            <a:ext cx="1404156" cy="9087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Баска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95913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Погон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или узел швейного изделия в виде полосы, прикрепленной к изделию в области плеча для его декоративного оформления.</a:t>
            </a:r>
            <a:endParaRPr lang="ru-RU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46" y="3212976"/>
            <a:ext cx="5595937" cy="327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C:\Users\User\Pictures\картинки ГОСТ\bd30234887f38d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5091" y="2780928"/>
            <a:ext cx="312645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4644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008" y="1196751"/>
            <a:ext cx="3384376" cy="225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309634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88640"/>
            <a:ext cx="3069704" cy="3983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7264" y="4412942"/>
            <a:ext cx="3121000" cy="2218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260648"/>
            <a:ext cx="172819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Погон</a:t>
            </a:r>
          </a:p>
        </p:txBody>
      </p:sp>
    </p:spTree>
    <p:extLst>
      <p:ext uri="{BB962C8B-B14F-4D97-AF65-F5344CB8AC3E}">
        <p14:creationId xmlns:p14="http://schemas.microsoft.com/office/powerpoint/2010/main" val="7209680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073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Оборка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в виде полосы материала, собранной с одной стороны в сборку или складку и соединенной собранным краем с изделием для его декоративного оформления.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910957"/>
            <a:ext cx="3204198" cy="3364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636912"/>
            <a:ext cx="2909921" cy="3912499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6707" y="4577893"/>
            <a:ext cx="2448272" cy="147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7926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Бант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для его декоративного оформления в виде ленты, завязанной в несколько петель.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31" y="3209772"/>
            <a:ext cx="2232359" cy="3234439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3020" y="2780928"/>
            <a:ext cx="318910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429000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0259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Бочок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Часть переда или спинки, покрывающая боковую поверхность туловища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2636912"/>
            <a:ext cx="2182538" cy="4137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2229774"/>
            <a:ext cx="23812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222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Перед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err="1" smtClean="0"/>
              <a:t>Ндп</a:t>
            </a:r>
            <a:r>
              <a:rPr lang="ru-RU" sz="2800" i="1" dirty="0" smtClean="0"/>
              <a:t>. Лиф (не допускается)</a:t>
            </a:r>
            <a:endParaRPr lang="ru-RU" sz="2800" i="1" dirty="0"/>
          </a:p>
          <a:p>
            <a:pPr marL="0" indent="0">
              <a:buNone/>
            </a:pPr>
            <a:r>
              <a:rPr lang="ru-RU" sz="2800" i="1" dirty="0" smtClean="0"/>
              <a:t>  </a:t>
            </a:r>
            <a:r>
              <a:rPr lang="ru-RU" sz="2800" dirty="0" smtClean="0"/>
              <a:t> Передняя </a:t>
            </a:r>
            <a:r>
              <a:rPr lang="ru-RU" sz="2800" dirty="0"/>
              <a:t>деталь швейного изделия с разрезом, не доходящим до </a:t>
            </a:r>
            <a:r>
              <a:rPr lang="ru-RU" sz="2800" dirty="0" smtClean="0"/>
              <a:t>низа</a:t>
            </a:r>
            <a:r>
              <a:rPr lang="ru-RU" sz="2800" dirty="0"/>
              <a:t> </a:t>
            </a:r>
            <a:r>
              <a:rPr lang="ru-RU" sz="2800" dirty="0" smtClean="0"/>
              <a:t>или без него. </a:t>
            </a:r>
            <a:endParaRPr lang="ru-RU" sz="2800" dirty="0"/>
          </a:p>
          <a:p>
            <a:pPr marL="0" indent="0">
              <a:buNone/>
            </a:pPr>
            <a:r>
              <a:rPr lang="ru-RU" sz="2800" i="1" dirty="0" smtClean="0"/>
              <a:t>  </a:t>
            </a:r>
            <a:r>
              <a:rPr lang="ru-RU" sz="2800" i="1" dirty="0" smtClean="0">
                <a:solidFill>
                  <a:srgbClr val="FF0000"/>
                </a:solidFill>
              </a:rPr>
              <a:t>Примечание</a:t>
            </a:r>
            <a:r>
              <a:rPr lang="ru-RU" sz="2800" i="1" dirty="0"/>
              <a:t>. Перед может быть </a:t>
            </a:r>
            <a:r>
              <a:rPr lang="ru-RU" sz="2800" i="1" dirty="0" err="1"/>
              <a:t>цельновыкроенным</a:t>
            </a:r>
            <a:r>
              <a:rPr lang="ru-RU" sz="2800" i="1" dirty="0"/>
              <a:t> или из частей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348880"/>
            <a:ext cx="2543175" cy="381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717032"/>
            <a:ext cx="44767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2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Галстук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для его декоративного оформления в виде широкой ленты, завязываемой узлом под воротником со свободно выпущенным концами.</a:t>
            </a:r>
            <a:endParaRPr lang="ru-RU" sz="2800" dirty="0"/>
          </a:p>
        </p:txBody>
      </p:sp>
      <p:pic>
        <p:nvPicPr>
          <p:cNvPr id="4098" name="Picture 2" descr="C:\Users\User\Pictures\картинки ГОСТ\image_52606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3264326"/>
            <a:ext cx="2077715" cy="276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139" y="2996952"/>
            <a:ext cx="2436564" cy="3644407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5067" y="4149080"/>
            <a:ext cx="164198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95" y="3528497"/>
            <a:ext cx="2016224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497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Жабо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из легких материалов или кружев для декоративного оформления его у воротника со сборками или складками.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84004"/>
            <a:ext cx="3244498" cy="27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440085"/>
            <a:ext cx="258147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3440085"/>
            <a:ext cx="258120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8962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/>
              <a:t>Кулиска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в виде полоски материала для оформления стяжки его в различных местах 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2132943" cy="272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2708287"/>
            <a:ext cx="2316039" cy="371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542" y="3527634"/>
            <a:ext cx="1872208" cy="28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320989"/>
            <a:ext cx="2065406" cy="309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623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Петля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Навесная деталь швейного изделия, предназначенная для его застегивания.</a:t>
            </a:r>
            <a:endParaRPr lang="ru-RU" sz="2800" dirty="0"/>
          </a:p>
        </p:txBody>
      </p:sp>
      <p:pic>
        <p:nvPicPr>
          <p:cNvPr id="5122" name="Picture 2" descr="C:\Users\User\Pictures\картинки ГОСТ\92975776_GXKjTWZVJU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2633216"/>
            <a:ext cx="282789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3717032"/>
            <a:ext cx="2091192" cy="2196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2706214"/>
            <a:ext cx="2624847" cy="398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923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Вешалка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из материалов или ленты для его подвешивания.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185442"/>
            <a:ext cx="4483918" cy="4483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4090987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7649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567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Бретель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567" y="1216325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для поддерживания его на плечах.</a:t>
            </a:r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0541" y="3166385"/>
            <a:ext cx="1929412" cy="331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Pictures\картинки ГОСТ\265146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1348" y="1826783"/>
            <a:ext cx="2417165" cy="241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8880"/>
            <a:ext cx="2126196" cy="2851215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659772"/>
            <a:ext cx="2461395" cy="340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395783"/>
            <a:ext cx="1639887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75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Чашка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изделия, покрывающая грудную железу.</a:t>
            </a:r>
            <a:endParaRPr lang="ru-RU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2916813"/>
            <a:ext cx="2498088" cy="374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40968"/>
            <a:ext cx="3048000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Pictures\картинки ГОСТ\a_f4d97e2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575" y="2420888"/>
            <a:ext cx="2213574" cy="357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1065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Нагрудник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изделия, покрывающая часть туловища в области груди.</a:t>
            </a:r>
            <a:endParaRPr lang="ru-RU" sz="2800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308714"/>
            <a:ext cx="2073647" cy="323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Pictures\картинки ГОСТ\385133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0942" y="2150512"/>
            <a:ext cx="1243617" cy="230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9462" y="2232389"/>
            <a:ext cx="215265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653135"/>
            <a:ext cx="2469453" cy="185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2936294"/>
            <a:ext cx="2589857" cy="258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27857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Капюшон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Притачная или съемная деталь или узел швейного изделия, покрывающая голову и прикрепляемая по линии горловины.</a:t>
            </a:r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654" y="3008039"/>
            <a:ext cx="2148788" cy="321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780585"/>
            <a:ext cx="185497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008039"/>
            <a:ext cx="1929962" cy="272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7546" y="3233432"/>
            <a:ext cx="2520280" cy="1951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6074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Штрипка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Деталь швейного изделия в виде полоски материала, прикрепляемая к нижней части брюк для удерживания их в натянутом положении. 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284984"/>
            <a:ext cx="124605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407" y="2779575"/>
            <a:ext cx="1591218" cy="159121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4232191"/>
            <a:ext cx="1624533" cy="1976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Pictures\картинки ГОСТ\images (6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4359696"/>
            <a:ext cx="1511305" cy="216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36" y="3284984"/>
            <a:ext cx="3275856" cy="27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96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Полочка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800" dirty="0" smtClean="0"/>
              <a:t>Передняя </a:t>
            </a:r>
            <a:r>
              <a:rPr lang="ru-RU" sz="2800" dirty="0"/>
              <a:t>деталь швейного изделия с разрезом, доходящим до низа.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Примечания</a:t>
            </a:r>
            <a:r>
              <a:rPr lang="ru-RU" sz="2800" dirty="0" smtClean="0"/>
              <a:t>: полочка может быть </a:t>
            </a:r>
            <a:r>
              <a:rPr lang="ru-RU" sz="2800" dirty="0" err="1" smtClean="0"/>
              <a:t>цельновыкроенной</a:t>
            </a:r>
            <a:r>
              <a:rPr lang="ru-RU" sz="2800" dirty="0" smtClean="0"/>
              <a:t> или из частей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3068978"/>
            <a:ext cx="3085721" cy="3519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3356992"/>
            <a:ext cx="29622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Использованные источники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4857403"/>
          </a:xfrm>
        </p:spPr>
        <p:txBody>
          <a:bodyPr>
            <a:noAutofit/>
          </a:bodyPr>
          <a:lstStyle/>
          <a:p>
            <a:r>
              <a:rPr lang="ru-RU" sz="2400" dirty="0" smtClean="0"/>
              <a:t>Гост </a:t>
            </a:r>
            <a:r>
              <a:rPr lang="ru-RU" sz="2400" dirty="0"/>
              <a:t>22977-89: </a:t>
            </a:r>
            <a:r>
              <a:rPr lang="ru-RU" sz="2400" dirty="0" smtClean="0"/>
              <a:t>Детали швейных изделий. Термины и определения. - М., «Издательство стандартов».</a:t>
            </a:r>
          </a:p>
          <a:p>
            <a:r>
              <a:rPr lang="ru-RU" sz="2400" dirty="0" smtClean="0"/>
              <a:t>Изображения сайта «Энциклопедия моды» </a:t>
            </a:r>
            <a:r>
              <a:rPr lang="en-US" sz="2400" dirty="0">
                <a:hlinkClick r:id="rId2"/>
              </a:rPr>
              <a:t>http://fashionstylist.kupivip.ru</a:t>
            </a:r>
            <a:r>
              <a:rPr lang="en-US" sz="2400" dirty="0" smtClean="0">
                <a:hlinkClick r:id="rId2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блога «Заметки блондинки» </a:t>
            </a:r>
            <a:r>
              <a:rPr lang="en-US" sz="2400" dirty="0">
                <a:hlinkClick r:id="rId3"/>
              </a:rPr>
              <a:t>http://blondnotes.ru/aboutme</a:t>
            </a:r>
            <a:r>
              <a:rPr lang="en-US" sz="2400" dirty="0" smtClean="0">
                <a:hlinkClick r:id="rId3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для женщин и о женщинах </a:t>
            </a: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www.womenpretty.ru/</a:t>
            </a:r>
            <a:endParaRPr lang="ru-RU" sz="2400" dirty="0" smtClean="0"/>
          </a:p>
          <a:p>
            <a:r>
              <a:rPr lang="ru-RU" sz="2400" dirty="0" smtClean="0"/>
              <a:t>Изображения блога «О шитье…» </a:t>
            </a:r>
            <a:r>
              <a:rPr lang="en-US" sz="2400" dirty="0">
                <a:hlinkClick r:id="rId5"/>
              </a:rPr>
              <a:t>http://blog.t-stile.info</a:t>
            </a:r>
            <a:r>
              <a:rPr lang="en-US" sz="2400" dirty="0" smtClean="0">
                <a:hlinkClick r:id="rId5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</a:t>
            </a:r>
            <a:r>
              <a:rPr lang="en-US" sz="2400" dirty="0"/>
              <a:t>"</a:t>
            </a:r>
            <a:r>
              <a:rPr lang="en-US" sz="2400" dirty="0" err="1"/>
              <a:t>Aliexpress</a:t>
            </a:r>
            <a:r>
              <a:rPr lang="en-US" sz="2400" dirty="0"/>
              <a:t>" </a:t>
            </a:r>
            <a:r>
              <a:rPr lang="ru-RU" sz="2400" dirty="0" smtClean="0"/>
              <a:t> </a:t>
            </a:r>
            <a:r>
              <a:rPr lang="en-US" sz="2400" dirty="0" smtClean="0">
                <a:hlinkClick r:id="rId6"/>
              </a:rPr>
              <a:t>http://ru.aliexpress.com/ru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Женского сайта «</a:t>
            </a:r>
            <a:r>
              <a:rPr lang="en-US" sz="2400" dirty="0" smtClean="0"/>
              <a:t>In Moment</a:t>
            </a:r>
            <a:r>
              <a:rPr lang="ru-RU" sz="2400" dirty="0" smtClean="0"/>
              <a:t>» </a:t>
            </a:r>
            <a:r>
              <a:rPr lang="en-US" sz="2400" dirty="0">
                <a:hlinkClick r:id="rId7"/>
              </a:rPr>
              <a:t>http://www.inmoment.ru</a:t>
            </a:r>
            <a:r>
              <a:rPr lang="en-US" sz="2400" dirty="0" smtClean="0">
                <a:hlinkClick r:id="rId7"/>
              </a:rPr>
              <a:t>/</a:t>
            </a:r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71991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Использованные источники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r>
              <a:rPr lang="ru-RU" sz="2400" dirty="0" smtClean="0"/>
              <a:t>Изображения Блога Елены Гусевой о технологии шитья и рукоделии </a:t>
            </a:r>
            <a:r>
              <a:rPr lang="en-US" sz="2400" dirty="0">
                <a:hlinkClick r:id="rId2"/>
              </a:rPr>
              <a:t>http://shej-sama.ru</a:t>
            </a:r>
            <a:r>
              <a:rPr lang="en-US" sz="2400" dirty="0" smtClean="0">
                <a:hlinkClick r:id="rId2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Каталога «Вечерние платья для коктейлей и выпускные платья из США» </a:t>
            </a:r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dress-fashion.ru/index.htm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</a:t>
            </a:r>
            <a:r>
              <a:rPr lang="ru-RU" sz="2400" dirty="0" err="1" smtClean="0"/>
              <a:t>Катюшенька</a:t>
            </a:r>
            <a:r>
              <a:rPr lang="ru-RU" sz="2400" dirty="0" smtClean="0"/>
              <a:t> </a:t>
            </a:r>
            <a:r>
              <a:rPr lang="ru-RU" sz="2400" dirty="0" err="1" smtClean="0"/>
              <a:t>Ру</a:t>
            </a:r>
            <a:r>
              <a:rPr lang="ru-RU" sz="2400" dirty="0" smtClean="0"/>
              <a:t> – мир шитья </a:t>
            </a:r>
            <a:r>
              <a:rPr lang="en-US" sz="2400" dirty="0">
                <a:hlinkClick r:id="rId4"/>
              </a:rPr>
              <a:t>http://katushenka.ru</a:t>
            </a:r>
            <a:r>
              <a:rPr lang="en-US" sz="2400" dirty="0" smtClean="0">
                <a:hlinkClick r:id="rId4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«Конспект швеи» </a:t>
            </a:r>
            <a:r>
              <a:rPr lang="en-US" sz="2400" dirty="0">
                <a:hlinkClick r:id="rId5"/>
              </a:rPr>
              <a:t>http://konspekt-shvei.ru</a:t>
            </a:r>
            <a:r>
              <a:rPr lang="en-US" sz="2400" dirty="0" smtClean="0">
                <a:hlinkClick r:id="rId5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«Школа шитья Анастасии </a:t>
            </a:r>
            <a:r>
              <a:rPr lang="ru-RU" sz="2400" dirty="0" err="1" smtClean="0"/>
              <a:t>Корфиати</a:t>
            </a:r>
            <a:r>
              <a:rPr lang="ru-RU" sz="2400" dirty="0" smtClean="0"/>
              <a:t>» </a:t>
            </a:r>
            <a:r>
              <a:rPr lang="en-US" sz="2400" dirty="0">
                <a:hlinkClick r:id="rId6"/>
              </a:rPr>
              <a:t>http://korfiati.ru</a:t>
            </a:r>
            <a:r>
              <a:rPr lang="en-US" sz="2400" dirty="0" smtClean="0">
                <a:hlinkClick r:id="rId6"/>
              </a:rPr>
              <a:t>/</a:t>
            </a:r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02224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Использованные источники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r>
              <a:rPr lang="ru-RU" sz="2400" dirty="0" smtClean="0"/>
              <a:t>Изображения сайта «Швейных дел мастер» </a:t>
            </a:r>
            <a:r>
              <a:rPr lang="en-US" sz="2400" dirty="0">
                <a:hlinkClick r:id="rId2"/>
              </a:rPr>
              <a:t>http://www.newsewing.com</a:t>
            </a:r>
            <a:r>
              <a:rPr lang="en-US" sz="2400" dirty="0" smtClean="0">
                <a:hlinkClick r:id="rId2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«Обновка своими руками» </a:t>
            </a:r>
            <a:r>
              <a:rPr lang="en-US" sz="2400" dirty="0">
                <a:hlinkClick r:id="rId3"/>
              </a:rPr>
              <a:t>http://obnov-ka.ru</a:t>
            </a:r>
            <a:r>
              <a:rPr lang="en-US" sz="2400" dirty="0" smtClean="0">
                <a:hlinkClick r:id="rId3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Изображения сайта Зигзагом.</a:t>
            </a:r>
            <a:r>
              <a:rPr lang="en-US" sz="2400" dirty="0" smtClean="0"/>
              <a:t>com</a:t>
            </a:r>
            <a:r>
              <a:rPr lang="ru-RU" sz="2400" dirty="0" smtClean="0"/>
              <a:t> </a:t>
            </a:r>
            <a:r>
              <a:rPr lang="en-US" sz="2400" dirty="0">
                <a:hlinkClick r:id="rId4"/>
              </a:rPr>
              <a:t>http://zigzagom.com</a:t>
            </a:r>
            <a:r>
              <a:rPr lang="en-US" sz="2400" dirty="0" smtClean="0">
                <a:hlinkClick r:id="rId4"/>
              </a:rPr>
              <a:t>/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Изображение жилета с хлястиком: </a:t>
            </a: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welltex.ru/shveynoe-proektirovanie/lekala-odezhdy/lekala-dlya-shveynogo-proizvodstva/zhenskaya-odezhda/zhakety-zhilety/zhilet-s-hlyastikom-5954.html</a:t>
            </a:r>
            <a:r>
              <a:rPr lang="ru-RU" sz="2400" dirty="0" smtClean="0"/>
              <a:t>  </a:t>
            </a:r>
            <a:endParaRPr lang="ru-RU" sz="2400" dirty="0" smtClean="0">
              <a:hlinkClick r:id="rId6"/>
            </a:endParaRPr>
          </a:p>
          <a:p>
            <a:r>
              <a:rPr lang="ru-RU" sz="2400" dirty="0" smtClean="0"/>
              <a:t>Изображение мужской рубашки: </a:t>
            </a:r>
            <a:r>
              <a:rPr lang="en-US" sz="2400" dirty="0">
                <a:hlinkClick r:id="rId7"/>
              </a:rPr>
              <a:t>http://</a:t>
            </a:r>
            <a:r>
              <a:rPr lang="en-US" sz="2400" dirty="0" smtClean="0">
                <a:hlinkClick r:id="rId7"/>
              </a:rPr>
              <a:t>www.mshirt.ru/product_1120.html</a:t>
            </a:r>
            <a:r>
              <a:rPr lang="ru-RU" sz="2400" dirty="0"/>
              <a:t> </a:t>
            </a:r>
            <a:endParaRPr lang="ru-RU" sz="2400" dirty="0" smtClean="0"/>
          </a:p>
          <a:p>
            <a:endParaRPr lang="ru-RU" sz="1800" dirty="0" smtClean="0">
              <a:hlinkClick r:id="rId6"/>
            </a:endParaRPr>
          </a:p>
        </p:txBody>
      </p:sp>
    </p:spTree>
    <p:extLst>
      <p:ext uri="{BB962C8B-B14F-4D97-AF65-F5344CB8AC3E}">
        <p14:creationId xmlns:p14="http://schemas.microsoft.com/office/powerpoint/2010/main" val="3890222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Вставка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Деталь или обработанный узел для отделки переда швейного изделия.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780928"/>
            <a:ext cx="2859782" cy="38130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2450736"/>
            <a:ext cx="2924002" cy="414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err="1" smtClean="0"/>
              <a:t>Подборт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3356992"/>
            <a:ext cx="2592288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495104"/>
            <a:ext cx="2952750" cy="315277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1"/>
            <a:ext cx="8229600" cy="12961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  Деталь </a:t>
            </a:r>
            <a:r>
              <a:rPr lang="ru-RU" sz="2800" dirty="0"/>
              <a:t>переда или полочек для обработки краев борта швейного изделия. </a:t>
            </a:r>
          </a:p>
          <a:p>
            <a:pPr marL="0" indent="0">
              <a:buNone/>
            </a:pPr>
            <a:r>
              <a:rPr lang="ru-RU" sz="2800" i="1" dirty="0" smtClean="0"/>
              <a:t>  Примечание</a:t>
            </a:r>
            <a:r>
              <a:rPr lang="ru-RU" sz="2800" i="1" dirty="0"/>
              <a:t>. </a:t>
            </a:r>
            <a:r>
              <a:rPr lang="ru-RU" sz="2800" i="1" dirty="0" err="1"/>
              <a:t>Подборт</a:t>
            </a:r>
            <a:r>
              <a:rPr lang="ru-RU" sz="2800" i="1" dirty="0"/>
              <a:t> может быть </a:t>
            </a:r>
            <a:r>
              <a:rPr lang="ru-RU" sz="2800" i="1" dirty="0" err="1"/>
              <a:t>цельновыкроенным</a:t>
            </a:r>
            <a:r>
              <a:rPr lang="ru-RU" sz="2800" i="1" dirty="0"/>
              <a:t> с полочкой или отрезной, выкраивается из основных или отделочных материалов.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703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Планка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Деталь </a:t>
            </a:r>
            <a:r>
              <a:rPr lang="ru-RU" sz="2800" dirty="0"/>
              <a:t>швейного изделия в виде </a:t>
            </a:r>
            <a:r>
              <a:rPr lang="ru-RU" sz="2800" dirty="0" smtClean="0"/>
              <a:t>втачанной, притачанной или настроченной полоски материала для обработки краев застёжки или отделки швейного изделия.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501008"/>
            <a:ext cx="2808312" cy="31527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2492896"/>
            <a:ext cx="3147814" cy="3853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3140968"/>
            <a:ext cx="234315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1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1233</Words>
  <Application>Microsoft Office PowerPoint</Application>
  <PresentationFormat>Экран (4:3)</PresentationFormat>
  <Paragraphs>160</Paragraphs>
  <Slides>62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Детали швейных изделий Термины и определения Основные понятия</vt:lpstr>
      <vt:lpstr>Швейное изделие </vt:lpstr>
      <vt:lpstr>Деталь швейного изделия</vt:lpstr>
      <vt:lpstr>Узел швейного изделия </vt:lpstr>
      <vt:lpstr>Перед </vt:lpstr>
      <vt:lpstr>Полочка</vt:lpstr>
      <vt:lpstr>Вставка </vt:lpstr>
      <vt:lpstr>Подборт </vt:lpstr>
      <vt:lpstr>Планка </vt:lpstr>
      <vt:lpstr>Спинка </vt:lpstr>
      <vt:lpstr>Воротник </vt:lpstr>
      <vt:lpstr>Верхний воротник</vt:lpstr>
      <vt:lpstr>Нижний воротник</vt:lpstr>
      <vt:lpstr>Отлет воротника</vt:lpstr>
      <vt:lpstr>Стойка воротника</vt:lpstr>
      <vt:lpstr>Кокетка </vt:lpstr>
      <vt:lpstr>Рукав </vt:lpstr>
      <vt:lpstr>Рукав </vt:lpstr>
      <vt:lpstr>Верхняя часть рукава</vt:lpstr>
      <vt:lpstr>Нижняя часть рукава</vt:lpstr>
      <vt:lpstr>Манжет</vt:lpstr>
      <vt:lpstr>Половинка брюк </vt:lpstr>
      <vt:lpstr>Полотнище юбки </vt:lpstr>
      <vt:lpstr>Откосок </vt:lpstr>
      <vt:lpstr>Прокладка </vt:lpstr>
      <vt:lpstr>Карман </vt:lpstr>
      <vt:lpstr>Внешний карман</vt:lpstr>
      <vt:lpstr>Внутренний карман</vt:lpstr>
      <vt:lpstr>Виды карманов</vt:lpstr>
      <vt:lpstr>Подзор </vt:lpstr>
      <vt:lpstr>Листочка</vt:lpstr>
      <vt:lpstr>Клапан </vt:lpstr>
      <vt:lpstr>Долевик </vt:lpstr>
      <vt:lpstr>Подкладка </vt:lpstr>
      <vt:lpstr>Пояс </vt:lpstr>
      <vt:lpstr>Хлястик</vt:lpstr>
      <vt:lpstr>Обтачка </vt:lpstr>
      <vt:lpstr>Шлёвка </vt:lpstr>
      <vt:lpstr>Бейка </vt:lpstr>
      <vt:lpstr>Рюш </vt:lpstr>
      <vt:lpstr>Волан </vt:lpstr>
      <vt:lpstr>Пата</vt:lpstr>
      <vt:lpstr>Баска</vt:lpstr>
      <vt:lpstr>Презентация PowerPoint</vt:lpstr>
      <vt:lpstr>Погон</vt:lpstr>
      <vt:lpstr>Презентация PowerPoint</vt:lpstr>
      <vt:lpstr>Оборка</vt:lpstr>
      <vt:lpstr>Бант </vt:lpstr>
      <vt:lpstr>Бочок </vt:lpstr>
      <vt:lpstr>Галстук </vt:lpstr>
      <vt:lpstr>Жабо </vt:lpstr>
      <vt:lpstr>Кулиска </vt:lpstr>
      <vt:lpstr>Петля </vt:lpstr>
      <vt:lpstr>Вешалка </vt:lpstr>
      <vt:lpstr>Бретель </vt:lpstr>
      <vt:lpstr>Чашка </vt:lpstr>
      <vt:lpstr>Нагрудник </vt:lpstr>
      <vt:lpstr>Капюшон </vt:lpstr>
      <vt:lpstr>Штрипка </vt:lpstr>
      <vt:lpstr>Использованные источники</vt:lpstr>
      <vt:lpstr>Использованные источники</vt:lpstr>
      <vt:lpstr>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Термины и определения</dc:title>
  <dc:creator>User</dc:creator>
  <cp:lastModifiedBy>User</cp:lastModifiedBy>
  <cp:revision>99</cp:revision>
  <dcterms:created xsi:type="dcterms:W3CDTF">2013-11-29T05:11:43Z</dcterms:created>
  <dcterms:modified xsi:type="dcterms:W3CDTF">2014-05-22T06:13:45Z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3215726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