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3" r:id="rId3"/>
    <p:sldId id="284" r:id="rId4"/>
    <p:sldId id="268" r:id="rId5"/>
    <p:sldId id="270" r:id="rId6"/>
    <p:sldId id="258" r:id="rId7"/>
    <p:sldId id="259" r:id="rId8"/>
    <p:sldId id="263" r:id="rId9"/>
    <p:sldId id="264" r:id="rId10"/>
    <p:sldId id="265" r:id="rId11"/>
    <p:sldId id="267" r:id="rId12"/>
    <p:sldId id="269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A740E06-D9DC-4588-8B0B-AEE31D1ECECB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80834BA-8670-4A61-B276-4CDF47994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4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3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Выполнили учащиеся 7-а класса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МБОУ СОШ №19: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Вересова Ксения, </a:t>
            </a:r>
            <a:r>
              <a:rPr lang="ru-RU" b="1" i="1" dirty="0" err="1" smtClean="0">
                <a:solidFill>
                  <a:srgbClr val="FF0000"/>
                </a:solidFill>
              </a:rPr>
              <a:t>Вещина</a:t>
            </a:r>
            <a:r>
              <a:rPr lang="ru-RU" b="1" i="1" dirty="0" smtClean="0">
                <a:solidFill>
                  <a:srgbClr val="FF0000"/>
                </a:solidFill>
              </a:rPr>
              <a:t>  Елизавета,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Кулавина</a:t>
            </a:r>
            <a:r>
              <a:rPr lang="ru-RU" b="1" i="1" dirty="0" smtClean="0">
                <a:solidFill>
                  <a:srgbClr val="FF0000"/>
                </a:solidFill>
              </a:rPr>
              <a:t> Ирина, </a:t>
            </a:r>
            <a:r>
              <a:rPr lang="ru-RU" b="1" i="1" dirty="0" err="1" smtClean="0">
                <a:solidFill>
                  <a:srgbClr val="FF0000"/>
                </a:solidFill>
              </a:rPr>
              <a:t>Хахова</a:t>
            </a:r>
            <a:r>
              <a:rPr lang="ru-RU" b="1" i="1" dirty="0" smtClean="0">
                <a:solidFill>
                  <a:srgbClr val="FF0000"/>
                </a:solidFill>
              </a:rPr>
              <a:t> Мария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Руководитель проекта: Малышева М.Г.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ТВОРЧЕСКИЙ ПРОЕКТ</a:t>
            </a:r>
            <a:br>
              <a:rPr lang="ru-RU" dirty="0" smtClean="0"/>
            </a:br>
            <a:r>
              <a:rPr lang="ru-RU" dirty="0" smtClean="0"/>
              <a:t>ШИРМА</a:t>
            </a:r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214414" y="3143248"/>
            <a:ext cx="6429420" cy="1571636"/>
          </a:xfrm>
          <a:prstGeom prst="round2DiagRect">
            <a:avLst/>
          </a:prstGeom>
          <a:solidFill>
            <a:schemeClr val="accent1">
              <a:alpha val="2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ширма технолог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4929198"/>
            <a:ext cx="2100520" cy="1571612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01028" cy="58259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Ширмой можно скрывать не самые удачные места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в помещении и объединять предметы мебели в интерьере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ширма 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1928802"/>
            <a:ext cx="3339707" cy="4452942"/>
          </a:xfrm>
          <a:prstGeom prst="rect">
            <a:avLst/>
          </a:prstGeom>
        </p:spPr>
      </p:pic>
      <p:pic>
        <p:nvPicPr>
          <p:cNvPr id="7" name="Содержимое 6" descr="ширма 09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714348" y="2052596"/>
            <a:ext cx="4091048" cy="4091048"/>
          </a:xfrm>
        </p:spPr>
      </p:pic>
    </p:spTree>
  </p:cSld>
  <p:clrMapOvr>
    <a:masterClrMapping/>
  </p:clrMapOvr>
  <p:transition>
    <p:split orient="vert"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85794"/>
            <a:ext cx="7772400" cy="51115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</a:rPr>
              <a:t>Ширма способна создавать атмосферу</a:t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> уединения и релаксации</a:t>
            </a:r>
            <a:endParaRPr lang="ru-RU" sz="3200" dirty="0">
              <a:solidFill>
                <a:schemeClr val="accent2"/>
              </a:solidFill>
            </a:endParaRPr>
          </a:p>
        </p:txBody>
      </p:sp>
      <p:pic>
        <p:nvPicPr>
          <p:cNvPr id="6" name="Содержимое 5" descr="ширма 1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857356" y="1428736"/>
            <a:ext cx="5715040" cy="5099573"/>
          </a:xfrm>
        </p:spPr>
      </p:pic>
    </p:spTree>
  </p:cSld>
  <p:clrMapOvr>
    <a:masterClrMapping/>
  </p:clrMapOvr>
  <p:transition>
    <p:diamond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ирма технология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28596" y="1500174"/>
            <a:ext cx="4643470" cy="46434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72400" cy="108263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/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ПРЕКРАСНЫЕ АТЛАСНЫЕ ЦВЕТЫ ПРИДАДУТ НЕПОВТОРИМОСТЬ И ОРИГИНАЛЬНОСТЬ 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НАШЕЙ ШИРМЕ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ширма 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500174"/>
            <a:ext cx="3371850" cy="4667250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7772400" cy="29684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Разработка эскизов и выбор модели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эскизы.bmp"/>
          <p:cNvPicPr>
            <a:picLocks noGrp="1"/>
          </p:cNvPicPr>
          <p:nvPr>
            <p:ph sz="quarter" idx="1"/>
          </p:nvPr>
        </p:nvPicPr>
        <p:blipFill>
          <a:blip r:embed="rId2"/>
          <a:srcRect l="549" t="1210" r="80777" b="50798"/>
          <a:stretch>
            <a:fillRect/>
          </a:stretch>
        </p:blipFill>
        <p:spPr>
          <a:xfrm>
            <a:off x="357158" y="714356"/>
            <a:ext cx="1731194" cy="2571768"/>
          </a:xfrm>
          <a:prstGeom prst="rect">
            <a:avLst/>
          </a:prstGeom>
        </p:spPr>
      </p:pic>
      <p:pic>
        <p:nvPicPr>
          <p:cNvPr id="5" name="Рисунок 4" descr="трололо.bmp"/>
          <p:cNvPicPr/>
          <p:nvPr/>
        </p:nvPicPr>
        <p:blipFill>
          <a:blip r:embed="rId3"/>
          <a:srcRect t="1506" r="80659" b="49699"/>
          <a:stretch>
            <a:fillRect/>
          </a:stretch>
        </p:blipFill>
        <p:spPr>
          <a:xfrm>
            <a:off x="2071670" y="714356"/>
            <a:ext cx="1785950" cy="2571768"/>
          </a:xfrm>
          <a:prstGeom prst="rect">
            <a:avLst/>
          </a:prstGeom>
        </p:spPr>
      </p:pic>
      <p:pic>
        <p:nvPicPr>
          <p:cNvPr id="6" name="Рисунок 5" descr="л.bmp"/>
          <p:cNvPicPr/>
          <p:nvPr/>
        </p:nvPicPr>
        <p:blipFill>
          <a:blip r:embed="rId4"/>
          <a:stretch>
            <a:fillRect/>
          </a:stretch>
        </p:blipFill>
        <p:spPr>
          <a:xfrm>
            <a:off x="5572132" y="642918"/>
            <a:ext cx="2857520" cy="2857520"/>
          </a:xfrm>
          <a:prstGeom prst="rect">
            <a:avLst/>
          </a:prstGeom>
        </p:spPr>
      </p:pic>
      <p:sp>
        <p:nvSpPr>
          <p:cNvPr id="1138" name="Rectangle 114"/>
          <p:cNvSpPr>
            <a:spLocks noChangeArrowheads="1"/>
          </p:cNvSpPr>
          <p:nvPr/>
        </p:nvSpPr>
        <p:spPr bwMode="auto">
          <a:xfrm>
            <a:off x="4143372" y="3571876"/>
            <a:ext cx="2181225" cy="3028950"/>
          </a:xfrm>
          <a:prstGeom prst="rect">
            <a:avLst/>
          </a:prstGeom>
          <a:solidFill>
            <a:srgbClr val="FFFBD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51" name="Rectangle 127"/>
          <p:cNvSpPr>
            <a:spLocks noChangeArrowheads="1"/>
          </p:cNvSpPr>
          <p:nvPr/>
        </p:nvSpPr>
        <p:spPr bwMode="auto">
          <a:xfrm>
            <a:off x="1928794" y="3571876"/>
            <a:ext cx="2181225" cy="3028950"/>
          </a:xfrm>
          <a:prstGeom prst="rect">
            <a:avLst/>
          </a:prstGeom>
          <a:solidFill>
            <a:srgbClr val="FFFBD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" name="AutoShape 103"/>
          <p:cNvSpPr>
            <a:spLocks noChangeArrowheads="1"/>
          </p:cNvSpPr>
          <p:nvPr/>
        </p:nvSpPr>
        <p:spPr bwMode="auto">
          <a:xfrm>
            <a:off x="2714612" y="6357958"/>
            <a:ext cx="266700" cy="20002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" name="AutoShape 102"/>
          <p:cNvSpPr>
            <a:spLocks noChangeArrowheads="1"/>
          </p:cNvSpPr>
          <p:nvPr/>
        </p:nvSpPr>
        <p:spPr bwMode="auto">
          <a:xfrm>
            <a:off x="2357422" y="6072206"/>
            <a:ext cx="266700" cy="200025"/>
          </a:xfrm>
          <a:prstGeom prst="star16">
            <a:avLst>
              <a:gd name="adj" fmla="val 37500"/>
            </a:avLst>
          </a:prstGeom>
          <a:solidFill>
            <a:srgbClr val="5F49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5" name="AutoShape 101"/>
          <p:cNvSpPr>
            <a:spLocks noChangeArrowheads="1"/>
          </p:cNvSpPr>
          <p:nvPr/>
        </p:nvSpPr>
        <p:spPr bwMode="auto">
          <a:xfrm>
            <a:off x="2428860" y="6286520"/>
            <a:ext cx="266700" cy="200025"/>
          </a:xfrm>
          <a:prstGeom prst="star16">
            <a:avLst>
              <a:gd name="adj" fmla="val 37500"/>
            </a:avLst>
          </a:prstGeom>
          <a:solidFill>
            <a:srgbClr val="E36C0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2" name="AutoShape 98"/>
          <p:cNvSpPr>
            <a:spLocks noChangeArrowheads="1"/>
          </p:cNvSpPr>
          <p:nvPr/>
        </p:nvSpPr>
        <p:spPr bwMode="auto">
          <a:xfrm>
            <a:off x="2000232" y="5929330"/>
            <a:ext cx="266700" cy="200025"/>
          </a:xfrm>
          <a:prstGeom prst="star16">
            <a:avLst>
              <a:gd name="adj" fmla="val 37500"/>
            </a:avLst>
          </a:prstGeom>
          <a:solidFill>
            <a:srgbClr val="E5B8B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1" name="AutoShape 97"/>
          <p:cNvSpPr>
            <a:spLocks noChangeArrowheads="1"/>
          </p:cNvSpPr>
          <p:nvPr/>
        </p:nvSpPr>
        <p:spPr bwMode="auto">
          <a:xfrm>
            <a:off x="2214546" y="5857892"/>
            <a:ext cx="266700" cy="200025"/>
          </a:xfrm>
          <a:prstGeom prst="star16">
            <a:avLst>
              <a:gd name="adj" fmla="val 37500"/>
            </a:avLst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9" name="AutoShape 95"/>
          <p:cNvSpPr>
            <a:spLocks noChangeArrowheads="1"/>
          </p:cNvSpPr>
          <p:nvPr/>
        </p:nvSpPr>
        <p:spPr bwMode="auto">
          <a:xfrm>
            <a:off x="2000232" y="6357958"/>
            <a:ext cx="266700" cy="200025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8" name="AutoShape 94"/>
          <p:cNvSpPr>
            <a:spLocks noChangeArrowheads="1"/>
          </p:cNvSpPr>
          <p:nvPr/>
        </p:nvSpPr>
        <p:spPr bwMode="auto">
          <a:xfrm>
            <a:off x="1857356" y="4929198"/>
            <a:ext cx="266700" cy="200025"/>
          </a:xfrm>
          <a:prstGeom prst="star16">
            <a:avLst>
              <a:gd name="adj" fmla="val 37500"/>
            </a:avLst>
          </a:prstGeom>
          <a:solidFill>
            <a:srgbClr val="CCC0D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7" name="AutoShape 93"/>
          <p:cNvSpPr>
            <a:spLocks noChangeArrowheads="1"/>
          </p:cNvSpPr>
          <p:nvPr/>
        </p:nvSpPr>
        <p:spPr bwMode="auto">
          <a:xfrm>
            <a:off x="3214678" y="6215082"/>
            <a:ext cx="266700" cy="200025"/>
          </a:xfrm>
          <a:prstGeom prst="star16">
            <a:avLst>
              <a:gd name="adj" fmla="val 37500"/>
            </a:avLst>
          </a:prstGeom>
          <a:solidFill>
            <a:srgbClr val="5F49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6" name="AutoShape 92"/>
          <p:cNvSpPr>
            <a:spLocks noChangeArrowheads="1"/>
          </p:cNvSpPr>
          <p:nvPr/>
        </p:nvSpPr>
        <p:spPr bwMode="auto">
          <a:xfrm>
            <a:off x="1928794" y="6143644"/>
            <a:ext cx="266700" cy="200025"/>
          </a:xfrm>
          <a:prstGeom prst="star16">
            <a:avLst>
              <a:gd name="adj" fmla="val 37500"/>
            </a:avLst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5" name="AutoShape 91"/>
          <p:cNvSpPr>
            <a:spLocks noChangeArrowheads="1"/>
          </p:cNvSpPr>
          <p:nvPr/>
        </p:nvSpPr>
        <p:spPr bwMode="auto">
          <a:xfrm>
            <a:off x="1928794" y="5572140"/>
            <a:ext cx="266700" cy="200025"/>
          </a:xfrm>
          <a:prstGeom prst="star16">
            <a:avLst>
              <a:gd name="adj" fmla="val 37500"/>
            </a:avLst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3" name="AutoShape 89"/>
          <p:cNvSpPr>
            <a:spLocks noChangeArrowheads="1"/>
          </p:cNvSpPr>
          <p:nvPr/>
        </p:nvSpPr>
        <p:spPr bwMode="auto">
          <a:xfrm>
            <a:off x="1928794" y="5357826"/>
            <a:ext cx="219075" cy="200025"/>
          </a:xfrm>
          <a:prstGeom prst="star16">
            <a:avLst>
              <a:gd name="adj" fmla="val 37500"/>
            </a:avLst>
          </a:prstGeom>
          <a:solidFill>
            <a:srgbClr val="3F315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2" name="AutoShape 88"/>
          <p:cNvSpPr>
            <a:spLocks noChangeArrowheads="1"/>
          </p:cNvSpPr>
          <p:nvPr/>
        </p:nvSpPr>
        <p:spPr bwMode="auto">
          <a:xfrm>
            <a:off x="2071670" y="5429264"/>
            <a:ext cx="219075" cy="200025"/>
          </a:xfrm>
          <a:prstGeom prst="star16">
            <a:avLst>
              <a:gd name="adj" fmla="val 41884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1" name="AutoShape 87"/>
          <p:cNvSpPr>
            <a:spLocks noChangeArrowheads="1"/>
          </p:cNvSpPr>
          <p:nvPr/>
        </p:nvSpPr>
        <p:spPr bwMode="auto">
          <a:xfrm>
            <a:off x="4643438" y="6357958"/>
            <a:ext cx="219075" cy="200025"/>
          </a:xfrm>
          <a:prstGeom prst="star16">
            <a:avLst>
              <a:gd name="adj" fmla="val 41884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0" name="AutoShape 86"/>
          <p:cNvSpPr>
            <a:spLocks noChangeArrowheads="1"/>
          </p:cNvSpPr>
          <p:nvPr/>
        </p:nvSpPr>
        <p:spPr bwMode="auto">
          <a:xfrm>
            <a:off x="1928794" y="5715016"/>
            <a:ext cx="219075" cy="200025"/>
          </a:xfrm>
          <a:prstGeom prst="star16">
            <a:avLst>
              <a:gd name="adj" fmla="val 41884"/>
            </a:avLst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09" name="AutoShape 85"/>
          <p:cNvSpPr>
            <a:spLocks noChangeArrowheads="1"/>
          </p:cNvSpPr>
          <p:nvPr/>
        </p:nvSpPr>
        <p:spPr bwMode="auto">
          <a:xfrm>
            <a:off x="2786050" y="5929330"/>
            <a:ext cx="219075" cy="200025"/>
          </a:xfrm>
          <a:prstGeom prst="star16">
            <a:avLst>
              <a:gd name="adj" fmla="val 41884"/>
            </a:avLst>
          </a:prstGeom>
          <a:solidFill>
            <a:srgbClr val="C0504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06" name="AutoShape 82"/>
          <p:cNvSpPr>
            <a:spLocks noChangeArrowheads="1"/>
          </p:cNvSpPr>
          <p:nvPr/>
        </p:nvSpPr>
        <p:spPr bwMode="auto">
          <a:xfrm>
            <a:off x="1928794" y="5143512"/>
            <a:ext cx="219075" cy="200025"/>
          </a:xfrm>
          <a:prstGeom prst="star16">
            <a:avLst>
              <a:gd name="adj" fmla="val 41884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04" name="AutoShape 80"/>
          <p:cNvSpPr>
            <a:spLocks noChangeArrowheads="1"/>
          </p:cNvSpPr>
          <p:nvPr/>
        </p:nvSpPr>
        <p:spPr bwMode="auto">
          <a:xfrm>
            <a:off x="2071670" y="5643578"/>
            <a:ext cx="219075" cy="200025"/>
          </a:xfrm>
          <a:prstGeom prst="star16">
            <a:avLst>
              <a:gd name="adj" fmla="val 41884"/>
            </a:avLst>
          </a:prstGeom>
          <a:solidFill>
            <a:srgbClr val="C0504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03" name="AutoShape 79"/>
          <p:cNvSpPr>
            <a:spLocks noChangeArrowheads="1"/>
          </p:cNvSpPr>
          <p:nvPr/>
        </p:nvSpPr>
        <p:spPr bwMode="auto">
          <a:xfrm>
            <a:off x="2143108" y="6143644"/>
            <a:ext cx="219075" cy="200025"/>
          </a:xfrm>
          <a:prstGeom prst="star16">
            <a:avLst>
              <a:gd name="adj" fmla="val 41884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02" name="AutoShape 78"/>
          <p:cNvSpPr>
            <a:spLocks noChangeArrowheads="1"/>
          </p:cNvSpPr>
          <p:nvPr/>
        </p:nvSpPr>
        <p:spPr bwMode="auto">
          <a:xfrm>
            <a:off x="2643174" y="6143644"/>
            <a:ext cx="219075" cy="200025"/>
          </a:xfrm>
          <a:prstGeom prst="star16">
            <a:avLst>
              <a:gd name="adj" fmla="val 41884"/>
            </a:avLst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00" name="AutoShape 76"/>
          <p:cNvSpPr>
            <a:spLocks noChangeArrowheads="1"/>
          </p:cNvSpPr>
          <p:nvPr/>
        </p:nvSpPr>
        <p:spPr bwMode="auto">
          <a:xfrm>
            <a:off x="2285984" y="6357958"/>
            <a:ext cx="219075" cy="200025"/>
          </a:xfrm>
          <a:prstGeom prst="star16">
            <a:avLst>
              <a:gd name="adj" fmla="val 41884"/>
            </a:avLst>
          </a:prstGeom>
          <a:solidFill>
            <a:srgbClr val="5F49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98" name="AutoShape 74"/>
          <p:cNvSpPr>
            <a:spLocks noChangeArrowheads="1"/>
          </p:cNvSpPr>
          <p:nvPr/>
        </p:nvSpPr>
        <p:spPr bwMode="auto">
          <a:xfrm>
            <a:off x="3071802" y="6072206"/>
            <a:ext cx="219075" cy="200025"/>
          </a:xfrm>
          <a:prstGeom prst="star16">
            <a:avLst>
              <a:gd name="adj" fmla="val 41884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90" name="AutoShape 66"/>
          <p:cNvSpPr>
            <a:spLocks noChangeArrowheads="1"/>
          </p:cNvSpPr>
          <p:nvPr/>
        </p:nvSpPr>
        <p:spPr bwMode="auto">
          <a:xfrm flipV="1">
            <a:off x="2285984" y="5643578"/>
            <a:ext cx="219075" cy="200025"/>
          </a:xfrm>
          <a:prstGeom prst="star16">
            <a:avLst>
              <a:gd name="adj" fmla="val 41884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9" name="AutoShape 65"/>
          <p:cNvSpPr>
            <a:spLocks noChangeArrowheads="1"/>
          </p:cNvSpPr>
          <p:nvPr/>
        </p:nvSpPr>
        <p:spPr bwMode="auto">
          <a:xfrm>
            <a:off x="2857488" y="6143644"/>
            <a:ext cx="266700" cy="200025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8" name="AutoShape 64"/>
          <p:cNvSpPr>
            <a:spLocks noChangeArrowheads="1"/>
          </p:cNvSpPr>
          <p:nvPr/>
        </p:nvSpPr>
        <p:spPr bwMode="auto">
          <a:xfrm>
            <a:off x="2500298" y="5929330"/>
            <a:ext cx="266700" cy="20002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7" name="AutoShape 63"/>
          <p:cNvSpPr>
            <a:spLocks noChangeArrowheads="1"/>
          </p:cNvSpPr>
          <p:nvPr/>
        </p:nvSpPr>
        <p:spPr bwMode="auto">
          <a:xfrm>
            <a:off x="3000364" y="6357958"/>
            <a:ext cx="266700" cy="200025"/>
          </a:xfrm>
          <a:prstGeom prst="star16">
            <a:avLst>
              <a:gd name="adj" fmla="val 37500"/>
            </a:avLst>
          </a:prstGeom>
          <a:solidFill>
            <a:srgbClr val="5F49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6" name="AutoShape 62"/>
          <p:cNvSpPr>
            <a:spLocks noChangeArrowheads="1"/>
          </p:cNvSpPr>
          <p:nvPr/>
        </p:nvSpPr>
        <p:spPr bwMode="auto">
          <a:xfrm>
            <a:off x="3500430" y="6143644"/>
            <a:ext cx="266700" cy="200025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4" name="AutoShape 60"/>
          <p:cNvSpPr>
            <a:spLocks noChangeArrowheads="1"/>
          </p:cNvSpPr>
          <p:nvPr/>
        </p:nvSpPr>
        <p:spPr bwMode="auto">
          <a:xfrm>
            <a:off x="3786182" y="6357958"/>
            <a:ext cx="266700" cy="200025"/>
          </a:xfrm>
          <a:prstGeom prst="star16">
            <a:avLst>
              <a:gd name="adj" fmla="val 37500"/>
            </a:avLst>
          </a:prstGeom>
          <a:solidFill>
            <a:srgbClr val="94363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3" name="AutoShape 59"/>
          <p:cNvSpPr>
            <a:spLocks noChangeArrowheads="1"/>
          </p:cNvSpPr>
          <p:nvPr/>
        </p:nvSpPr>
        <p:spPr bwMode="auto">
          <a:xfrm>
            <a:off x="3500430" y="6357958"/>
            <a:ext cx="266700" cy="20002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2" name="AutoShape 58"/>
          <p:cNvSpPr>
            <a:spLocks noChangeArrowheads="1"/>
          </p:cNvSpPr>
          <p:nvPr/>
        </p:nvSpPr>
        <p:spPr bwMode="auto">
          <a:xfrm>
            <a:off x="3286116" y="6357958"/>
            <a:ext cx="266700" cy="200025"/>
          </a:xfrm>
          <a:prstGeom prst="star16">
            <a:avLst>
              <a:gd name="adj" fmla="val 37500"/>
            </a:avLst>
          </a:prstGeom>
          <a:solidFill>
            <a:srgbClr val="94363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1" name="AutoShape 57"/>
          <p:cNvSpPr>
            <a:spLocks noChangeArrowheads="1"/>
          </p:cNvSpPr>
          <p:nvPr/>
        </p:nvSpPr>
        <p:spPr bwMode="auto">
          <a:xfrm>
            <a:off x="5143504" y="6429396"/>
            <a:ext cx="266700" cy="200025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0" name="AutoShape 56"/>
          <p:cNvSpPr>
            <a:spLocks noChangeArrowheads="1"/>
          </p:cNvSpPr>
          <p:nvPr/>
        </p:nvSpPr>
        <p:spPr bwMode="auto">
          <a:xfrm>
            <a:off x="4786314" y="6429396"/>
            <a:ext cx="266700" cy="200025"/>
          </a:xfrm>
          <a:prstGeom prst="star16">
            <a:avLst>
              <a:gd name="adj" fmla="val 37500"/>
            </a:avLst>
          </a:prstGeom>
          <a:solidFill>
            <a:srgbClr val="E5B8B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9" name="AutoShape 55"/>
          <p:cNvSpPr>
            <a:spLocks noChangeArrowheads="1"/>
          </p:cNvSpPr>
          <p:nvPr/>
        </p:nvSpPr>
        <p:spPr bwMode="auto">
          <a:xfrm>
            <a:off x="5286380" y="6215082"/>
            <a:ext cx="266700" cy="200025"/>
          </a:xfrm>
          <a:prstGeom prst="star16">
            <a:avLst>
              <a:gd name="adj" fmla="val 37500"/>
            </a:avLst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8" name="AutoShape 54"/>
          <p:cNvSpPr>
            <a:spLocks noChangeArrowheads="1"/>
          </p:cNvSpPr>
          <p:nvPr/>
        </p:nvSpPr>
        <p:spPr bwMode="auto">
          <a:xfrm>
            <a:off x="6072198" y="5715016"/>
            <a:ext cx="266700" cy="20002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7" name="AutoShape 53"/>
          <p:cNvSpPr>
            <a:spLocks noChangeArrowheads="1"/>
          </p:cNvSpPr>
          <p:nvPr/>
        </p:nvSpPr>
        <p:spPr bwMode="auto">
          <a:xfrm>
            <a:off x="6072198" y="5929330"/>
            <a:ext cx="266700" cy="200025"/>
          </a:xfrm>
          <a:prstGeom prst="star16">
            <a:avLst>
              <a:gd name="adj" fmla="val 37500"/>
            </a:avLst>
          </a:prstGeom>
          <a:solidFill>
            <a:srgbClr val="5F49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6" name="AutoShape 52"/>
          <p:cNvSpPr>
            <a:spLocks noChangeArrowheads="1"/>
          </p:cNvSpPr>
          <p:nvPr/>
        </p:nvSpPr>
        <p:spPr bwMode="auto">
          <a:xfrm>
            <a:off x="5857884" y="5357826"/>
            <a:ext cx="266700" cy="200025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5" name="AutoShape 51"/>
          <p:cNvSpPr>
            <a:spLocks noChangeArrowheads="1"/>
          </p:cNvSpPr>
          <p:nvPr/>
        </p:nvSpPr>
        <p:spPr bwMode="auto">
          <a:xfrm>
            <a:off x="6072198" y="6143644"/>
            <a:ext cx="266700" cy="200025"/>
          </a:xfrm>
          <a:prstGeom prst="star16">
            <a:avLst>
              <a:gd name="adj" fmla="val 37500"/>
            </a:avLst>
          </a:prstGeom>
          <a:solidFill>
            <a:srgbClr val="FABF8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4" name="AutoShape 50"/>
          <p:cNvSpPr>
            <a:spLocks noChangeArrowheads="1"/>
          </p:cNvSpPr>
          <p:nvPr/>
        </p:nvSpPr>
        <p:spPr bwMode="auto">
          <a:xfrm>
            <a:off x="5072066" y="6072206"/>
            <a:ext cx="266700" cy="20002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3" name="AutoShape 49"/>
          <p:cNvSpPr>
            <a:spLocks noChangeArrowheads="1"/>
          </p:cNvSpPr>
          <p:nvPr/>
        </p:nvSpPr>
        <p:spPr bwMode="auto">
          <a:xfrm>
            <a:off x="4929190" y="6286520"/>
            <a:ext cx="266700" cy="200025"/>
          </a:xfrm>
          <a:prstGeom prst="star16">
            <a:avLst>
              <a:gd name="adj" fmla="val 37500"/>
            </a:avLst>
          </a:prstGeom>
          <a:solidFill>
            <a:srgbClr val="3F315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2" name="AutoShape 48"/>
          <p:cNvSpPr>
            <a:spLocks noChangeArrowheads="1"/>
          </p:cNvSpPr>
          <p:nvPr/>
        </p:nvSpPr>
        <p:spPr bwMode="auto">
          <a:xfrm>
            <a:off x="4429124" y="6357958"/>
            <a:ext cx="266700" cy="20002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1" name="AutoShape 47"/>
          <p:cNvSpPr>
            <a:spLocks noChangeArrowheads="1"/>
          </p:cNvSpPr>
          <p:nvPr/>
        </p:nvSpPr>
        <p:spPr bwMode="auto">
          <a:xfrm>
            <a:off x="4572000" y="6215082"/>
            <a:ext cx="266700" cy="200025"/>
          </a:xfrm>
          <a:prstGeom prst="star16">
            <a:avLst>
              <a:gd name="adj" fmla="val 37500"/>
            </a:avLst>
          </a:prstGeom>
          <a:solidFill>
            <a:srgbClr val="FABF8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0" name="AutoShape 46"/>
          <p:cNvSpPr>
            <a:spLocks noChangeArrowheads="1"/>
          </p:cNvSpPr>
          <p:nvPr/>
        </p:nvSpPr>
        <p:spPr bwMode="auto">
          <a:xfrm>
            <a:off x="4786314" y="6143644"/>
            <a:ext cx="266700" cy="200025"/>
          </a:xfrm>
          <a:prstGeom prst="star16">
            <a:avLst>
              <a:gd name="adj" fmla="val 37500"/>
            </a:avLst>
          </a:prstGeom>
          <a:solidFill>
            <a:srgbClr val="E36C0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69" name="AutoShape 45"/>
          <p:cNvSpPr>
            <a:spLocks noChangeArrowheads="1"/>
          </p:cNvSpPr>
          <p:nvPr/>
        </p:nvSpPr>
        <p:spPr bwMode="auto">
          <a:xfrm>
            <a:off x="4214810" y="6357958"/>
            <a:ext cx="266700" cy="200025"/>
          </a:xfrm>
          <a:prstGeom prst="star16">
            <a:avLst>
              <a:gd name="adj" fmla="val 37500"/>
            </a:avLst>
          </a:prstGeom>
          <a:solidFill>
            <a:srgbClr val="5F49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68" name="AutoShape 44"/>
          <p:cNvSpPr>
            <a:spLocks noChangeArrowheads="1"/>
          </p:cNvSpPr>
          <p:nvPr/>
        </p:nvSpPr>
        <p:spPr bwMode="auto">
          <a:xfrm>
            <a:off x="5429256" y="6429396"/>
            <a:ext cx="266700" cy="200025"/>
          </a:xfrm>
          <a:prstGeom prst="star16">
            <a:avLst>
              <a:gd name="adj" fmla="val 37500"/>
            </a:avLst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67" name="AutoShape 43"/>
          <p:cNvSpPr>
            <a:spLocks noChangeArrowheads="1"/>
          </p:cNvSpPr>
          <p:nvPr/>
        </p:nvSpPr>
        <p:spPr bwMode="auto">
          <a:xfrm>
            <a:off x="5286380" y="5929330"/>
            <a:ext cx="266700" cy="200025"/>
          </a:xfrm>
          <a:prstGeom prst="star16">
            <a:avLst>
              <a:gd name="adj" fmla="val 37500"/>
            </a:avLst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66" name="AutoShape 42"/>
          <p:cNvSpPr>
            <a:spLocks noChangeArrowheads="1"/>
          </p:cNvSpPr>
          <p:nvPr/>
        </p:nvSpPr>
        <p:spPr bwMode="auto">
          <a:xfrm>
            <a:off x="5572132" y="6072206"/>
            <a:ext cx="266700" cy="200025"/>
          </a:xfrm>
          <a:prstGeom prst="star16">
            <a:avLst>
              <a:gd name="adj" fmla="val 37500"/>
            </a:avLst>
          </a:prstGeom>
          <a:solidFill>
            <a:srgbClr val="5F49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65" name="AutoShape 41"/>
          <p:cNvSpPr>
            <a:spLocks noChangeArrowheads="1"/>
          </p:cNvSpPr>
          <p:nvPr/>
        </p:nvSpPr>
        <p:spPr bwMode="auto">
          <a:xfrm>
            <a:off x="6072198" y="6357958"/>
            <a:ext cx="266700" cy="200025"/>
          </a:xfrm>
          <a:prstGeom prst="star16">
            <a:avLst>
              <a:gd name="adj" fmla="val 37500"/>
            </a:avLst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63" name="AutoShape 39"/>
          <p:cNvSpPr>
            <a:spLocks noChangeArrowheads="1"/>
          </p:cNvSpPr>
          <p:nvPr/>
        </p:nvSpPr>
        <p:spPr bwMode="auto">
          <a:xfrm>
            <a:off x="5572132" y="5572140"/>
            <a:ext cx="266700" cy="200025"/>
          </a:xfrm>
          <a:prstGeom prst="star16">
            <a:avLst>
              <a:gd name="adj" fmla="val 37500"/>
            </a:avLst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62" name="AutoShape 38"/>
          <p:cNvSpPr>
            <a:spLocks noChangeArrowheads="1"/>
          </p:cNvSpPr>
          <p:nvPr/>
        </p:nvSpPr>
        <p:spPr bwMode="auto">
          <a:xfrm>
            <a:off x="5857884" y="5572140"/>
            <a:ext cx="266700" cy="200025"/>
          </a:xfrm>
          <a:prstGeom prst="star16">
            <a:avLst>
              <a:gd name="adj" fmla="val 37500"/>
            </a:avLst>
          </a:prstGeom>
          <a:solidFill>
            <a:srgbClr val="E36C0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61" name="AutoShape 37"/>
          <p:cNvSpPr>
            <a:spLocks noChangeArrowheads="1"/>
          </p:cNvSpPr>
          <p:nvPr/>
        </p:nvSpPr>
        <p:spPr bwMode="auto">
          <a:xfrm>
            <a:off x="6072198" y="5500702"/>
            <a:ext cx="266700" cy="200025"/>
          </a:xfrm>
          <a:prstGeom prst="star16">
            <a:avLst>
              <a:gd name="adj" fmla="val 37500"/>
            </a:avLst>
          </a:prstGeom>
          <a:solidFill>
            <a:srgbClr val="E5B8B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60" name="AutoShape 36"/>
          <p:cNvSpPr>
            <a:spLocks noChangeArrowheads="1"/>
          </p:cNvSpPr>
          <p:nvPr/>
        </p:nvSpPr>
        <p:spPr bwMode="auto">
          <a:xfrm>
            <a:off x="5857884" y="6215082"/>
            <a:ext cx="266700" cy="200025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9" name="AutoShape 35"/>
          <p:cNvSpPr>
            <a:spLocks noChangeArrowheads="1"/>
          </p:cNvSpPr>
          <p:nvPr/>
        </p:nvSpPr>
        <p:spPr bwMode="auto">
          <a:xfrm>
            <a:off x="5857884" y="5143512"/>
            <a:ext cx="266700" cy="200025"/>
          </a:xfrm>
          <a:prstGeom prst="star16">
            <a:avLst>
              <a:gd name="adj" fmla="val 37500"/>
            </a:avLst>
          </a:prstGeom>
          <a:solidFill>
            <a:srgbClr val="B2A1C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8" name="AutoShape 34"/>
          <p:cNvSpPr>
            <a:spLocks noChangeArrowheads="1"/>
          </p:cNvSpPr>
          <p:nvPr/>
        </p:nvSpPr>
        <p:spPr bwMode="auto">
          <a:xfrm>
            <a:off x="6072198" y="5286388"/>
            <a:ext cx="266700" cy="200025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7" name="AutoShape 33"/>
          <p:cNvSpPr>
            <a:spLocks noChangeArrowheads="1"/>
          </p:cNvSpPr>
          <p:nvPr/>
        </p:nvSpPr>
        <p:spPr bwMode="auto">
          <a:xfrm>
            <a:off x="5786446" y="5786454"/>
            <a:ext cx="266700" cy="200025"/>
          </a:xfrm>
          <a:prstGeom prst="star16">
            <a:avLst>
              <a:gd name="adj" fmla="val 37500"/>
            </a:avLst>
          </a:prstGeom>
          <a:solidFill>
            <a:srgbClr val="3F315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5" name="AutoShape 31"/>
          <p:cNvSpPr>
            <a:spLocks noChangeArrowheads="1"/>
          </p:cNvSpPr>
          <p:nvPr/>
        </p:nvSpPr>
        <p:spPr bwMode="auto">
          <a:xfrm>
            <a:off x="6072198" y="4714884"/>
            <a:ext cx="266700" cy="200025"/>
          </a:xfrm>
          <a:prstGeom prst="star16">
            <a:avLst>
              <a:gd name="adj" fmla="val 37500"/>
            </a:avLst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4" name="AutoShape 30"/>
          <p:cNvSpPr>
            <a:spLocks noChangeArrowheads="1"/>
          </p:cNvSpPr>
          <p:nvPr/>
        </p:nvSpPr>
        <p:spPr bwMode="auto">
          <a:xfrm>
            <a:off x="5786446" y="6429396"/>
            <a:ext cx="266700" cy="200025"/>
          </a:xfrm>
          <a:prstGeom prst="star16">
            <a:avLst>
              <a:gd name="adj" fmla="val 37500"/>
            </a:avLst>
          </a:prstGeom>
          <a:solidFill>
            <a:srgbClr val="5F497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3" name="AutoShape 29"/>
          <p:cNvSpPr>
            <a:spLocks noChangeArrowheads="1"/>
          </p:cNvSpPr>
          <p:nvPr/>
        </p:nvSpPr>
        <p:spPr bwMode="auto">
          <a:xfrm>
            <a:off x="6143636" y="5072074"/>
            <a:ext cx="266700" cy="200025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2" name="AutoShape 28"/>
          <p:cNvSpPr>
            <a:spLocks noChangeArrowheads="1"/>
          </p:cNvSpPr>
          <p:nvPr/>
        </p:nvSpPr>
        <p:spPr bwMode="auto">
          <a:xfrm>
            <a:off x="6072198" y="4929198"/>
            <a:ext cx="266700" cy="200025"/>
          </a:xfrm>
          <a:prstGeom prst="star16">
            <a:avLst>
              <a:gd name="adj" fmla="val 37500"/>
            </a:avLst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1" name="AutoShape 27"/>
          <p:cNvSpPr>
            <a:spLocks noChangeArrowheads="1"/>
          </p:cNvSpPr>
          <p:nvPr/>
        </p:nvSpPr>
        <p:spPr bwMode="auto">
          <a:xfrm>
            <a:off x="5857884" y="6000768"/>
            <a:ext cx="266700" cy="200025"/>
          </a:xfrm>
          <a:prstGeom prst="star16">
            <a:avLst>
              <a:gd name="adj" fmla="val 37500"/>
            </a:avLst>
          </a:prstGeom>
          <a:solidFill>
            <a:srgbClr val="E5B8B7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0" name="AutoShape 26"/>
          <p:cNvSpPr>
            <a:spLocks noChangeArrowheads="1"/>
          </p:cNvSpPr>
          <p:nvPr/>
        </p:nvSpPr>
        <p:spPr bwMode="auto">
          <a:xfrm>
            <a:off x="5572132" y="6286520"/>
            <a:ext cx="266700" cy="20002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9" name="AutoShape 25"/>
          <p:cNvSpPr>
            <a:spLocks noChangeArrowheads="1"/>
          </p:cNvSpPr>
          <p:nvPr/>
        </p:nvSpPr>
        <p:spPr bwMode="auto">
          <a:xfrm>
            <a:off x="5572132" y="5786454"/>
            <a:ext cx="266700" cy="200025"/>
          </a:xfrm>
          <a:prstGeom prst="star16">
            <a:avLst>
              <a:gd name="adj" fmla="val 37500"/>
            </a:avLst>
          </a:prstGeom>
          <a:solidFill>
            <a:srgbClr val="943634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9" name="Рисунок 0" descr="Описание: р.jpg"/>
          <p:cNvPicPr>
            <a:picLocks noChangeAspect="1" noChangeArrowheads="1"/>
          </p:cNvPicPr>
          <p:nvPr/>
        </p:nvPicPr>
        <p:blipFill>
          <a:blip r:embed="rId5"/>
          <a:srcRect l="5832" t="10954" r="6725" b="17294"/>
          <a:stretch>
            <a:fillRect/>
          </a:stretch>
        </p:blipFill>
        <p:spPr bwMode="auto">
          <a:xfrm rot="-914121">
            <a:off x="3388348" y="5117530"/>
            <a:ext cx="384175" cy="285750"/>
          </a:xfrm>
          <a:prstGeom prst="rect">
            <a:avLst/>
          </a:prstGeom>
          <a:solidFill>
            <a:srgbClr val="5F497A"/>
          </a:solidFill>
        </p:spPr>
      </p:pic>
      <p:pic>
        <p:nvPicPr>
          <p:cNvPr id="1131" name="Picture 107" descr="Описание: р.jpg"/>
          <p:cNvPicPr>
            <a:picLocks noChangeAspect="1" noChangeArrowheads="1"/>
          </p:cNvPicPr>
          <p:nvPr/>
        </p:nvPicPr>
        <p:blipFill>
          <a:blip r:embed="rId5"/>
          <a:srcRect r="6308" b="17169"/>
          <a:stretch>
            <a:fillRect/>
          </a:stretch>
        </p:blipFill>
        <p:spPr bwMode="auto">
          <a:xfrm rot="-914121">
            <a:off x="5393950" y="4763313"/>
            <a:ext cx="412750" cy="330200"/>
          </a:xfrm>
          <a:prstGeom prst="rect">
            <a:avLst/>
          </a:prstGeom>
          <a:noFill/>
        </p:spPr>
      </p:pic>
      <p:pic>
        <p:nvPicPr>
          <p:cNvPr id="1128" name="Рисунок 2" descr="Описание: о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559681">
            <a:off x="4760098" y="5067268"/>
            <a:ext cx="371475" cy="292100"/>
          </a:xfrm>
          <a:prstGeom prst="rect">
            <a:avLst/>
          </a:prstGeom>
          <a:noFill/>
        </p:spPr>
      </p:pic>
      <p:pic>
        <p:nvPicPr>
          <p:cNvPr id="1130" name="Рисунок 3" descr="Описание: одлдлзщ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527095">
            <a:off x="2619006" y="4557876"/>
            <a:ext cx="333375" cy="295275"/>
          </a:xfrm>
          <a:prstGeom prst="rect">
            <a:avLst/>
          </a:prstGeom>
          <a:noFill/>
        </p:spPr>
      </p:pic>
      <p:sp>
        <p:nvSpPr>
          <p:cNvPr id="1150" name="AutoShape 126"/>
          <p:cNvSpPr>
            <a:spLocks noChangeArrowheads="1"/>
          </p:cNvSpPr>
          <p:nvPr/>
        </p:nvSpPr>
        <p:spPr bwMode="auto">
          <a:xfrm>
            <a:off x="3857620" y="3643314"/>
            <a:ext cx="152400" cy="142875"/>
          </a:xfrm>
          <a:prstGeom prst="star32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49" name="AutoShape 125"/>
          <p:cNvSpPr>
            <a:spLocks noChangeArrowheads="1"/>
          </p:cNvSpPr>
          <p:nvPr/>
        </p:nvSpPr>
        <p:spPr bwMode="auto">
          <a:xfrm>
            <a:off x="3786182" y="3786190"/>
            <a:ext cx="152400" cy="142875"/>
          </a:xfrm>
          <a:prstGeom prst="star32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48" name="AutoShape 124"/>
          <p:cNvSpPr>
            <a:spLocks noChangeArrowheads="1"/>
          </p:cNvSpPr>
          <p:nvPr/>
        </p:nvSpPr>
        <p:spPr bwMode="auto">
          <a:xfrm>
            <a:off x="3714744" y="3643314"/>
            <a:ext cx="152400" cy="142875"/>
          </a:xfrm>
          <a:prstGeom prst="star32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47" name="AutoShape 123"/>
          <p:cNvSpPr>
            <a:spLocks noChangeArrowheads="1"/>
          </p:cNvSpPr>
          <p:nvPr/>
        </p:nvSpPr>
        <p:spPr bwMode="auto">
          <a:xfrm>
            <a:off x="3929058" y="3714752"/>
            <a:ext cx="152400" cy="142875"/>
          </a:xfrm>
          <a:prstGeom prst="star32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46" name="AutoShape 122"/>
          <p:cNvSpPr>
            <a:spLocks noChangeArrowheads="1"/>
          </p:cNvSpPr>
          <p:nvPr/>
        </p:nvSpPr>
        <p:spPr bwMode="auto">
          <a:xfrm>
            <a:off x="3929058" y="3857628"/>
            <a:ext cx="152400" cy="142875"/>
          </a:xfrm>
          <a:prstGeom prst="star32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45" name="AutoShape 121"/>
          <p:cNvSpPr>
            <a:spLocks noChangeShapeType="1"/>
          </p:cNvSpPr>
          <p:nvPr/>
        </p:nvSpPr>
        <p:spPr bwMode="auto">
          <a:xfrm flipH="1">
            <a:off x="2714612" y="3857628"/>
            <a:ext cx="1133475" cy="142875"/>
          </a:xfrm>
          <a:prstGeom prst="straightConnector1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44" name="AutoShape 120"/>
          <p:cNvSpPr>
            <a:spLocks noChangeShapeType="1"/>
          </p:cNvSpPr>
          <p:nvPr/>
        </p:nvSpPr>
        <p:spPr bwMode="auto">
          <a:xfrm flipH="1">
            <a:off x="3071802" y="3929066"/>
            <a:ext cx="847725" cy="781050"/>
          </a:xfrm>
          <a:prstGeom prst="straightConnector1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7" name="AutoShape 113"/>
          <p:cNvSpPr>
            <a:spLocks noChangeShapeType="1"/>
          </p:cNvSpPr>
          <p:nvPr/>
        </p:nvSpPr>
        <p:spPr bwMode="auto">
          <a:xfrm>
            <a:off x="4214810" y="4071942"/>
            <a:ext cx="533400" cy="839788"/>
          </a:xfrm>
          <a:prstGeom prst="straightConnector1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43" name="AutoShape 119"/>
          <p:cNvSpPr>
            <a:spLocks noChangeShapeType="1"/>
          </p:cNvSpPr>
          <p:nvPr/>
        </p:nvSpPr>
        <p:spPr bwMode="auto">
          <a:xfrm flipH="1">
            <a:off x="3857620" y="3929066"/>
            <a:ext cx="104775" cy="1135063"/>
          </a:xfrm>
          <a:prstGeom prst="straightConnector1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36" name="AutoShape 112"/>
          <p:cNvSpPr>
            <a:spLocks noChangeShapeType="1"/>
          </p:cNvSpPr>
          <p:nvPr/>
        </p:nvSpPr>
        <p:spPr bwMode="auto">
          <a:xfrm>
            <a:off x="4286248" y="3786190"/>
            <a:ext cx="1057275" cy="744537"/>
          </a:xfrm>
          <a:prstGeom prst="straightConnector1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42" name="Oval 118"/>
          <p:cNvSpPr>
            <a:spLocks noChangeArrowheads="1"/>
          </p:cNvSpPr>
          <p:nvPr/>
        </p:nvSpPr>
        <p:spPr bwMode="auto">
          <a:xfrm>
            <a:off x="3357554" y="4214818"/>
            <a:ext cx="169863" cy="161925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41" name="Oval 117"/>
          <p:cNvSpPr>
            <a:spLocks noChangeArrowheads="1"/>
          </p:cNvSpPr>
          <p:nvPr/>
        </p:nvSpPr>
        <p:spPr bwMode="auto">
          <a:xfrm>
            <a:off x="3571868" y="4214818"/>
            <a:ext cx="169863" cy="161925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40" name="Oval 116"/>
          <p:cNvSpPr>
            <a:spLocks noChangeArrowheads="1"/>
          </p:cNvSpPr>
          <p:nvPr/>
        </p:nvSpPr>
        <p:spPr bwMode="auto">
          <a:xfrm>
            <a:off x="2500298" y="3714752"/>
            <a:ext cx="169862" cy="161925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5" name="Oval 111"/>
          <p:cNvSpPr>
            <a:spLocks noChangeArrowheads="1"/>
          </p:cNvSpPr>
          <p:nvPr/>
        </p:nvSpPr>
        <p:spPr bwMode="auto">
          <a:xfrm>
            <a:off x="4500562" y="3786190"/>
            <a:ext cx="169862" cy="161925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4" name="Oval 110"/>
          <p:cNvSpPr>
            <a:spLocks noChangeArrowheads="1"/>
          </p:cNvSpPr>
          <p:nvPr/>
        </p:nvSpPr>
        <p:spPr bwMode="auto">
          <a:xfrm>
            <a:off x="4357686" y="3929066"/>
            <a:ext cx="169863" cy="161925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9" name="Oval 115"/>
          <p:cNvSpPr>
            <a:spLocks noChangeArrowheads="1"/>
          </p:cNvSpPr>
          <p:nvPr/>
        </p:nvSpPr>
        <p:spPr bwMode="auto">
          <a:xfrm>
            <a:off x="2643174" y="3786190"/>
            <a:ext cx="169862" cy="161925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3" name="Oval 109"/>
          <p:cNvSpPr>
            <a:spLocks noChangeArrowheads="1"/>
          </p:cNvSpPr>
          <p:nvPr/>
        </p:nvSpPr>
        <p:spPr bwMode="auto">
          <a:xfrm>
            <a:off x="5429256" y="3714752"/>
            <a:ext cx="169862" cy="161925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2" name="Oval 108"/>
          <p:cNvSpPr>
            <a:spLocks noChangeArrowheads="1"/>
          </p:cNvSpPr>
          <p:nvPr/>
        </p:nvSpPr>
        <p:spPr bwMode="auto">
          <a:xfrm>
            <a:off x="5643570" y="3714752"/>
            <a:ext cx="169863" cy="161925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53" name="Rectangle 129"/>
          <p:cNvSpPr>
            <a:spLocks noChangeArrowheads="1"/>
          </p:cNvSpPr>
          <p:nvPr/>
        </p:nvSpPr>
        <p:spPr bwMode="auto">
          <a:xfrm>
            <a:off x="285720" y="21429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55" name="Rectangle 131"/>
          <p:cNvSpPr>
            <a:spLocks noChangeArrowheads="1"/>
          </p:cNvSpPr>
          <p:nvPr/>
        </p:nvSpPr>
        <p:spPr bwMode="auto">
          <a:xfrm>
            <a:off x="0" y="1371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56" name="Rectangle 132"/>
          <p:cNvSpPr>
            <a:spLocks noChangeArrowheads="1"/>
          </p:cNvSpPr>
          <p:nvPr/>
        </p:nvSpPr>
        <p:spPr bwMode="auto">
          <a:xfrm>
            <a:off x="428596" y="21429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142976" y="450057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357158" y="28572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40" name="TextBox 139"/>
          <p:cNvSpPr txBox="1"/>
          <p:nvPr/>
        </p:nvSpPr>
        <p:spPr>
          <a:xfrm>
            <a:off x="8501090" y="35716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42" name="Штриховая стрелка вправо 141"/>
          <p:cNvSpPr/>
          <p:nvPr/>
        </p:nvSpPr>
        <p:spPr>
          <a:xfrm>
            <a:off x="500034" y="5429264"/>
            <a:ext cx="1143008" cy="357190"/>
          </a:xfrm>
          <a:prstGeom prst="strip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TextBox 142"/>
          <p:cNvSpPr txBox="1"/>
          <p:nvPr/>
        </p:nvSpPr>
        <p:spPr>
          <a:xfrm>
            <a:off x="6572264" y="5429264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Цветочная поляна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515252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Материалы и инструменты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Пикт000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5720" y="928670"/>
            <a:ext cx="4515550" cy="2854658"/>
          </a:xfrm>
        </p:spPr>
      </p:pic>
      <p:pic>
        <p:nvPicPr>
          <p:cNvPr id="5" name="Рисунок 4" descr="Пикт00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3286124"/>
            <a:ext cx="4869200" cy="2966294"/>
          </a:xfrm>
          <a:prstGeom prst="rect">
            <a:avLst/>
          </a:prstGeom>
        </p:spPr>
      </p:pic>
      <p:pic>
        <p:nvPicPr>
          <p:cNvPr id="6" name="Рисунок 5" descr="Пикт000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4143380"/>
            <a:ext cx="1643074" cy="2126331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826" y="274638"/>
            <a:ext cx="218597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44  МАКА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Содержимое 3" descr="01м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785794"/>
            <a:ext cx="5403601" cy="1571636"/>
          </a:xfrm>
        </p:spPr>
      </p:pic>
      <p:pic>
        <p:nvPicPr>
          <p:cNvPr id="5" name="Рисунок 4" descr="02м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794" y="2428868"/>
            <a:ext cx="2571768" cy="1974881"/>
          </a:xfrm>
          <a:prstGeom prst="rect">
            <a:avLst/>
          </a:prstGeom>
        </p:spPr>
      </p:pic>
      <p:pic>
        <p:nvPicPr>
          <p:cNvPr id="6" name="Рисунок 5" descr="03м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4500570"/>
            <a:ext cx="1997137" cy="2067007"/>
          </a:xfrm>
          <a:prstGeom prst="rect">
            <a:avLst/>
          </a:prstGeom>
        </p:spPr>
      </p:pic>
      <p:pic>
        <p:nvPicPr>
          <p:cNvPr id="7" name="Рисунок 6" descr="04м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3431" y="2500306"/>
            <a:ext cx="4473205" cy="335758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5500702"/>
            <a:ext cx="3271806" cy="85725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24 ПИОНА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Содержимое 3" descr="0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14348" y="714355"/>
            <a:ext cx="4643470" cy="2085698"/>
          </a:xfrm>
        </p:spPr>
      </p:pic>
      <p:pic>
        <p:nvPicPr>
          <p:cNvPr id="5" name="Рисунок 4" descr="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975956"/>
            <a:ext cx="4649439" cy="2660307"/>
          </a:xfrm>
          <a:prstGeom prst="rect">
            <a:avLst/>
          </a:prstGeom>
        </p:spPr>
      </p:pic>
      <p:pic>
        <p:nvPicPr>
          <p:cNvPr id="6" name="Рисунок 5" descr="0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8001" y="785794"/>
            <a:ext cx="2611651" cy="2041722"/>
          </a:xfrm>
          <a:prstGeom prst="rect">
            <a:avLst/>
          </a:prstGeom>
        </p:spPr>
      </p:pic>
      <p:pic>
        <p:nvPicPr>
          <p:cNvPr id="7" name="Рисунок 6" descr="0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322" y="3286124"/>
            <a:ext cx="2575837" cy="192882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1714488"/>
            <a:ext cx="297179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8 МАРГАРИТОК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Содержимое 3" descr="01марг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857232"/>
            <a:ext cx="5183216" cy="1026451"/>
          </a:xfrm>
        </p:spPr>
      </p:pic>
      <p:pic>
        <p:nvPicPr>
          <p:cNvPr id="5" name="Рисунок 4" descr="02марг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000240"/>
            <a:ext cx="3714776" cy="2075904"/>
          </a:xfrm>
          <a:prstGeom prst="rect">
            <a:avLst/>
          </a:prstGeom>
        </p:spPr>
      </p:pic>
      <p:pic>
        <p:nvPicPr>
          <p:cNvPr id="6" name="Рисунок 5" descr="03марг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4286256"/>
            <a:ext cx="2643206" cy="2255721"/>
          </a:xfrm>
          <a:prstGeom prst="rect">
            <a:avLst/>
          </a:prstGeom>
        </p:spPr>
      </p:pic>
      <p:pic>
        <p:nvPicPr>
          <p:cNvPr id="7" name="Рисунок 6" descr="04марг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9190" y="3714752"/>
            <a:ext cx="3787037" cy="283823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3071810"/>
            <a:ext cx="1785950" cy="84615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3 розы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Содержимое 3" descr="01р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000100" y="428604"/>
            <a:ext cx="1550850" cy="6113353"/>
          </a:xfrm>
        </p:spPr>
      </p:pic>
      <p:pic>
        <p:nvPicPr>
          <p:cNvPr id="5" name="Рисунок 4" descr="02 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142984"/>
            <a:ext cx="3786215" cy="505148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2428868"/>
            <a:ext cx="3571868" cy="1571636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1"/>
                </a:solidFill>
              </a:rPr>
              <a:t>4 бабочки</a:t>
            </a:r>
            <a:endParaRPr lang="ru-RU" sz="4400" b="1" dirty="0">
              <a:solidFill>
                <a:schemeClr val="accent1"/>
              </a:solidFill>
            </a:endParaRPr>
          </a:p>
        </p:txBody>
      </p:sp>
      <p:pic>
        <p:nvPicPr>
          <p:cNvPr id="4" name="Содержимое 3" descr="бабочка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 rot="16200000">
            <a:off x="338683" y="1375773"/>
            <a:ext cx="5291340" cy="3968506"/>
          </a:xfrm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-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44" y="1214422"/>
            <a:ext cx="1619229" cy="12144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397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Цели и задачи проекта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714356"/>
            <a:ext cx="7772400" cy="512447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Оценить свои возможности в области проектной деятельности</a:t>
            </a:r>
          </a:p>
          <a:p>
            <a:r>
              <a:rPr lang="ru-RU" dirty="0" smtClean="0"/>
              <a:t>Разработать и выполнить проект</a:t>
            </a:r>
            <a:br>
              <a:rPr lang="ru-RU" dirty="0" smtClean="0"/>
            </a:b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Подобрать и изучить материал по данной теме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Закрепить умение делать цветы из шелковых лент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Раскрыть свои творческие способности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Закрепить умение оформлять творческий проект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Совершенствовать навык работы с компьютером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Учиться работать в команде, планировать свои действия</a:t>
            </a:r>
          </a:p>
          <a:p>
            <a:pPr>
              <a:buFont typeface="Wingdings" pitchFamily="2" charset="2"/>
              <a:buChar char="§"/>
            </a:pPr>
            <a:endParaRPr lang="ru-RU" dirty="0" smtClean="0"/>
          </a:p>
        </p:txBody>
      </p:sp>
      <p:pic>
        <p:nvPicPr>
          <p:cNvPr id="5" name="Рисунок 4" descr="ширма 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5143512"/>
            <a:ext cx="1828800" cy="145389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ширма технология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00034" y="357166"/>
            <a:ext cx="8168661" cy="6111802"/>
          </a:xfrm>
        </p:spPr>
      </p:pic>
    </p:spTree>
  </p:cSld>
  <p:clrMapOvr>
    <a:masterClrMapping/>
  </p:clrMapOvr>
  <p:transition>
    <p:whee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РАСЧЕТ ЗАТРАТ НА МАТЕРИАЛЫ</a:t>
            </a:r>
            <a:endParaRPr lang="ru-RU" b="1" dirty="0">
              <a:solidFill>
                <a:schemeClr val="accent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714348" y="2071678"/>
          <a:ext cx="7901015" cy="3857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360"/>
                <a:gridCol w="1978885"/>
                <a:gridCol w="1978885"/>
                <a:gridCol w="1978885"/>
              </a:tblGrid>
              <a:tr h="6429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349" y="2071676"/>
          <a:ext cx="7929615" cy="395680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981161"/>
                <a:gridCol w="1982818"/>
                <a:gridCol w="1982818"/>
                <a:gridCol w="1982818"/>
              </a:tblGrid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Используемый </a:t>
                      </a:r>
                      <a:endParaRPr lang="ru-RU" sz="11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материал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Цена, </a:t>
                      </a:r>
                      <a:endParaRPr lang="ru-RU" sz="11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руб.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Расход </a:t>
                      </a:r>
                      <a:endParaRPr lang="ru-RU" sz="11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материала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Затраты, </a:t>
                      </a:r>
                      <a:endParaRPr lang="ru-RU" sz="11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руб.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Ленты  атласные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шириной 5 см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6 </a:t>
                      </a:r>
                      <a:endParaRPr lang="ru-RU" sz="110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(за метр)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49 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294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Ленты атласные</a:t>
                      </a:r>
                      <a:endParaRPr lang="ru-RU" sz="110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шириной 10 мм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1,50</a:t>
                      </a:r>
                      <a:endParaRPr lang="ru-RU" sz="110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(за метр)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 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1,50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Ленты из органзы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8 </a:t>
                      </a:r>
                      <a:endParaRPr lang="ru-RU" sz="11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(за метр)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1,6 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12,8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Клей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32рубля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 тюб.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32руб.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Итого: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340,3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500042"/>
            <a:ext cx="7858180" cy="5857916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Расходы на оплату труда ( С</a:t>
            </a:r>
            <a:r>
              <a:rPr lang="ru-RU" b="1" baseline="-25000" dirty="0" smtClean="0"/>
              <a:t>2</a:t>
            </a:r>
            <a:r>
              <a:rPr lang="ru-RU" b="1" dirty="0" smtClean="0"/>
              <a:t>)</a:t>
            </a:r>
            <a:endParaRPr lang="ru-RU" dirty="0" smtClean="0"/>
          </a:p>
          <a:p>
            <a:r>
              <a:rPr lang="ru-RU" dirty="0" smtClean="0"/>
              <a:t>В основу расчетов мы взяли заработную плату швеи.</a:t>
            </a:r>
          </a:p>
          <a:p>
            <a:r>
              <a:rPr lang="ru-RU" dirty="0" smtClean="0"/>
              <a:t>В месяц  (за 24 рабочих дня) она зарабатывает 10000 рублей.</a:t>
            </a:r>
          </a:p>
          <a:p>
            <a:r>
              <a:rPr lang="ru-RU" dirty="0" smtClean="0"/>
              <a:t>Значит в день, заработная плата составляет:</a:t>
            </a:r>
          </a:p>
          <a:p>
            <a:r>
              <a:rPr lang="ru-RU" dirty="0" smtClean="0"/>
              <a:t>10000 : 24 = 417 (руб.)</a:t>
            </a:r>
          </a:p>
          <a:p>
            <a:r>
              <a:rPr lang="ru-RU" dirty="0" smtClean="0"/>
              <a:t>Тогда стоимость работы за 1 час (при 8-ми часовом рабочем дне) составит: 417 : 8= 52 (руб.)</a:t>
            </a:r>
          </a:p>
          <a:p>
            <a:r>
              <a:rPr lang="ru-RU" dirty="0" smtClean="0"/>
              <a:t>Итак, на выполнение работы мы потратили 20 часов.</a:t>
            </a:r>
          </a:p>
          <a:p>
            <a:r>
              <a:rPr lang="ru-RU" b="1" dirty="0" smtClean="0"/>
              <a:t>Следовательно, расходы на оплату  труда </a:t>
            </a:r>
            <a:br>
              <a:rPr lang="ru-RU" b="1" dirty="0" smtClean="0"/>
            </a:br>
            <a:r>
              <a:rPr lang="ru-RU" b="1" dirty="0" smtClean="0"/>
              <a:t>           за 20 часов работы составят:</a:t>
            </a:r>
          </a:p>
          <a:p>
            <a:pPr>
              <a:buNone/>
            </a:pPr>
            <a:r>
              <a:rPr lang="ru-RU" b="1" dirty="0" smtClean="0"/>
              <a:t>                          </a:t>
            </a:r>
            <a:r>
              <a:rPr lang="ru-RU" b="1" dirty="0" smtClean="0">
                <a:solidFill>
                  <a:schemeClr val="accent1"/>
                </a:solidFill>
              </a:rPr>
              <a:t>52 </a:t>
            </a:r>
            <a:r>
              <a:rPr lang="ru-RU" b="1" dirty="0" err="1" smtClean="0">
                <a:solidFill>
                  <a:schemeClr val="accent1"/>
                </a:solidFill>
              </a:rPr>
              <a:t>х</a:t>
            </a:r>
            <a:r>
              <a:rPr lang="ru-RU" b="1" dirty="0" smtClean="0">
                <a:solidFill>
                  <a:schemeClr val="accent1"/>
                </a:solidFill>
              </a:rPr>
              <a:t> 20= 1040 (руб.)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ширма технология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500166" y="1643050"/>
            <a:ext cx="6306970" cy="4718883"/>
          </a:xfrm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285728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Таким образом, себестоимость работы равна: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800" b="1" i="0" u="none" strike="noStrike" cap="none" normalizeH="0" baseline="-3000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общ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=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340,3 + 1040 = 1380,3 (руб.)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amond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357430"/>
            <a:ext cx="3000396" cy="158272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Ширма авторской работы стоит от 10000 до</a:t>
            </a:r>
            <a:br>
              <a:rPr lang="ru-RU" sz="2000" dirty="0" smtClean="0">
                <a:solidFill>
                  <a:schemeClr val="accent1"/>
                </a:solidFill>
              </a:rPr>
            </a:br>
            <a:r>
              <a:rPr lang="ru-RU" sz="2000" dirty="0" smtClean="0">
                <a:solidFill>
                  <a:schemeClr val="accent1"/>
                </a:solidFill>
              </a:rPr>
              <a:t>48000 рублей</a:t>
            </a:r>
            <a:endParaRPr lang="ru-RU" sz="2000" dirty="0">
              <a:solidFill>
                <a:schemeClr val="accent1"/>
              </a:solidFill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4000504"/>
            <a:ext cx="3428992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3" descr="ширма технолог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785794"/>
            <a:ext cx="4731393" cy="354003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14810" y="485776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Наше эксклюзивное изделие получилось во много раз дешевле, </a:t>
            </a:r>
          </a:p>
          <a:p>
            <a:pPr algn="ctr"/>
            <a:r>
              <a:rPr lang="ru-RU" dirty="0" smtClean="0"/>
              <a:t>но не менее красиво!</a:t>
            </a:r>
          </a:p>
          <a:p>
            <a:pPr algn="ctr"/>
            <a:r>
              <a:rPr lang="ru-RU" dirty="0" smtClean="0"/>
              <a:t> И особенно приятно видеть и осознавать, что класс украшен твоей работой! </a:t>
            </a:r>
            <a:endParaRPr lang="ru-RU" dirty="0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85728"/>
            <a:ext cx="25908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69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/>
                </a:solidFill>
                <a:latin typeface="a_PresentumCpsNr" pitchFamily="82" charset="-52"/>
              </a:rPr>
              <a:t>Обоснование темы проекта</a:t>
            </a:r>
            <a:endParaRPr lang="ru-RU" dirty="0">
              <a:solidFill>
                <a:schemeClr val="accent2"/>
              </a:solidFill>
              <a:latin typeface="a_PresentumCpsNr" pitchFamily="82" charset="-5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1857364"/>
            <a:ext cx="40005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ШИРМА в переводе с немецкого означает  «защита».</a:t>
            </a:r>
          </a:p>
          <a:p>
            <a:endParaRPr lang="ru-RU" dirty="0" smtClean="0"/>
          </a:p>
          <a:p>
            <a:r>
              <a:rPr lang="ru-RU" dirty="0" smtClean="0"/>
              <a:t>Защититься от посторонних глаз – вот что нам  действительно нужно во время примерки. </a:t>
            </a:r>
          </a:p>
          <a:p>
            <a:endParaRPr lang="ru-RU" dirty="0" smtClean="0"/>
          </a:p>
          <a:p>
            <a:r>
              <a:rPr lang="ru-RU" dirty="0" smtClean="0"/>
              <a:t>В кабинете технологии так не хватает укромного уголка для переодевания.</a:t>
            </a:r>
          </a:p>
          <a:p>
            <a:endParaRPr lang="ru-RU" dirty="0" smtClean="0"/>
          </a:p>
          <a:p>
            <a:r>
              <a:rPr lang="ru-RU" dirty="0" smtClean="0"/>
              <a:t>Ширма не только создала бы такой уголок, но и послужила бы украшением кабинета.</a:t>
            </a:r>
            <a:endParaRPr lang="ru-RU" dirty="0"/>
          </a:p>
        </p:txBody>
      </p:sp>
      <p:pic>
        <p:nvPicPr>
          <p:cNvPr id="6" name="Содержимое 3" descr="ширма 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500174"/>
            <a:ext cx="3265714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ЕЩЕ СОВСЕМ НЕДАВНО НЕНУЖНАЯ ЧАСТЬ ИНТЕРЬЕРА СНОВА В МОДЕ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ширма 19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142976" y="1071546"/>
            <a:ext cx="7000924" cy="5250693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00042"/>
            <a:ext cx="7758138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ШИРМА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элемент интерьера, небольшая портативная перегородка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отделяющая часть комнаты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Содержимое 5" descr="ширма 18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571604" y="1643050"/>
            <a:ext cx="6215106" cy="4865541"/>
          </a:xfrm>
        </p:spPr>
      </p:pic>
    </p:spTree>
  </p:cSld>
  <p:clrMapOvr>
    <a:masterClrMapping/>
  </p:clrMapOvr>
  <p:transition>
    <p:pull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857232"/>
            <a:ext cx="7772400" cy="65403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 Китае считалось, что злые духи могут двигаться только по прямой, и таким образом им преграждался путь.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ширма 08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14348" y="1357298"/>
            <a:ext cx="7862027" cy="5214956"/>
          </a:xfrm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642918"/>
            <a:ext cx="7772400" cy="58259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quarelle" pitchFamily="66" charset="-52"/>
              </a:rPr>
              <a:t>В Японии ширма была популярной поверхностью для рисования</a:t>
            </a:r>
            <a:endParaRPr lang="ru-RU" sz="3200" dirty="0">
              <a:solidFill>
                <a:schemeClr val="tx1"/>
              </a:solidFill>
              <a:latin typeface="Aquarelle" pitchFamily="66" charset="-52"/>
            </a:endParaRPr>
          </a:p>
        </p:txBody>
      </p:sp>
      <p:pic>
        <p:nvPicPr>
          <p:cNvPr id="4" name="Содержимое 3" descr="ширма 0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71472" y="1214422"/>
            <a:ext cx="8187320" cy="5430726"/>
          </a:xfrm>
        </p:spPr>
      </p:pic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7772400" cy="43971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Европе ширма была развлечением для гостей, рассматривавших мелкие детали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ширма 1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57224" y="1214422"/>
            <a:ext cx="3214710" cy="5158740"/>
          </a:xfrm>
        </p:spPr>
      </p:pic>
      <p:pic>
        <p:nvPicPr>
          <p:cNvPr id="5" name="Рисунок 4" descr="ширма 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1071546"/>
            <a:ext cx="4285198" cy="5286412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00042"/>
            <a:ext cx="7772400" cy="51115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Ширмой можно отгородиться  от света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ширма 1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71472" y="1643050"/>
            <a:ext cx="8044606" cy="4572018"/>
          </a:xfrm>
        </p:spPr>
      </p:pic>
    </p:spTree>
  </p:cSld>
  <p:clrMapOvr>
    <a:masterClrMapping/>
  </p:clrMapOvr>
  <p:transition>
    <p:split orient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275</TotalTime>
  <Words>396</Words>
  <Application>Microsoft Office PowerPoint</Application>
  <PresentationFormat>Экран (4:3)</PresentationFormat>
  <Paragraphs>92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Справедливость</vt:lpstr>
      <vt:lpstr>ТВОРЧЕСКИЙ ПРОЕКТ ШИРМА</vt:lpstr>
      <vt:lpstr>Цели и задачи проекта</vt:lpstr>
      <vt:lpstr>Обоснование темы проекта</vt:lpstr>
      <vt:lpstr>ЕЩЕ СОВСЕМ НЕДАВНО НЕНУЖНАЯ ЧАСТЬ ИНТЕРЬЕРА СНОВА В МОДЕ</vt:lpstr>
      <vt:lpstr>ШИРМА - элемент интерьера, небольшая портативная перегородка, отделяющая часть комнаты</vt:lpstr>
      <vt:lpstr>В Китае считалось, что злые духи могут двигаться только по прямой, и таким образом им преграждался путь.</vt:lpstr>
      <vt:lpstr>В Японии ширма была популярной поверхностью для рисования</vt:lpstr>
      <vt:lpstr>В Европе ширма была развлечением для гостей, рассматривавших мелкие детали</vt:lpstr>
      <vt:lpstr>Ширмой можно отгородиться  от света</vt:lpstr>
      <vt:lpstr>Ширмой можно скрывать не самые удачные места  в помещении и объединять предметы мебели в интерьере</vt:lpstr>
      <vt:lpstr>Ширма способна создавать атмосферу  уединения и релаксации</vt:lpstr>
      <vt:lpstr> ПРЕКРАСНЫЕ АТЛАСНЫЕ ЦВЕТЫ ПРИДАДУТ НЕПОВТОРИМОСТЬ И ОРИГИНАЛЬНОСТЬ  НАШЕЙ ШИРМЕ</vt:lpstr>
      <vt:lpstr>Разработка эскизов и выбор модели</vt:lpstr>
      <vt:lpstr>Материалы и инструменты</vt:lpstr>
      <vt:lpstr>44  МАКА</vt:lpstr>
      <vt:lpstr>24 ПИОНА</vt:lpstr>
      <vt:lpstr>8 МАРГАРИТОК</vt:lpstr>
      <vt:lpstr>3 розы</vt:lpstr>
      <vt:lpstr>4 бабочки</vt:lpstr>
      <vt:lpstr>Слайд 20</vt:lpstr>
      <vt:lpstr>РАСЧЕТ ЗАТРАТ НА МАТЕРИАЛЫ</vt:lpstr>
      <vt:lpstr>Слайд 22</vt:lpstr>
      <vt:lpstr>Слайд 23</vt:lpstr>
      <vt:lpstr>Ширма авторской работы стоит от 10000 до 48000 рублей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ШИРМА</dc:title>
  <dc:creator>Admin</dc:creator>
  <cp:lastModifiedBy>Admin</cp:lastModifiedBy>
  <cp:revision>31</cp:revision>
  <dcterms:created xsi:type="dcterms:W3CDTF">2012-03-29T17:28:27Z</dcterms:created>
  <dcterms:modified xsi:type="dcterms:W3CDTF">2012-04-07T14:04:56Z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809293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