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180" autoAdjust="0"/>
  </p:normalViewPr>
  <p:slideViewPr>
    <p:cSldViewPr>
      <p:cViewPr varScale="1">
        <p:scale>
          <a:sx n="65" d="100"/>
          <a:sy n="65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37F6DF-0367-4700-86AD-0F77861CC3FE}" type="datetimeFigureOut">
              <a:rPr lang="ru-RU" smtClean="0"/>
              <a:t>25.09.2011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B4C11-3EF2-44F5-AA9A-FCE7F11605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B4C11-3EF2-44F5-AA9A-FCE7F116054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7%D0%B8%D0%B4" TargetMode="External"/><Relationship Id="rId2" Type="http://schemas.openxmlformats.org/officeDocument/2006/relationships/hyperlink" Target="http://ru.wikipedia.org/wiki/%D0%94%D0%B8%D1%85%D1%80%D0%BE%D0%BC%D0%B0%D1%82_%D0%BA%D0%B0%D0%BB%D0%B8%D1%8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5%D0%BB%D0%B0%D0%B4%D0%B0%D0%B3%D0%B5%D0%BD%D1%8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A%D1%80%D0%B8%D0%BE%D1%82%D0%B5%D1%80%D0%B0%D0%BF%D0%B8%D1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60 из 1110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51434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dirty="0" smtClean="0"/>
              <a:t>Азот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7772400" cy="289560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Составил:</a:t>
            </a:r>
          </a:p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учитель химии </a:t>
            </a:r>
          </a:p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МОУ «Средняя общеобразовательная </a:t>
            </a:r>
          </a:p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школа №92 с углубленным </a:t>
            </a:r>
          </a:p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изучением отдельных предметов» </a:t>
            </a:r>
          </a:p>
          <a:p>
            <a:pPr algn="r"/>
            <a:r>
              <a:rPr lang="ru-RU" sz="11200" b="1" dirty="0" smtClean="0">
                <a:solidFill>
                  <a:schemeClr val="tx1"/>
                </a:solidFill>
                <a:latin typeface="Monotype Corsiva" pitchFamily="66" charset="0"/>
              </a:rPr>
              <a:t>Барсуков Д. Б.</a:t>
            </a: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pPr algn="r"/>
            <a:endParaRPr lang="ru-RU" sz="800" b="1" dirty="0" smtClean="0">
              <a:solidFill>
                <a:schemeClr val="tx1"/>
              </a:solidFill>
            </a:endParaRPr>
          </a:p>
          <a:p>
            <a:r>
              <a:rPr lang="ru-RU" sz="11200" b="1" dirty="0" smtClean="0">
                <a:solidFill>
                  <a:schemeClr val="tx1"/>
                </a:solidFill>
              </a:rPr>
              <a:t>г. Кемерово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mydoska.com/images/normal/161043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43200" cy="401443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0" y="0"/>
            <a:ext cx="6705600" cy="6858000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/>
              <a:t>Важной областью применения азота является его использование для дальнейшего синтеза самых разнообразных соединений, содержащих азот, таких, как </a:t>
            </a:r>
            <a:r>
              <a:rPr lang="ru-RU" sz="3600" b="1" dirty="0" smtClean="0"/>
              <a:t>аммиак,</a:t>
            </a:r>
            <a:r>
              <a:rPr lang="ru-RU" sz="3600" b="1" dirty="0" smtClean="0"/>
              <a:t> </a:t>
            </a:r>
            <a:r>
              <a:rPr lang="ru-RU" sz="3600" b="1" dirty="0" smtClean="0"/>
              <a:t>азотные удобрения,</a:t>
            </a:r>
            <a:r>
              <a:rPr lang="ru-RU" sz="3600" b="1" dirty="0" smtClean="0"/>
              <a:t> </a:t>
            </a:r>
            <a:r>
              <a:rPr lang="ru-RU" sz="3600" b="1" dirty="0" smtClean="0"/>
              <a:t>взрывчатые вещества, красители</a:t>
            </a:r>
            <a:r>
              <a:rPr lang="ru-RU" sz="3600" b="1" dirty="0" smtClean="0"/>
              <a:t> и т. п. Большие количества азота используются в </a:t>
            </a:r>
            <a:r>
              <a:rPr lang="ru-RU" sz="3600" b="1" dirty="0" smtClean="0"/>
              <a:t>коксовом</a:t>
            </a:r>
            <a:r>
              <a:rPr lang="ru-RU" sz="3600" b="1" dirty="0" smtClean="0"/>
              <a:t> производстве («сухое тушение кокса») при выгрузке кокса из коксовых батарей, а также для «передавливания» топлива в ракетах из баков в насосы или двигатели.</a:t>
            </a:r>
          </a:p>
          <a:p>
            <a:r>
              <a:rPr lang="ru-RU" sz="3600" b="1" dirty="0" smtClean="0"/>
              <a:t>В пищевой промышленности азот зарегистрирован в качестве </a:t>
            </a:r>
            <a:r>
              <a:rPr lang="ru-RU" sz="3600" b="1" dirty="0" smtClean="0"/>
              <a:t>пищевой добавки</a:t>
            </a:r>
            <a:r>
              <a:rPr lang="ru-RU" sz="3600" b="1" dirty="0" smtClean="0"/>
              <a:t> E941, как газовая среда для упаковки и хранения, </a:t>
            </a:r>
            <a:r>
              <a:rPr lang="ru-RU" sz="3600" b="1" dirty="0" smtClean="0"/>
              <a:t>хладагент, </a:t>
            </a:r>
            <a:r>
              <a:rPr lang="ru-RU" sz="3600" b="1" dirty="0" smtClean="0"/>
              <a:t>а жидкий азот применяется при разливе масел и негазированных напитков для создания избыточного давления и инертной среды в мягкой </a:t>
            </a:r>
            <a:r>
              <a:rPr lang="ru-RU" sz="3600" b="1" dirty="0" smtClean="0"/>
              <a:t>таре.</a:t>
            </a:r>
            <a:endParaRPr lang="ru-RU" sz="3600" b="1" dirty="0" smtClean="0"/>
          </a:p>
          <a:p>
            <a:endParaRPr lang="ru-RU" dirty="0"/>
          </a:p>
        </p:txBody>
      </p:sp>
      <p:pic>
        <p:nvPicPr>
          <p:cNvPr id="34820" name="Picture 4" descr="Картинка 19 из 62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27432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Нахождение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52400" y="1143000"/>
            <a:ext cx="9296400" cy="5715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Вне пределов Земли азот обнаружен в газовых туманностях, </a:t>
            </a:r>
            <a:r>
              <a:rPr lang="ru-RU" dirty="0" smtClean="0"/>
              <a:t>солнечной</a:t>
            </a:r>
            <a:r>
              <a:rPr lang="ru-RU" dirty="0" smtClean="0"/>
              <a:t> атмосфере, на </a:t>
            </a:r>
            <a:r>
              <a:rPr lang="ru-RU" dirty="0" smtClean="0"/>
              <a:t>Уране,</a:t>
            </a:r>
            <a:r>
              <a:rPr lang="ru-RU" dirty="0" smtClean="0"/>
              <a:t> </a:t>
            </a:r>
            <a:r>
              <a:rPr lang="ru-RU" dirty="0" smtClean="0"/>
              <a:t>Нептуне, </a:t>
            </a:r>
            <a:r>
              <a:rPr lang="ru-RU" dirty="0" smtClean="0"/>
              <a:t>межзвёздном пространстве и др. Азот — четвёртый по распространённости элемент Солнечной системы (после </a:t>
            </a:r>
            <a:r>
              <a:rPr lang="ru-RU" dirty="0" smtClean="0"/>
              <a:t>водорода,</a:t>
            </a:r>
            <a:r>
              <a:rPr lang="ru-RU" dirty="0" smtClean="0"/>
              <a:t> </a:t>
            </a:r>
            <a:r>
              <a:rPr lang="ru-RU" dirty="0" smtClean="0"/>
              <a:t>гелия</a:t>
            </a:r>
            <a:r>
              <a:rPr lang="ru-RU" dirty="0" smtClean="0"/>
              <a:t> </a:t>
            </a:r>
            <a:r>
              <a:rPr lang="ru-RU" dirty="0" smtClean="0"/>
              <a:t>и кислорода).</a:t>
            </a:r>
            <a:endParaRPr lang="ru-RU" dirty="0" smtClean="0"/>
          </a:p>
          <a:p>
            <a:r>
              <a:rPr lang="ru-RU" dirty="0" smtClean="0"/>
              <a:t>Азот, в форме двухатомных молекул N</a:t>
            </a:r>
            <a:r>
              <a:rPr lang="ru-RU" baseline="-25000" dirty="0" smtClean="0"/>
              <a:t>2</a:t>
            </a:r>
            <a:r>
              <a:rPr lang="ru-RU" dirty="0" smtClean="0"/>
              <a:t> составляет большую часть </a:t>
            </a:r>
            <a:r>
              <a:rPr lang="ru-RU" dirty="0" smtClean="0"/>
              <a:t>атмосферы, </a:t>
            </a:r>
            <a:r>
              <a:rPr lang="ru-RU" dirty="0" smtClean="0"/>
              <a:t>где его содержание составляет 75,6 % (по массе) или 78,084 % (по объёму), то есть около 3,87×10</a:t>
            </a:r>
            <a:r>
              <a:rPr lang="ru-RU" baseline="30000" dirty="0" smtClean="0"/>
              <a:t>15</a:t>
            </a:r>
            <a:r>
              <a:rPr lang="ru-RU" dirty="0" smtClean="0"/>
              <a:t> т.</a:t>
            </a:r>
          </a:p>
          <a:p>
            <a:r>
              <a:rPr lang="ru-RU" dirty="0" smtClean="0"/>
              <a:t>Содержание азота в земной коре, по данным разных авторов, составляет (0,7—1,5)×10</a:t>
            </a:r>
            <a:r>
              <a:rPr lang="ru-RU" baseline="30000" dirty="0" smtClean="0"/>
              <a:t>15</a:t>
            </a:r>
            <a:r>
              <a:rPr lang="ru-RU" dirty="0" smtClean="0"/>
              <a:t> т (причём в </a:t>
            </a:r>
            <a:r>
              <a:rPr lang="ru-RU" dirty="0" smtClean="0"/>
              <a:t>гумусе</a:t>
            </a:r>
            <a:r>
              <a:rPr lang="ru-RU" dirty="0" smtClean="0"/>
              <a:t> — порядка 6×10</a:t>
            </a:r>
            <a:r>
              <a:rPr lang="ru-RU" baseline="30000" dirty="0" smtClean="0"/>
              <a:t>10</a:t>
            </a:r>
            <a:r>
              <a:rPr lang="ru-RU" dirty="0" smtClean="0"/>
              <a:t>т), а в мантии Земли — 1,3×10</a:t>
            </a:r>
            <a:r>
              <a:rPr lang="ru-RU" baseline="30000" dirty="0" smtClean="0"/>
              <a:t>16</a:t>
            </a:r>
            <a:r>
              <a:rPr lang="ru-RU" dirty="0" smtClean="0"/>
              <a:t> т. Такое соотношение масс заставляет предположить, что главным источником азота служит верхняя часть мантии, откуда он поступает в другие оболочки Земли с извержениями </a:t>
            </a:r>
            <a:r>
              <a:rPr lang="ru-RU" dirty="0" smtClean="0"/>
              <a:t>вулканов.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7030A0"/>
                </a:solidFill>
              </a:rPr>
              <a:t>Параграф 24, упр. 2, 4 (письменно)</a:t>
            </a:r>
            <a:endParaRPr lang="ru-RU" sz="8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324600" y="0"/>
          <a:ext cx="2819400" cy="2743199"/>
        </p:xfrm>
        <a:graphic>
          <a:graphicData uri="http://schemas.openxmlformats.org/drawingml/2006/table">
            <a:tbl>
              <a:tblPr/>
              <a:tblGrid>
                <a:gridCol w="777765"/>
                <a:gridCol w="2041635"/>
              </a:tblGrid>
              <a:tr h="1020934"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Азот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</a:tr>
              <a:tr h="701331">
                <a:tc gridSpan="2">
                  <a:txBody>
                    <a:bodyPr/>
                    <a:lstStyle/>
                    <a:p>
                      <a:pPr font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Georgia"/>
                        </a:rPr>
                        <a:t>N</a:t>
                      </a:r>
                    </a:p>
                    <a:p>
                      <a:pPr algn="ctr" font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14,007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93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2s</a:t>
                      </a:r>
                      <a:r>
                        <a:rPr lang="en-US" b="1" baseline="30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2p</a:t>
                      </a:r>
                      <a:r>
                        <a:rPr lang="en-US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marL="38100" marR="38100" marT="38100" marB="381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28600"/>
            <a:ext cx="7391400" cy="1143000"/>
          </a:xfrm>
        </p:spPr>
        <p:txBody>
          <a:bodyPr/>
          <a:lstStyle/>
          <a:p>
            <a:r>
              <a:rPr lang="ru-RU" dirty="0" smtClean="0"/>
              <a:t>Строение атома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762000"/>
            <a:ext cx="64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«Паспорт Элемента»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Химический </a:t>
            </a:r>
            <a:r>
              <a:rPr lang="ru-RU" sz="2400" b="1" dirty="0" smtClean="0">
                <a:solidFill>
                  <a:schemeClr val="bg1"/>
                </a:solidFill>
              </a:rPr>
              <a:t>элемент таблицы Менделеева, неметалл.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Символ элемента:</a:t>
            </a:r>
            <a:r>
              <a:rPr lang="ru-RU" sz="2400" b="1" dirty="0" smtClean="0">
                <a:solidFill>
                  <a:schemeClr val="bg1"/>
                </a:solidFill>
              </a:rPr>
              <a:t> N. 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Атомный номер:</a:t>
            </a:r>
            <a:r>
              <a:rPr lang="ru-RU" sz="2400" b="1" dirty="0" smtClean="0">
                <a:solidFill>
                  <a:schemeClr val="bg1"/>
                </a:solidFill>
              </a:rPr>
              <a:t> 7.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Положение в таблице:</a:t>
            </a:r>
            <a:r>
              <a:rPr lang="ru-RU" sz="2400" b="1" dirty="0" smtClean="0">
                <a:solidFill>
                  <a:schemeClr val="bg1"/>
                </a:solidFill>
              </a:rPr>
              <a:t> 2-й период, группа - VA (15)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Относительная атомная масса:</a:t>
            </a:r>
            <a:r>
              <a:rPr lang="ru-RU" sz="2400" b="1" dirty="0" smtClean="0">
                <a:solidFill>
                  <a:schemeClr val="bg1"/>
                </a:solidFill>
              </a:rPr>
              <a:t> 14.00674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Степени окисления (жирным шрифтом выделена наиболее характерная):</a:t>
            </a:r>
            <a:r>
              <a:rPr lang="ru-RU" sz="2400" b="1" dirty="0" smtClean="0">
                <a:solidFill>
                  <a:schemeClr val="bg1"/>
                </a:solidFill>
              </a:rPr>
              <a:t> -3,+1,+2,+3,+4,+5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Валентности (жирным шрифтом выделены наиболее характерные):</a:t>
            </a:r>
            <a:r>
              <a:rPr lang="ru-RU" sz="2400" b="1" dirty="0" smtClean="0">
                <a:solidFill>
                  <a:schemeClr val="bg1"/>
                </a:solidFill>
              </a:rPr>
              <a:t> I,II,III,IV,V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err="1" smtClean="0">
                <a:solidFill>
                  <a:schemeClr val="bg1"/>
                </a:solidFill>
              </a:rPr>
              <a:t>Электроотрицательность</a:t>
            </a:r>
            <a:r>
              <a:rPr lang="ru-RU" sz="2400" b="1" i="1" dirty="0" smtClean="0">
                <a:solidFill>
                  <a:schemeClr val="bg1"/>
                </a:solidFill>
              </a:rPr>
              <a:t>:</a:t>
            </a:r>
            <a:r>
              <a:rPr lang="ru-RU" sz="2400" b="1" dirty="0" smtClean="0">
                <a:solidFill>
                  <a:schemeClr val="bg1"/>
                </a:solidFill>
              </a:rPr>
              <a:t> 3.07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Электронная конфигурация:</a:t>
            </a:r>
            <a:r>
              <a:rPr lang="ru-RU" sz="2400" b="1" dirty="0" smtClean="0">
                <a:solidFill>
                  <a:schemeClr val="bg1"/>
                </a:solidFill>
              </a:rPr>
              <a:t> 1s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1</a:t>
            </a:r>
            <a:r>
              <a:rPr lang="ru-RU" sz="2400" b="1" dirty="0" smtClean="0">
                <a:solidFill>
                  <a:schemeClr val="bg1"/>
                </a:solidFill>
              </a:rPr>
              <a:t>2s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</a:rPr>
              <a:t>2p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4102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нормальных условиях азот это бесцветный газ, не имеет запаха, мало растворим в воде (2,3 мл/100г при 0 °C, 0,8 мл/100 г при 80 °C), плотность 1,2506 кг/м³ (при н.у.).</a:t>
            </a:r>
          </a:p>
          <a:p>
            <a:r>
              <a:rPr lang="ru-RU" dirty="0" smtClean="0"/>
              <a:t>В жидком состоянии (темп. кипения −195,8 °C) — бесцветная, подвижная, как вода, жидкость. Плотность жидкого азота 808 кг/м³. При контакте с воздухом поглощает из него кислород.</a:t>
            </a:r>
          </a:p>
          <a:p>
            <a:r>
              <a:rPr lang="ru-RU" dirty="0" smtClean="0"/>
              <a:t>При −209,86 °C азот переходит в твердое состояние в виде </a:t>
            </a:r>
            <a:r>
              <a:rPr lang="ru-RU" dirty="0" err="1" smtClean="0"/>
              <a:t>снегоподобной</a:t>
            </a:r>
            <a:r>
              <a:rPr lang="ru-RU" dirty="0" smtClean="0"/>
              <a:t> массы или больших белоснежных кристаллов. При контакте с воздухом поглощает из него кислород, при этом плавится, образуя раствор кислорода в азоте.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Ввиду своей значительной инертности азот при обычных условиях реагирует только с </a:t>
            </a:r>
            <a:r>
              <a:rPr lang="ru-RU" dirty="0" smtClean="0"/>
              <a:t>литием:</a:t>
            </a:r>
            <a:endParaRPr lang="ru-RU" dirty="0" smtClean="0"/>
          </a:p>
          <a:p>
            <a:r>
              <a:rPr lang="ru-RU" dirty="0" smtClean="0"/>
              <a:t>6Li + N</a:t>
            </a:r>
            <a:r>
              <a:rPr lang="ru-RU" baseline="-25000" dirty="0" smtClean="0"/>
              <a:t>2</a:t>
            </a:r>
            <a:r>
              <a:rPr lang="ru-RU" dirty="0" smtClean="0"/>
              <a:t> → 2Li</a:t>
            </a:r>
            <a:r>
              <a:rPr lang="ru-RU" baseline="-25000" dirty="0" smtClean="0"/>
              <a:t>3</a:t>
            </a:r>
            <a:r>
              <a:rPr lang="ru-RU" dirty="0" smtClean="0"/>
              <a:t>N,</a:t>
            </a:r>
          </a:p>
          <a:p>
            <a:r>
              <a:rPr lang="ru-RU" dirty="0" smtClean="0"/>
              <a:t>при нагревании он реагирует с некоторыми другими металлами и неметаллами, также образуя нитриды:</a:t>
            </a:r>
          </a:p>
          <a:p>
            <a:r>
              <a:rPr lang="ru-RU" dirty="0" smtClean="0"/>
              <a:t>3Mg + N</a:t>
            </a:r>
            <a:r>
              <a:rPr lang="ru-RU" baseline="-25000" dirty="0" smtClean="0"/>
              <a:t>2</a:t>
            </a:r>
            <a:r>
              <a:rPr lang="ru-RU" dirty="0" smtClean="0"/>
              <a:t> → Mg</a:t>
            </a:r>
            <a:r>
              <a:rPr lang="ru-RU" baseline="-25000" dirty="0" smtClean="0"/>
              <a:t>3</a:t>
            </a:r>
            <a:r>
              <a:rPr lang="ru-RU" dirty="0" smtClean="0"/>
              <a:t>N</a:t>
            </a:r>
            <a:r>
              <a:rPr lang="ru-RU" baseline="-25000" dirty="0" smtClean="0"/>
              <a:t>2</a:t>
            </a:r>
            <a:r>
              <a:rPr lang="ru-RU" dirty="0" smtClean="0"/>
              <a:t>,</a:t>
            </a:r>
          </a:p>
          <a:p>
            <a:r>
              <a:rPr lang="ru-RU" dirty="0" smtClean="0"/>
              <a:t>2В</a:t>
            </a:r>
            <a:r>
              <a:rPr lang="ru-RU" dirty="0" smtClean="0"/>
              <a:t> + N</a:t>
            </a:r>
            <a:r>
              <a:rPr lang="ru-RU" baseline="-25000" dirty="0" smtClean="0"/>
              <a:t>2</a:t>
            </a:r>
            <a:r>
              <a:rPr lang="ru-RU" dirty="0" smtClean="0"/>
              <a:t> →2BN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Получение</a:t>
            </a:r>
            <a:br>
              <a:rPr lang="ru-RU" b="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лабораториях его можно получать по реакции разложения </a:t>
            </a:r>
            <a:r>
              <a:rPr lang="ru-RU" dirty="0" smtClean="0"/>
              <a:t>нитрита аммония:</a:t>
            </a:r>
            <a:endParaRPr lang="ru-RU" dirty="0" smtClean="0"/>
          </a:p>
          <a:p>
            <a:r>
              <a:rPr lang="ru-RU" dirty="0" smtClean="0"/>
              <a:t>NH</a:t>
            </a:r>
            <a:r>
              <a:rPr lang="ru-RU" baseline="-25000" dirty="0" smtClean="0"/>
              <a:t>4</a:t>
            </a:r>
            <a:r>
              <a:rPr lang="ru-RU" dirty="0" smtClean="0"/>
              <a:t>NO</a:t>
            </a:r>
            <a:r>
              <a:rPr lang="ru-RU" baseline="-25000" dirty="0" smtClean="0"/>
              <a:t>2</a:t>
            </a:r>
            <a:r>
              <a:rPr lang="ru-RU" dirty="0" smtClean="0"/>
              <a:t> → N</a:t>
            </a:r>
            <a:r>
              <a:rPr lang="ru-RU" baseline="-25000" dirty="0" smtClean="0"/>
              <a:t>2</a:t>
            </a:r>
            <a:r>
              <a:rPr lang="ru-RU" dirty="0" smtClean="0"/>
              <a:t>↑ + 2H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r>
              <a:rPr lang="ru-RU" dirty="0" smtClean="0"/>
              <a:t>Реакция экзотермическая, идёт с выделением 80 ккал (335 кДж), поэтому требуется охлаждение сосуда при её протекании (хотя для начала реакции требуется нагревание нитрита аммония).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Ещё один лабораторный способ получения азота — нагревание смеси </a:t>
            </a:r>
            <a:r>
              <a:rPr lang="ru-RU" dirty="0" smtClean="0">
                <a:hlinkClick r:id="rId2" tooltip="Дихромат калия"/>
              </a:rPr>
              <a:t>дихромата калия</a:t>
            </a:r>
            <a:r>
              <a:rPr lang="ru-RU" dirty="0" smtClean="0"/>
              <a:t> и сульфата аммония (в соотношении 2:1 по массе). Реакция идёт по уравнениям:</a:t>
            </a:r>
          </a:p>
          <a:p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7</a:t>
            </a:r>
            <a:r>
              <a:rPr lang="en-US" dirty="0" smtClean="0"/>
              <a:t> + (NH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 = (NH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7</a:t>
            </a:r>
            <a:r>
              <a:rPr lang="en-US" dirty="0" smtClean="0"/>
              <a:t> + K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endParaRPr lang="en-US" dirty="0" smtClean="0"/>
          </a:p>
          <a:p>
            <a:r>
              <a:rPr lang="en-US" dirty="0" smtClean="0"/>
              <a:t>(NH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7</a:t>
            </a:r>
            <a:r>
              <a:rPr lang="en-US" dirty="0" smtClean="0"/>
              <a:t> →(t) 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N</a:t>
            </a:r>
            <a:r>
              <a:rPr lang="en-US" baseline="-25000" dirty="0" smtClean="0"/>
              <a:t>2</a:t>
            </a:r>
            <a:r>
              <a:rPr lang="en-US" dirty="0" smtClean="0"/>
              <a:t>↑ + 4H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r>
              <a:rPr lang="ru-RU" dirty="0" smtClean="0"/>
              <a:t>Самый чистый азот можно получить разложением </a:t>
            </a:r>
            <a:r>
              <a:rPr lang="ru-RU" dirty="0" smtClean="0">
                <a:hlinkClick r:id="rId3" tooltip="Азид"/>
              </a:rPr>
              <a:t>азидов</a:t>
            </a:r>
            <a:r>
              <a:rPr lang="ru-RU" dirty="0" smtClean="0"/>
              <a:t> металлов:</a:t>
            </a:r>
          </a:p>
          <a:p>
            <a:r>
              <a:rPr lang="ru-RU" dirty="0" smtClean="0"/>
              <a:t>2</a:t>
            </a:r>
            <a:r>
              <a:rPr lang="en-US" dirty="0" smtClean="0"/>
              <a:t>NaN</a:t>
            </a:r>
            <a:r>
              <a:rPr lang="en-US" baseline="-25000" dirty="0" smtClean="0"/>
              <a:t>3</a:t>
            </a:r>
            <a:r>
              <a:rPr lang="en-US" dirty="0" smtClean="0"/>
              <a:t> →(t) 2Na + 3N</a:t>
            </a:r>
            <a:r>
              <a:rPr lang="en-US" baseline="-25000" dirty="0" smtClean="0"/>
              <a:t>2</a:t>
            </a:r>
            <a:r>
              <a:rPr lang="en-US" dirty="0" smtClean="0"/>
              <a:t>↑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dirty="0" smtClean="0"/>
              <a:t>Круговорот азота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Картинка 15 из 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8" y="914400"/>
            <a:ext cx="9134042" cy="594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а 6 из 2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594" y="0"/>
            <a:ext cx="923659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азота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5181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Жидкий азот применяется как </a:t>
            </a:r>
            <a:r>
              <a:rPr lang="ru-RU" dirty="0" smtClean="0">
                <a:hlinkClick r:id="rId3" tooltip="Хладагент"/>
              </a:rPr>
              <a:t>хладагент</a:t>
            </a:r>
            <a:r>
              <a:rPr lang="ru-RU" dirty="0" smtClean="0"/>
              <a:t> и для </a:t>
            </a:r>
            <a:r>
              <a:rPr lang="ru-RU" dirty="0" smtClean="0">
                <a:hlinkClick r:id="rId4" tooltip="Криотерапия"/>
              </a:rPr>
              <a:t>криотерапии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Промышленные применения газообразного азота обусловлены его инертными свойствами. Газообразный азот </a:t>
            </a:r>
            <a:r>
              <a:rPr lang="ru-RU" dirty="0" err="1" smtClean="0"/>
              <a:t>пожаро</a:t>
            </a:r>
            <a:r>
              <a:rPr lang="ru-RU" dirty="0" smtClean="0"/>
              <a:t>- и взрывобезопасен, препятствует окислению, гниению. В нефтехимии азот применяется для продувки резервуаров и трубопроводов, проверки работы трубопроводов под давлением, увеличения выработки месторождений. В горнодобывающем деле азот может использоваться для создания в шахтах взрывобезопасной </a:t>
            </a:r>
            <a:r>
              <a:rPr lang="ru-RU" dirty="0" smtClean="0"/>
              <a:t>среды. В </a:t>
            </a:r>
            <a:r>
              <a:rPr lang="ru-RU" dirty="0" smtClean="0"/>
              <a:t>производстве электроники азот применяется для продувки областей, не допускающих наличия окисляющего кислорода.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152</Words>
  <PresentationFormat>Экран (4:3)</PresentationFormat>
  <Paragraphs>55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Азот</vt:lpstr>
      <vt:lpstr>Строение атома</vt:lpstr>
      <vt:lpstr>ФИЗИЧЕСКИЕ СВОЙСТВА</vt:lpstr>
      <vt:lpstr>ХИМИЧЕСКИЕ СВОЙСТВА</vt:lpstr>
      <vt:lpstr>Получение  </vt:lpstr>
      <vt:lpstr>Получение</vt:lpstr>
      <vt:lpstr>Круговорот азота в природе</vt:lpstr>
      <vt:lpstr>Слайд 8</vt:lpstr>
      <vt:lpstr>Применение азота</vt:lpstr>
      <vt:lpstr>Слайд 10</vt:lpstr>
      <vt:lpstr>Нахождение в природе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Азот</dc:title>
  <cp:lastModifiedBy>Злой Барсук</cp:lastModifiedBy>
  <cp:revision>4</cp:revision>
  <dcterms:modified xsi:type="dcterms:W3CDTF">2011-09-25T15:28:17Z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452908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