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9" r:id="rId9"/>
    <p:sldId id="270" r:id="rId10"/>
    <p:sldId id="273" r:id="rId11"/>
    <p:sldId id="264" r:id="rId12"/>
    <p:sldId id="271" r:id="rId13"/>
    <p:sldId id="272" r:id="rId14"/>
    <p:sldId id="262" r:id="rId15"/>
    <p:sldId id="263" r:id="rId16"/>
    <p:sldId id="265" r:id="rId17"/>
    <p:sldId id="266" r:id="rId18"/>
    <p:sldId id="277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B5E7"/>
    <a:srgbClr val="E19BDE"/>
    <a:srgbClr val="0000FF"/>
    <a:srgbClr val="FF0000"/>
    <a:srgbClr val="FF9900"/>
    <a:srgbClr val="A50021"/>
    <a:srgbClr val="6633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F6EAD-2075-450D-9AD6-82717CA9D0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387D1-097D-4B94-BCFB-8DFEBF61EF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ACA55-C98A-401C-A28E-1D624775B1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2BD12-C558-4CC3-971B-A1AC8F0737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C58C9-CB2E-4857-A134-9AEBEC5BED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D20018-0CFB-4A9A-9D62-5A70AD8218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C5F3D-7A4B-4B76-A2C8-57906388FA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E6717-9ECD-484F-95B2-FE61A46B07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8558D-6BAC-4D63-944D-F995818424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BBD6D-DAC6-47BF-9892-2AF9BCE1AB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4CA95-13F4-44AC-A286-EF520C32B1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0320CD8-2975-4E0C-AC92-4BDC284E28E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" Target="slide7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EDUCATI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476250"/>
            <a:ext cx="7561263" cy="5832475"/>
          </a:xfrm>
          <a:prstGeom prst="rect">
            <a:avLst/>
          </a:prstGeom>
          <a:noFill/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755650" y="1628775"/>
            <a:ext cx="7810500" cy="2800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Теория строения</a:t>
            </a:r>
          </a:p>
          <a:p>
            <a:pPr algn="ctr"/>
            <a:r>
              <a:rPr lang="ru-RU" sz="6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органических веществ</a:t>
            </a:r>
          </a:p>
          <a:p>
            <a:pPr algn="ctr"/>
            <a:r>
              <a:rPr lang="ru-RU" sz="6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А.М. </a:t>
            </a:r>
            <a:r>
              <a:rPr lang="ru-RU" sz="6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Бутлерова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143736" y="5796171"/>
            <a:ext cx="2000264" cy="10618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200" b="1" dirty="0"/>
              <a:t>Пивкина </a:t>
            </a:r>
          </a:p>
          <a:p>
            <a:r>
              <a:rPr lang="ru-RU" sz="1200" b="1" dirty="0"/>
              <a:t>Лариса Анатольевна</a:t>
            </a:r>
          </a:p>
          <a:p>
            <a:r>
              <a:rPr lang="ru-RU" sz="1200" b="1" dirty="0"/>
              <a:t>МОУ «</a:t>
            </a:r>
            <a:r>
              <a:rPr lang="ru-RU" sz="1200" b="1" dirty="0" err="1"/>
              <a:t>Сугоякская</a:t>
            </a:r>
            <a:r>
              <a:rPr lang="ru-RU" sz="1200" b="1" dirty="0"/>
              <a:t> СОШ»</a:t>
            </a:r>
          </a:p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6429396"/>
            <a:ext cx="3000396" cy="4286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395288" y="620713"/>
            <a:ext cx="8353425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Основное положение</a:t>
            </a:r>
          </a:p>
          <a:p>
            <a:pPr algn="ctr"/>
            <a:r>
              <a:rPr lang="ru-RU" sz="5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современной теории строения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23850" y="2636838"/>
            <a:ext cx="8605838" cy="3216275"/>
          </a:xfrm>
          <a:prstGeom prst="rect">
            <a:avLst/>
          </a:prstGeom>
          <a:solidFill>
            <a:schemeClr val="bg1"/>
          </a:solidFill>
          <a:ln w="762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FF"/>
                </a:solidFill>
                <a:latin typeface="Tahoma" pitchFamily="34" charset="0"/>
              </a:rPr>
              <a:t>Свойства веществ зависят не только от их химического строения, но также и от их электронного и пространственного строения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  <p:bldP spid="532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84213" y="1125538"/>
            <a:ext cx="8135937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latin typeface="Tahoma" pitchFamily="34" charset="0"/>
              </a:rPr>
              <a:t>                   </a:t>
            </a:r>
            <a:r>
              <a:rPr lang="ru-RU" sz="3200" b="1" i="1">
                <a:solidFill>
                  <a:srgbClr val="FF0000"/>
                </a:solidFill>
                <a:latin typeface="Tahoma" pitchFamily="34" charset="0"/>
              </a:rPr>
              <a:t>Валентность </a:t>
            </a:r>
          </a:p>
          <a:p>
            <a:pPr>
              <a:spcBef>
                <a:spcPct val="50000"/>
              </a:spcBef>
            </a:pPr>
            <a:r>
              <a:rPr lang="ru-RU" sz="2800" b="1" i="1">
                <a:latin typeface="Tahoma" pitchFamily="34" charset="0"/>
              </a:rPr>
              <a:t>характеризует способность атомов химических элементов к образованию химических связей, она определяет число химических связей, которыми данный атом соединен с другими атомами в молекуле.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84213" y="5373688"/>
            <a:ext cx="2087562" cy="533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ahoma" pitchFamily="34" charset="0"/>
              </a:rPr>
              <a:t>Н</a:t>
            </a:r>
            <a:r>
              <a:rPr lang="ru-RU" sz="1400" b="1">
                <a:latin typeface="Tahoma" pitchFamily="34" charset="0"/>
              </a:rPr>
              <a:t>2</a:t>
            </a:r>
            <a:r>
              <a:rPr lang="ru-RU" sz="2400" b="1">
                <a:latin typeface="Tahoma" pitchFamily="34" charset="0"/>
              </a:rPr>
              <a:t> ;  Н      Н</a:t>
            </a:r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1835150" y="5661025"/>
            <a:ext cx="4333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5" name="Oval 7"/>
          <p:cNvSpPr>
            <a:spLocks noChangeArrowheads="1"/>
          </p:cNvSpPr>
          <p:nvPr/>
        </p:nvSpPr>
        <p:spPr bwMode="auto">
          <a:xfrm>
            <a:off x="2987675" y="4868863"/>
            <a:ext cx="2808288" cy="1655762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3203575" y="4941888"/>
            <a:ext cx="25209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            H</a:t>
            </a:r>
          </a:p>
          <a:p>
            <a:pPr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NH</a:t>
            </a:r>
            <a:r>
              <a:rPr lang="en-US" sz="1400" b="1">
                <a:latin typeface="Tahoma" pitchFamily="34" charset="0"/>
              </a:rPr>
              <a:t>3</a:t>
            </a:r>
            <a:r>
              <a:rPr lang="ru-RU" sz="2400" b="1">
                <a:latin typeface="Tahoma" pitchFamily="34" charset="0"/>
              </a:rPr>
              <a:t>;</a:t>
            </a:r>
            <a:r>
              <a:rPr lang="en-US" sz="2400" b="1">
                <a:latin typeface="Tahoma" pitchFamily="34" charset="0"/>
              </a:rPr>
              <a:t>    N     H</a:t>
            </a:r>
          </a:p>
          <a:p>
            <a:pPr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            H</a:t>
            </a:r>
            <a:endParaRPr lang="ru-RU" sz="2400" b="1">
              <a:latin typeface="Tahoma" pitchFamily="34" charset="0"/>
            </a:endParaRPr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4500563" y="5300663"/>
            <a:ext cx="0" cy="28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4500563" y="5876925"/>
            <a:ext cx="0" cy="28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4572000" y="5734050"/>
            <a:ext cx="3603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5940425" y="5013325"/>
            <a:ext cx="2952750" cy="533400"/>
          </a:xfrm>
          <a:prstGeom prst="rect">
            <a:avLst/>
          </a:prstGeom>
          <a:solidFill>
            <a:schemeClr val="bg1"/>
          </a:solidFill>
          <a:ln w="762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ahoma" pitchFamily="34" charset="0"/>
              </a:rPr>
              <a:t>Н</a:t>
            </a:r>
            <a:r>
              <a:rPr lang="ru-RU" sz="1400" b="1">
                <a:latin typeface="Tahoma" pitchFamily="34" charset="0"/>
              </a:rPr>
              <a:t>2</a:t>
            </a:r>
            <a:r>
              <a:rPr lang="ru-RU" sz="2400" b="1">
                <a:latin typeface="Tahoma" pitchFamily="34" charset="0"/>
              </a:rPr>
              <a:t>О;   Н     О     Н</a:t>
            </a:r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>
            <a:off x="7308850" y="5300663"/>
            <a:ext cx="3587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2" name="Line 14"/>
          <p:cNvSpPr>
            <a:spLocks noChangeShapeType="1"/>
          </p:cNvSpPr>
          <p:nvPr/>
        </p:nvSpPr>
        <p:spPr bwMode="auto">
          <a:xfrm flipH="1">
            <a:off x="7956550" y="5300663"/>
            <a:ext cx="431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3" name="AutoShape 1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885113" y="5876925"/>
            <a:ext cx="935037" cy="7921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40"/>
                            </p:stCondLst>
                            <p:childTnLst>
                              <p:par>
                                <p:cTn id="1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40"/>
                            </p:stCondLst>
                            <p:childTnLst>
                              <p:par>
                                <p:cTn id="16" presetID="19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40"/>
                            </p:stCondLst>
                            <p:childTnLst>
                              <p:par>
                                <p:cTn id="2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 animBg="1"/>
      <p:bldP spid="43015" grpId="0" animBg="1"/>
      <p:bldP spid="43016" grpId="0"/>
      <p:bldP spid="430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684213" y="620713"/>
            <a:ext cx="8280400" cy="2359025"/>
          </a:xfrm>
          <a:prstGeom prst="rect">
            <a:avLst/>
          </a:prstGeom>
          <a:noFill/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/>
              <a:t>Вещества, которые имеют один и тот же качественный и количественный составы, но отличаются по своему строению и свойствам, называются </a:t>
            </a:r>
            <a:r>
              <a:rPr lang="ru-RU" sz="2400" b="1" i="1">
                <a:solidFill>
                  <a:srgbClr val="FF0000"/>
                </a:solidFill>
              </a:rPr>
              <a:t>изомерами</a:t>
            </a:r>
            <a:r>
              <a:rPr lang="ru-RU" sz="2400" b="1" i="1"/>
              <a:t>, а явление существования таких веществ носит название </a:t>
            </a:r>
            <a:r>
              <a:rPr lang="ru-RU" sz="2400" b="1" i="1">
                <a:solidFill>
                  <a:srgbClr val="FF0000"/>
                </a:solidFill>
              </a:rPr>
              <a:t>изомерии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84213" y="3284538"/>
            <a:ext cx="763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СН</a:t>
            </a:r>
            <a:r>
              <a:rPr lang="ru-RU" sz="1200" b="1"/>
              <a:t>3</a:t>
            </a:r>
            <a:r>
              <a:rPr lang="ru-RU" sz="2000" b="1"/>
              <a:t>     СН</a:t>
            </a:r>
            <a:r>
              <a:rPr lang="ru-RU" sz="1200" b="1"/>
              <a:t>2</a:t>
            </a:r>
            <a:r>
              <a:rPr lang="ru-RU" sz="2000" b="1"/>
              <a:t>      СН</a:t>
            </a:r>
            <a:r>
              <a:rPr lang="ru-RU" sz="1200" b="1"/>
              <a:t>2 </a:t>
            </a:r>
            <a:r>
              <a:rPr lang="ru-RU" sz="2000" b="1"/>
              <a:t>     СН</a:t>
            </a:r>
            <a:r>
              <a:rPr lang="ru-RU" sz="1200" b="1"/>
              <a:t>3</a:t>
            </a:r>
            <a:r>
              <a:rPr lang="ru-RU" sz="1200"/>
              <a:t> </a:t>
            </a:r>
            <a:r>
              <a:rPr lang="ru-RU"/>
              <a:t>                   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5219700" y="3213100"/>
            <a:ext cx="34559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СН</a:t>
            </a:r>
            <a:r>
              <a:rPr lang="ru-RU" sz="1200" b="1"/>
              <a:t>3</a:t>
            </a:r>
            <a:r>
              <a:rPr lang="ru-RU" sz="2000" b="1"/>
              <a:t>      СН        СН</a:t>
            </a:r>
            <a:r>
              <a:rPr lang="ru-RU" sz="1200" b="1"/>
              <a:t>3</a:t>
            </a:r>
          </a:p>
          <a:p>
            <a:pPr>
              <a:spcBef>
                <a:spcPct val="50000"/>
              </a:spcBef>
            </a:pPr>
            <a:endParaRPr lang="ru-RU" sz="2000" b="1"/>
          </a:p>
          <a:p>
            <a:pPr>
              <a:spcBef>
                <a:spcPct val="50000"/>
              </a:spcBef>
            </a:pPr>
            <a:r>
              <a:rPr lang="ru-RU" sz="2000" b="1"/>
              <a:t>             СН</a:t>
            </a:r>
            <a:r>
              <a:rPr lang="ru-RU" sz="1200" b="1"/>
              <a:t>3</a:t>
            </a:r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2051050" y="3500438"/>
            <a:ext cx="3603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1258888" y="3500438"/>
            <a:ext cx="2174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2916238" y="3500438"/>
            <a:ext cx="2889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>
            <a:off x="5795963" y="3429000"/>
            <a:ext cx="3603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>
            <a:off x="6732588" y="3429000"/>
            <a:ext cx="3603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0" name="Line 10"/>
          <p:cNvSpPr>
            <a:spLocks noChangeShapeType="1"/>
          </p:cNvSpPr>
          <p:nvPr/>
        </p:nvSpPr>
        <p:spPr bwMode="auto">
          <a:xfrm>
            <a:off x="6372225" y="3716338"/>
            <a:ext cx="0" cy="4333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1042988" y="4076700"/>
            <a:ext cx="28082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БУТАН  (С</a:t>
            </a:r>
            <a:r>
              <a:rPr lang="ru-RU" sz="1400" b="1"/>
              <a:t>4</a:t>
            </a:r>
            <a:r>
              <a:rPr lang="ru-RU" sz="2000" b="1"/>
              <a:t>Н</a:t>
            </a:r>
            <a:r>
              <a:rPr lang="ru-RU" sz="1400" b="1"/>
              <a:t>10</a:t>
            </a:r>
            <a:r>
              <a:rPr lang="ru-RU" sz="2000" b="1"/>
              <a:t>)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(</a:t>
            </a:r>
            <a:r>
              <a:rPr lang="en-US" sz="2000" b="1"/>
              <a:t>t </a:t>
            </a:r>
            <a:r>
              <a:rPr lang="ru-RU" sz="2000" b="1"/>
              <a:t>кип. = - 0,5 С)</a:t>
            </a:r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5435600" y="4868863"/>
            <a:ext cx="324008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ИЗОБУТАН (С</a:t>
            </a:r>
            <a:r>
              <a:rPr lang="ru-RU" sz="1400" b="1"/>
              <a:t>4</a:t>
            </a:r>
            <a:r>
              <a:rPr lang="ru-RU" sz="2000" b="1"/>
              <a:t>Н</a:t>
            </a:r>
            <a:r>
              <a:rPr lang="ru-RU" sz="1400" b="1"/>
              <a:t>10</a:t>
            </a:r>
            <a:r>
              <a:rPr lang="ru-RU" sz="2000" b="1"/>
              <a:t>)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(</a:t>
            </a:r>
            <a:r>
              <a:rPr lang="en-US" sz="2000" b="1"/>
              <a:t>t </a:t>
            </a:r>
            <a:r>
              <a:rPr lang="ru-RU" sz="2000" b="1"/>
              <a:t>кип. = -11,7 С)</a:t>
            </a:r>
          </a:p>
        </p:txBody>
      </p:sp>
      <p:sp>
        <p:nvSpPr>
          <p:cNvPr id="51214" name="AutoShape 1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027988" y="5876925"/>
            <a:ext cx="865187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2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2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2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2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03" grpId="0"/>
      <p:bldP spid="51204" grpId="0"/>
      <p:bldP spid="51211" grpId="0"/>
      <p:bldP spid="512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96" name="Group 72"/>
          <p:cNvGraphicFramePr>
            <a:graphicFrameLocks noGrp="1"/>
          </p:cNvGraphicFramePr>
          <p:nvPr/>
        </p:nvGraphicFramePr>
        <p:xfrm>
          <a:off x="323850" y="1196975"/>
          <a:ext cx="8569325" cy="5516563"/>
        </p:xfrm>
        <a:graphic>
          <a:graphicData uri="http://schemas.openxmlformats.org/drawingml/2006/table">
            <a:tbl>
              <a:tblPr/>
              <a:tblGrid>
                <a:gridCol w="2143125"/>
                <a:gridCol w="2141538"/>
                <a:gridCol w="2143125"/>
                <a:gridCol w="2141537"/>
              </a:tblGrid>
              <a:tr h="5810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Состав и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Метан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Метанол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Молекулярная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СН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СН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Принадлежность к классу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Предельные углеводо-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Одноатом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ные спирты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Физич.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Агрегатное состояние при комнатной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Газ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Жидкость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кипения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- 161,5 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64,7 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Растворимость в воде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Нераств. в воде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Хорошо раств. в воде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Химическая активность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трудом вступает в химич. реакции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Химически активное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97" name="Text Box 73"/>
          <p:cNvSpPr txBox="1">
            <a:spLocks noChangeArrowheads="1"/>
          </p:cNvSpPr>
          <p:nvPr/>
        </p:nvSpPr>
        <p:spPr bwMode="auto">
          <a:xfrm>
            <a:off x="179388" y="188913"/>
            <a:ext cx="87852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Tahoma" pitchFamily="34" charset="0"/>
              </a:rPr>
              <a:t>Зависимость свойств органических веществ от качественного и количественного состава.</a:t>
            </a:r>
          </a:p>
        </p:txBody>
      </p:sp>
      <p:sp>
        <p:nvSpPr>
          <p:cNvPr id="52298" name="AutoShape 7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95288" y="6165850"/>
            <a:ext cx="792162" cy="69215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4319588" cy="5472112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4859338" y="2276475"/>
            <a:ext cx="3817937" cy="301307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Tahoma" pitchFamily="34" charset="0"/>
              </a:rPr>
              <a:t>Франкленд (Frankland) Эдуард</a:t>
            </a:r>
            <a:r>
              <a:rPr lang="ru-RU" sz="2000" b="1">
                <a:latin typeface="Tahoma" pitchFamily="34" charset="0"/>
              </a:rPr>
              <a:t> (1825-99), английский химик-органик, иностранный член-корреспондент Петербургской АН (1876). Ввел термин «валентность» (1853).</a:t>
            </a:r>
          </a:p>
        </p:txBody>
      </p:sp>
      <p:sp>
        <p:nvSpPr>
          <p:cNvPr id="40968" name="AutoShape 8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956550" y="5876925"/>
            <a:ext cx="863600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3576638" cy="5329237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067175" y="260350"/>
            <a:ext cx="4897438" cy="606107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Tahoma" pitchFamily="34" charset="0"/>
              </a:rPr>
              <a:t>Бутлеров Александр Михайлович</a:t>
            </a:r>
            <a:r>
              <a:rPr lang="ru-RU" sz="2000" b="1">
                <a:latin typeface="Tahoma" pitchFamily="34" charset="0"/>
              </a:rPr>
              <a:t> (1828-86), российский химик-органик, академик Петербургской АН (1874). Создал (1861) и обосновал теорию химического строения, согласно которой свойства веществ определяются порядком связей атомов в молекулах и их взаимным влиянием. Первым объяснил (1864) явление изомерии. Открыл полимеризацию изобутилена. Синтезировал ряд органических соединений (уротропин, полимер формальдегида и др.). Труды по сельскому хозяйству, пчеловодству. Поборник высшего образования для женщин.</a:t>
            </a:r>
          </a:p>
        </p:txBody>
      </p:sp>
      <p:sp>
        <p:nvSpPr>
          <p:cNvPr id="41990" name="AutoShape 6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95288" y="6092825"/>
            <a:ext cx="1008062" cy="5762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49275"/>
            <a:ext cx="3887787" cy="5327650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4356100" y="836613"/>
            <a:ext cx="4572000" cy="54324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Tahoma" pitchFamily="34" charset="0"/>
              </a:rPr>
              <a:t>Берцелиус (Berzelius) Йенс Якоб</a:t>
            </a:r>
            <a:r>
              <a:rPr lang="ru-RU" sz="2000" b="1">
                <a:latin typeface="Tahoma" pitchFamily="34" charset="0"/>
              </a:rPr>
              <a:t> (1779-1848), шведский химик и минералог, иностранный почетный член Петербургской АН (1820). Открыл церий (1803), селен (1817), торий (1828). Создал (1812-19) электрохимическую теорию химического сродства, на ее основе построил классификацию элементов, соединений и минералов. Определил (1807-18) атомные массы 45 элементов, ввел (1814) современные химические знаки элементов. Предложил термин «катализ».</a:t>
            </a:r>
          </a:p>
        </p:txBody>
      </p:sp>
      <p:sp>
        <p:nvSpPr>
          <p:cNvPr id="44038" name="AutoShape 6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611188" y="6092825"/>
            <a:ext cx="720725" cy="5762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4813"/>
            <a:ext cx="4105275" cy="5976937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4572000" y="620713"/>
            <a:ext cx="4321175" cy="453707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Tahoma" pitchFamily="34" charset="0"/>
              </a:rPr>
              <a:t>Кекуле (Kekule) Фридрих Август</a:t>
            </a:r>
            <a:r>
              <a:rPr lang="ru-RU" sz="2000" b="1">
                <a:latin typeface="Tahoma" pitchFamily="34" charset="0"/>
              </a:rPr>
              <a:t> (1829-96), немецкий химик-органик, иностранный член-корреспондент Петербургской АН (1887). Труды по теории строения органических соединений. Показал, что углерод четырехвалентен (1857) и его атомы могут соединяться друг с другом в цепи (1858). Предложил (1865) циклическую формулу бензола.</a:t>
            </a:r>
          </a:p>
        </p:txBody>
      </p:sp>
      <p:sp>
        <p:nvSpPr>
          <p:cNvPr id="45062" name="AutoShape 6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740650" y="5805488"/>
            <a:ext cx="1008063" cy="7191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4392613" cy="5832475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4932363" y="549275"/>
            <a:ext cx="3873500" cy="4495800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/>
              <a:t>Велер Фридрих</a:t>
            </a:r>
            <a:r>
              <a:rPr lang="ru-RU" sz="2000" b="1"/>
              <a:t> (1800-82), немецкий химик, иностранный член-корреспондент Петербургской АН (1853). Впервые синтезировал из неорганических веществ органическое соединение (1824) и установил его тождество с мочевиной (1828). Исследования Велера поставили под сомнение правоту витализма.</a:t>
            </a:r>
          </a:p>
        </p:txBody>
      </p:sp>
      <p:sp>
        <p:nvSpPr>
          <p:cNvPr id="63494" name="AutoShape 6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667625" y="5445125"/>
            <a:ext cx="935038" cy="100965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11188" y="476250"/>
            <a:ext cx="7993062" cy="140017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0000"/>
                </a:solidFill>
                <a:latin typeface="Tahoma" pitchFamily="34" charset="0"/>
              </a:rPr>
              <a:t>Теория радикалов</a:t>
            </a:r>
          </a:p>
          <a:p>
            <a:pPr algn="ctr">
              <a:spcBef>
                <a:spcPct val="50000"/>
              </a:spcBef>
            </a:pPr>
            <a:r>
              <a:rPr lang="ru-RU" sz="2800">
                <a:latin typeface="Tahoma" pitchFamily="34" charset="0"/>
              </a:rPr>
              <a:t>(30 гг. </a:t>
            </a:r>
            <a:r>
              <a:rPr lang="en-US" sz="2800">
                <a:latin typeface="Tahoma" pitchFamily="34" charset="0"/>
              </a:rPr>
              <a:t>XIX </a:t>
            </a:r>
            <a:r>
              <a:rPr lang="ru-RU" sz="2800">
                <a:latin typeface="Tahoma" pitchFamily="34" charset="0"/>
              </a:rPr>
              <a:t>в</a:t>
            </a:r>
            <a:r>
              <a:rPr lang="ru-RU" sz="2800">
                <a:latin typeface="Tahoma" pitchFamily="34" charset="0"/>
                <a:hlinkClick r:id="rId2" action="ppaction://hlinksldjump"/>
              </a:rPr>
              <a:t> Й.Берцелиус</a:t>
            </a:r>
            <a:r>
              <a:rPr lang="ru-RU" sz="2800">
                <a:latin typeface="Tahoma" pitchFamily="34" charset="0"/>
              </a:rPr>
              <a:t>, Ю.Либих, Ж.Дюма)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755650" y="2276475"/>
            <a:ext cx="81375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В состав органических веществ входят радикалы;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755650" y="3213100"/>
            <a:ext cx="77771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Радикалы всегда постоянны, не подвергаются изменениям, переходят из одной молекулы в другую;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27088" y="4508500"/>
            <a:ext cx="7705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Радикалы могут существовать в свободном виде.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116013" y="5734050"/>
            <a:ext cx="7488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latin typeface="Tahoma" pitchFamily="34" charset="0"/>
              </a:rPr>
              <a:t>Понятие </a:t>
            </a:r>
            <a:r>
              <a:rPr lang="ru-RU" sz="2400" b="1" i="1">
                <a:solidFill>
                  <a:srgbClr val="FF0000"/>
                </a:solidFill>
                <a:latin typeface="Tahoma" pitchFamily="34" charset="0"/>
              </a:rPr>
              <a:t>«радикал»</a:t>
            </a:r>
            <a:r>
              <a:rPr lang="ru-RU" sz="2400" b="1" i="1">
                <a:latin typeface="Tahoma" pitchFamily="34" charset="0"/>
              </a:rPr>
              <a:t> прочно вошло в химию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/>
      <p:bldP spid="35846" grpId="0"/>
      <p:bldP spid="35847" grpId="0"/>
      <p:bldP spid="358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476375" y="188913"/>
            <a:ext cx="6480175" cy="1306512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0000"/>
                </a:solidFill>
                <a:latin typeface="Tahoma" pitchFamily="34" charset="0"/>
              </a:rPr>
              <a:t>Теория типов</a:t>
            </a:r>
          </a:p>
          <a:p>
            <a:pPr algn="ctr">
              <a:spcBef>
                <a:spcPct val="50000"/>
              </a:spcBef>
            </a:pPr>
            <a:r>
              <a:rPr lang="ru-RU" sz="2400">
                <a:latin typeface="Tahoma" pitchFamily="34" charset="0"/>
              </a:rPr>
              <a:t>(40-50 гг. </a:t>
            </a:r>
            <a:r>
              <a:rPr lang="en-US" sz="2400">
                <a:latin typeface="Tahoma" pitchFamily="34" charset="0"/>
              </a:rPr>
              <a:t>XIX </a:t>
            </a:r>
            <a:r>
              <a:rPr lang="ru-RU" sz="2400">
                <a:latin typeface="Tahoma" pitchFamily="34" charset="0"/>
              </a:rPr>
              <a:t>в. Ш.Жерар, </a:t>
            </a:r>
            <a:r>
              <a:rPr lang="ru-RU" sz="2400">
                <a:latin typeface="Tahoma" pitchFamily="34" charset="0"/>
                <a:hlinkClick r:id="rId2" action="ppaction://hlinksldjump"/>
              </a:rPr>
              <a:t>А.Кекуле </a:t>
            </a:r>
            <a:r>
              <a:rPr lang="ru-RU" sz="2400">
                <a:latin typeface="Tahoma" pitchFamily="34" charset="0"/>
              </a:rPr>
              <a:t>и др.)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476375" y="1628775"/>
            <a:ext cx="72723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Все органические вещества – производные простейших неорганических – типа водорода, воды, аммиака и др.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79388" y="2997200"/>
            <a:ext cx="7416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Формулы выражают не внутреннее строение молекулы, а способы образования, свойства определяют все атомы молекулы;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403350" y="4292600"/>
            <a:ext cx="74882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Невозможно познать строение вещества, у каждого вещества столько формул, сколько его превращений существует.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50825" y="5516563"/>
            <a:ext cx="8893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i="1">
                <a:latin typeface="Tahoma" pitchFamily="34" charset="0"/>
              </a:rPr>
              <a:t>Теория позволила классифицировать орг. Вещества, предсказать и открыть некоторые, особое внимание – химическим превращениям, но не могла прогнозировать, указывать пути синтеза новых веществ.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/>
      <p:bldP spid="36870" grpId="0"/>
      <p:bldP spid="36871" grpId="0"/>
      <p:bldP spid="368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23850" y="2060575"/>
            <a:ext cx="8281988" cy="441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B30D8F"/>
                </a:solidFill>
                <a:latin typeface="Tahoma" pitchFamily="34" charset="0"/>
              </a:rPr>
              <a:t>«Органическая химия может сейчас кого угодно свести с ума. Она представляется мне дремучим лесом, полным удивительных вещей, безграничной чащей, из которой нельзя выбраться, куда не осмеливаешься проникнуть»</a:t>
            </a:r>
          </a:p>
          <a:p>
            <a:pPr>
              <a:spcBef>
                <a:spcPct val="50000"/>
              </a:spcBef>
            </a:pPr>
            <a:endParaRPr lang="ru-RU" sz="2000" b="1"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ru-RU" sz="2000" b="1">
                <a:latin typeface="Tahoma" pitchFamily="34" charset="0"/>
              </a:rPr>
              <a:t>                        (из письма </a:t>
            </a:r>
            <a:r>
              <a:rPr lang="ru-RU" sz="2000" b="1">
                <a:latin typeface="Tahoma" pitchFamily="34" charset="0"/>
                <a:hlinkClick r:id="rId2" action="ppaction://hlinksldjump"/>
              </a:rPr>
              <a:t>Ф.Велера</a:t>
            </a:r>
            <a:r>
              <a:rPr lang="ru-RU" sz="2000" b="1">
                <a:latin typeface="Tahoma" pitchFamily="34" charset="0"/>
              </a:rPr>
              <a:t> к Й.Берцелиусу 1835г.)</a:t>
            </a:r>
            <a:endParaRPr lang="ru-RU" sz="3200" b="1" i="1">
              <a:solidFill>
                <a:srgbClr val="B30D8F"/>
              </a:solidFill>
              <a:latin typeface="Tahoma" pitchFamily="34" charset="0"/>
            </a:endParaRPr>
          </a:p>
        </p:txBody>
      </p:sp>
      <p:pic>
        <p:nvPicPr>
          <p:cNvPr id="37894" name="Picture 6" descr="writingonboo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0"/>
            <a:ext cx="2952750" cy="2160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5693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ahoma" pitchFamily="34" charset="0"/>
              </a:rPr>
              <a:t>Основные «противоречия» </a:t>
            </a:r>
          </a:p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  <a:latin typeface="Tahoma" pitchFamily="34" charset="0"/>
              </a:rPr>
              <a:t>                        органической химии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539750" y="2133600"/>
            <a:ext cx="8604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Многообразие веществ – образовано небольшим числом элементов;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763713" y="3141663"/>
            <a:ext cx="72723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Кажущееся несоответствие валентности в органических веществах – С</a:t>
            </a:r>
            <a:r>
              <a:rPr lang="ru-RU" sz="1400" b="1">
                <a:solidFill>
                  <a:srgbClr val="0000FF"/>
                </a:solidFill>
                <a:latin typeface="Tahoma" pitchFamily="34" charset="0"/>
              </a:rPr>
              <a:t>3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Н</a:t>
            </a:r>
            <a:r>
              <a:rPr lang="ru-RU" sz="1400" b="1">
                <a:solidFill>
                  <a:srgbClr val="0000FF"/>
                </a:solidFill>
                <a:latin typeface="Tahoma" pitchFamily="34" charset="0"/>
              </a:rPr>
              <a:t>8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;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39750" y="4221163"/>
            <a:ext cx="72739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Различные физические и химические свойства соединений, имеющих одинаковую молекулярную формулу (С</a:t>
            </a:r>
            <a:r>
              <a:rPr lang="ru-RU" sz="1400" b="1">
                <a:solidFill>
                  <a:srgbClr val="0000FF"/>
                </a:solidFill>
                <a:latin typeface="Tahoma" pitchFamily="34" charset="0"/>
              </a:rPr>
              <a:t>6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Н</a:t>
            </a:r>
            <a:r>
              <a:rPr lang="ru-RU" sz="1400" b="1">
                <a:solidFill>
                  <a:srgbClr val="0000FF"/>
                </a:solidFill>
                <a:latin typeface="Tahoma" pitchFamily="34" charset="0"/>
              </a:rPr>
              <a:t>12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О</a:t>
            </a:r>
            <a:r>
              <a:rPr lang="ru-RU" sz="1400" b="1">
                <a:solidFill>
                  <a:srgbClr val="0000FF"/>
                </a:solidFill>
                <a:latin typeface="Tahoma" pitchFamily="34" charset="0"/>
              </a:rPr>
              <a:t>6 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– глюкоза, фруктоза; С</a:t>
            </a:r>
            <a:r>
              <a:rPr lang="ru-RU" sz="1400" b="1">
                <a:solidFill>
                  <a:srgbClr val="0000FF"/>
                </a:solidFill>
                <a:latin typeface="Tahoma" pitchFamily="34" charset="0"/>
              </a:rPr>
              <a:t>4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Н</a:t>
            </a:r>
            <a:r>
              <a:rPr lang="ru-RU" sz="1400" b="1">
                <a:solidFill>
                  <a:srgbClr val="0000FF"/>
                </a:solidFill>
                <a:latin typeface="Tahoma" pitchFamily="34" charset="0"/>
              </a:rPr>
              <a:t>10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О – бутиловый спирт, диэтиловый эфир)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8496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Tahoma" pitchFamily="34" charset="0"/>
              </a:rPr>
              <a:t>Предпосылки возникновения теории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55650" y="1196975"/>
            <a:ext cx="79216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Развитие и утверждение атомистических представлений</a:t>
            </a:r>
            <a:r>
              <a:rPr lang="en-US" sz="2400" b="1">
                <a:solidFill>
                  <a:srgbClr val="0000FF"/>
                </a:solidFill>
                <a:latin typeface="Tahoma" pitchFamily="34" charset="0"/>
              </a:rPr>
              <a:t> (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съезд в Карслруэ, 1860г.);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Установление понятий валентности              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  <a:hlinkClick r:id="rId2" action="ppaction://hlinksldjump"/>
              </a:rPr>
              <a:t>(Э. Франкленд, 1853г.);</a:t>
            </a:r>
            <a:endParaRPr lang="ru-RU" sz="2400" b="1">
              <a:solidFill>
                <a:srgbClr val="0000FF"/>
              </a:solidFill>
              <a:latin typeface="Tahoma" pitchFamily="34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Понятие четырехвалентности углерода       </a:t>
            </a:r>
            <a:r>
              <a:rPr lang="ru-RU" sz="2400" b="1">
                <a:solidFill>
                  <a:srgbClr val="0000FF"/>
                </a:solidFill>
                <a:latin typeface="Tahoma" pitchFamily="34" charset="0"/>
                <a:hlinkClick r:id="rId3" action="ppaction://hlinksldjump"/>
              </a:rPr>
              <a:t>(А. Кекуле, 1858г.);</a:t>
            </a:r>
            <a:endParaRPr lang="ru-RU" sz="2400" b="1">
              <a:solidFill>
                <a:srgbClr val="0000FF"/>
              </a:solidFill>
              <a:latin typeface="Tahoma" pitchFamily="34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FF"/>
                </a:solidFill>
                <a:latin typeface="Tahoma" pitchFamily="34" charset="0"/>
              </a:rPr>
              <a:t>Идеи о соединении атомов углерода в цепи (А. Кекуле, А. Купер, 1857г.)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endParaRPr lang="ru-RU" sz="2400" b="1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95288" y="5516563"/>
            <a:ext cx="8353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>
                <a:latin typeface="Tahoma" pitchFamily="34" charset="0"/>
              </a:rPr>
              <a:t>Целостной теории, подтвержденной экспериментом, не существовало.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  <p:bldP spid="399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116013" y="549275"/>
            <a:ext cx="7488237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Tahoma" pitchFamily="34" charset="0"/>
              </a:rPr>
              <a:t>Основные положения теории строения органических веществ 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Tahoma" pitchFamily="34" charset="0"/>
                <a:hlinkClick r:id="rId3" action="ppaction://hlinksldjump"/>
              </a:rPr>
              <a:t>(А.М. Бутлеров 1861 – 1864 гг.)</a:t>
            </a:r>
            <a:endParaRPr lang="ru-RU" sz="32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539750" y="2708275"/>
            <a:ext cx="8064500" cy="3089275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Tahoma" pitchFamily="34" charset="0"/>
              </a:rPr>
              <a:t>1.</a:t>
            </a:r>
            <a:r>
              <a:rPr lang="ru-RU" sz="2400" b="1">
                <a:latin typeface="Tahoma" pitchFamily="34" charset="0"/>
              </a:rPr>
              <a:t> Атомы в молекулах веществ соединены согласно их </a:t>
            </a:r>
            <a:r>
              <a:rPr lang="ru-RU" sz="2400" b="1">
                <a:solidFill>
                  <a:srgbClr val="FF0000"/>
                </a:solidFill>
                <a:latin typeface="Tahoma" pitchFamily="34" charset="0"/>
                <a:hlinkClick r:id="rId4" action="ppaction://hlinksldjump"/>
              </a:rPr>
              <a:t>валентности</a:t>
            </a:r>
            <a:r>
              <a:rPr lang="ru-RU" sz="2400" b="1">
                <a:latin typeface="Tahoma" pitchFamily="34" charset="0"/>
              </a:rPr>
              <a:t>. Углерод в органических соединениях всегда четырехвалентен, а его атомы способны соединяться друг с другом, образуя различные цепи. Порядок соединения атомов в молекулах может быть отображен при помощи </a:t>
            </a:r>
            <a:r>
              <a:rPr lang="ru-RU" sz="2400" b="1">
                <a:latin typeface="Tahoma" pitchFamily="34" charset="0"/>
                <a:hlinkClick r:id="rId5" action="ppaction://hlinksldjump" tooltip="Нажать клавишу Esc"/>
              </a:rPr>
              <a:t>структурных формул.</a:t>
            </a:r>
            <a:endParaRPr lang="ru-RU" sz="2400" b="1">
              <a:latin typeface="Tahoma" pitchFamily="34" charset="0"/>
            </a:endParaRPr>
          </a:p>
        </p:txBody>
      </p:sp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2339975" y="5734050"/>
          <a:ext cx="3600450" cy="485775"/>
        </p:xfrm>
        <a:graphic>
          <a:graphicData uri="http://schemas.openxmlformats.org/presentationml/2006/ole">
            <p:oleObj spid="_x0000_s46086" name="Пакет" r:id="rId6" imgW="360036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8424862" cy="2724150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Tahoma" pitchFamily="34" charset="0"/>
              </a:rPr>
              <a:t>2.</a:t>
            </a:r>
            <a:r>
              <a:rPr lang="ru-RU" sz="2400" b="1">
                <a:latin typeface="Tahoma" pitchFamily="34" charset="0"/>
              </a:rPr>
              <a:t> Свойства веществ определяются не только их качественным и количественным составом, но и порядком соединения атомов в молекуле, т.е. химическим строением вещества. Различное строение при одном и том же составе и относительной молекулярной массе вещества обуславливает явление </a:t>
            </a:r>
            <a:r>
              <a:rPr lang="ru-RU" sz="2400" b="1">
                <a:latin typeface="Tahoma" pitchFamily="34" charset="0"/>
                <a:hlinkClick r:id="rId2" action="ppaction://hlinksldjump"/>
              </a:rPr>
              <a:t>изомерии. </a:t>
            </a:r>
            <a:endParaRPr lang="ru-RU" sz="2400" b="1">
              <a:latin typeface="Tahoma" pitchFamily="34" charset="0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68313" y="3573463"/>
            <a:ext cx="8280400" cy="2724150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Tahoma" pitchFamily="34" charset="0"/>
              </a:rPr>
              <a:t>3.</a:t>
            </a:r>
            <a:r>
              <a:rPr lang="ru-RU" sz="2400" b="1">
                <a:latin typeface="Tahoma" pitchFamily="34" charset="0"/>
              </a:rPr>
              <a:t> Свойства органических соединений зависят от </a:t>
            </a:r>
            <a:r>
              <a:rPr lang="ru-RU" sz="2400" b="1">
                <a:latin typeface="Tahoma" pitchFamily="34" charset="0"/>
                <a:hlinkClick r:id="rId3" action="ppaction://hlinksldjump"/>
              </a:rPr>
              <a:t>взаимного влияния </a:t>
            </a:r>
            <a:r>
              <a:rPr lang="ru-RU" sz="2400" b="1">
                <a:latin typeface="Tahoma" pitchFamily="34" charset="0"/>
              </a:rPr>
              <a:t>атомов и групп атомов в молекуле друг на друга. Наибольшее влияние оказывают атомы, непосредственно связанные друг с другом. Влияние атомов или групп атомов, не связанных непосредственно, ослабевает по мере их удаления друг от друга.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  <p:bldP spid="491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468313" y="765175"/>
            <a:ext cx="8064500" cy="1628775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Tahoma" pitchFamily="34" charset="0"/>
              </a:rPr>
              <a:t>4.</a:t>
            </a:r>
            <a:r>
              <a:rPr lang="ru-RU" sz="2400" b="1">
                <a:latin typeface="Tahoma" pitchFamily="34" charset="0"/>
              </a:rPr>
              <a:t> Зная строение вещества, можно предположить его свойства. И наоборот, зная свойства вещества, можно предположить его строение.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323850" y="2636838"/>
            <a:ext cx="864076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                   СН</a:t>
            </a:r>
            <a:r>
              <a:rPr lang="ru-RU" sz="1400" b="1"/>
              <a:t>3 </a:t>
            </a:r>
            <a:r>
              <a:rPr lang="ru-RU" sz="2400" b="1"/>
              <a:t>     СН</a:t>
            </a:r>
            <a:r>
              <a:rPr lang="ru-RU" sz="1400" b="1"/>
              <a:t>2</a:t>
            </a:r>
            <a:r>
              <a:rPr lang="ru-RU" sz="2400" b="1"/>
              <a:t>      ОН    этиловый спирт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С</a:t>
            </a:r>
            <a:r>
              <a:rPr lang="ru-RU" sz="1400" b="1">
                <a:solidFill>
                  <a:srgbClr val="FF0000"/>
                </a:solidFill>
              </a:rPr>
              <a:t>2</a:t>
            </a:r>
            <a:r>
              <a:rPr lang="ru-RU" sz="2800" b="1">
                <a:solidFill>
                  <a:srgbClr val="FF0000"/>
                </a:solidFill>
              </a:rPr>
              <a:t>Н</a:t>
            </a:r>
            <a:r>
              <a:rPr lang="ru-RU" sz="1400" b="1">
                <a:solidFill>
                  <a:srgbClr val="FF0000"/>
                </a:solidFill>
              </a:rPr>
              <a:t>6</a:t>
            </a:r>
            <a:r>
              <a:rPr lang="ru-RU" sz="2800" b="1">
                <a:solidFill>
                  <a:srgbClr val="FF0000"/>
                </a:solidFill>
              </a:rPr>
              <a:t>О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                    СН</a:t>
            </a:r>
            <a:r>
              <a:rPr lang="ru-RU" sz="1400" b="1"/>
              <a:t>3</a:t>
            </a:r>
            <a:r>
              <a:rPr lang="ru-RU" sz="2400" b="1"/>
              <a:t>       О        СН</a:t>
            </a:r>
            <a:r>
              <a:rPr lang="ru-RU" sz="1400" b="1"/>
              <a:t>3</a:t>
            </a:r>
            <a:r>
              <a:rPr lang="ru-RU" sz="2400" b="1"/>
              <a:t>    диметиловый эфир</a:t>
            </a:r>
          </a:p>
          <a:p>
            <a:pPr>
              <a:spcBef>
                <a:spcPct val="50000"/>
              </a:spcBef>
            </a:pPr>
            <a:endParaRPr lang="ru-RU" sz="2400" b="1"/>
          </a:p>
          <a:p>
            <a:pPr>
              <a:spcBef>
                <a:spcPct val="50000"/>
              </a:spcBef>
            </a:pPr>
            <a:r>
              <a:rPr lang="ru-RU" sz="2400" b="1"/>
              <a:t>                  </a:t>
            </a:r>
          </a:p>
        </p:txBody>
      </p:sp>
      <p:sp>
        <p:nvSpPr>
          <p:cNvPr id="50182" name="AutoShape 6"/>
          <p:cNvSpPr>
            <a:spLocks/>
          </p:cNvSpPr>
          <p:nvPr/>
        </p:nvSpPr>
        <p:spPr bwMode="auto">
          <a:xfrm>
            <a:off x="1619250" y="2924175"/>
            <a:ext cx="431800" cy="1008063"/>
          </a:xfrm>
          <a:prstGeom prst="leftBrace">
            <a:avLst>
              <a:gd name="adj1" fmla="val 19455"/>
              <a:gd name="adj2" fmla="val 50000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183" name="Line 7"/>
          <p:cNvSpPr>
            <a:spLocks noChangeShapeType="1"/>
          </p:cNvSpPr>
          <p:nvPr/>
        </p:nvSpPr>
        <p:spPr bwMode="auto">
          <a:xfrm>
            <a:off x="2700338" y="2852738"/>
            <a:ext cx="3587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3708400" y="2852738"/>
            <a:ext cx="431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2700338" y="4076700"/>
            <a:ext cx="431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3635375" y="4076700"/>
            <a:ext cx="431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395288" y="4437063"/>
            <a:ext cx="84978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Если известно, что вещество, имеющее молекулярную формулу С</a:t>
            </a:r>
            <a:r>
              <a:rPr lang="ru-RU" sz="1400" i="1"/>
              <a:t>2</a:t>
            </a:r>
            <a:r>
              <a:rPr lang="ru-RU" sz="2400" i="1"/>
              <a:t>Н</a:t>
            </a:r>
            <a:r>
              <a:rPr lang="ru-RU" sz="1400" i="1"/>
              <a:t>6</a:t>
            </a:r>
            <a:r>
              <a:rPr lang="ru-RU" sz="2400" i="1"/>
              <a:t>О, вступает в химические реакции, характерные для спиртов (П: выделяет водород в реакции с металлическим натрием), то можно сделать вывод, что мы говорим об этиловом спирте С</a:t>
            </a:r>
            <a:r>
              <a:rPr lang="ru-RU" sz="1400" i="1"/>
              <a:t>2</a:t>
            </a:r>
            <a:r>
              <a:rPr lang="ru-RU" sz="2400" i="1"/>
              <a:t>Н</a:t>
            </a:r>
            <a:r>
              <a:rPr lang="ru-RU" sz="1400" i="1"/>
              <a:t>5</a:t>
            </a:r>
            <a:r>
              <a:rPr lang="ru-RU" sz="2400" i="1"/>
              <a:t>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  <p:bldP spid="50181" grpId="0"/>
      <p:bldP spid="5018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89729fbf7be8179c9c9b505bf6c914fe809253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</TotalTime>
  <Words>1034</Words>
  <Application>Microsoft Office PowerPoint</Application>
  <PresentationFormat>Экран (4:3)</PresentationFormat>
  <Paragraphs>98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Оформление по умолчанию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nebom zav</cp:lastModifiedBy>
  <cp:revision>16</cp:revision>
  <dcterms:created xsi:type="dcterms:W3CDTF">2009-04-27T11:39:11Z</dcterms:created>
  <dcterms:modified xsi:type="dcterms:W3CDTF">2015-02-06T16:10:03Z</dcterms:modified>
</cp:coreProperties>
</file>