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0" r:id="rId1"/>
  </p:sldMasterIdLst>
  <p:sldIdLst>
    <p:sldId id="256" r:id="rId2"/>
    <p:sldId id="258" r:id="rId3"/>
    <p:sldId id="259" r:id="rId4"/>
    <p:sldId id="291" r:id="rId5"/>
    <p:sldId id="292" r:id="rId6"/>
    <p:sldId id="293" r:id="rId7"/>
    <p:sldId id="263" r:id="rId8"/>
    <p:sldId id="294" r:id="rId9"/>
    <p:sldId id="295" r:id="rId10"/>
    <p:sldId id="296" r:id="rId11"/>
    <p:sldId id="275" r:id="rId12"/>
    <p:sldId id="297" r:id="rId13"/>
    <p:sldId id="298" r:id="rId14"/>
    <p:sldId id="274" r:id="rId15"/>
    <p:sldId id="279" r:id="rId16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00"/>
    <a:srgbClr val="C09200"/>
    <a:srgbClr val="5D630D"/>
    <a:srgbClr val="700000"/>
    <a:srgbClr val="3B3F09"/>
    <a:srgbClr val="5E5B18"/>
    <a:srgbClr val="591D38"/>
    <a:srgbClr val="2F89C1"/>
    <a:srgbClr val="FF9999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2185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449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0657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4876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2601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5583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347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0480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62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Органическая химия 10 класс</a:t>
            </a:r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F0844A-DFF0-4AD0-B428-9B989AEC7D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77022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6492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6913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3933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4913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2428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3355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2085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4529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71680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  <p:sldLayoutId id="2147484038" r:id="rId8"/>
    <p:sldLayoutId id="2147484039" r:id="rId9"/>
    <p:sldLayoutId id="2147484040" r:id="rId10"/>
    <p:sldLayoutId id="2147484041" r:id="rId11"/>
    <p:sldLayoutId id="2147484042" r:id="rId12"/>
    <p:sldLayoutId id="2147484043" r:id="rId13"/>
    <p:sldLayoutId id="2147484044" r:id="rId14"/>
    <p:sldLayoutId id="2147484045" r:id="rId15"/>
    <p:sldLayoutId id="2147484046" r:id="rId16"/>
    <p:sldLayoutId id="2147484047" r:id="rId17"/>
    <p:sldLayoutId id="2147484048" r:id="rId18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prezentacija.biz/" TargetMode="Externa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187624" y="2047"/>
            <a:ext cx="70857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источники 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углеводородов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82917" y="4934413"/>
            <a:ext cx="5932483" cy="192358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Подготовили:</a:t>
            </a:r>
          </a:p>
          <a:p>
            <a:r>
              <a:rPr lang="ru-RU" dirty="0" smtClean="0"/>
              <a:t>Ученицы 10 класса «Б»</a:t>
            </a:r>
          </a:p>
          <a:p>
            <a:r>
              <a:rPr lang="ru-RU" dirty="0" smtClean="0"/>
              <a:t>МБОУ СОШ №60</a:t>
            </a:r>
          </a:p>
          <a:p>
            <a:r>
              <a:rPr lang="ru-RU" dirty="0" err="1" smtClean="0"/>
              <a:t>Лепина</a:t>
            </a:r>
            <a:r>
              <a:rPr lang="ru-RU" dirty="0" smtClean="0"/>
              <a:t> Алина и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Бельчикова</a:t>
            </a:r>
            <a:r>
              <a:rPr lang="ru-RU" dirty="0" smtClean="0"/>
              <a:t> Екатерина</a:t>
            </a:r>
            <a:endParaRPr lang="ru-RU" dirty="0"/>
          </a:p>
        </p:txBody>
      </p:sp>
      <p:pic>
        <p:nvPicPr>
          <p:cNvPr id="9220" name="Picture 4" descr="http://neftegaz.ru/images/kaplya%20nef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964" y="1736259"/>
            <a:ext cx="2610609" cy="261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xn----8sbiecm6bhdx8i.xn--p1ai/sites/default/files/images/shkolnikam/prirodniy_ga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65255"/>
            <a:ext cx="3543276" cy="237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ingsbyt.ru/images/stories/ugo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05064"/>
            <a:ext cx="3024336" cy="2634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5"/>
              </a:rPr>
              <a:t>http://prezentacija.biz</a:t>
            </a:r>
            <a:endParaRPr lang="ru-RU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0869" y="41382"/>
            <a:ext cx="8229600" cy="70643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Каменный уголь</a:t>
            </a:r>
          </a:p>
        </p:txBody>
      </p:sp>
      <p:sp>
        <p:nvSpPr>
          <p:cNvPr id="34820" name="Cloud"/>
          <p:cNvSpPr>
            <a:spLocks noChangeAspect="1" noEditPoints="1" noChangeArrowheads="1"/>
          </p:cNvSpPr>
          <p:nvPr/>
        </p:nvSpPr>
        <p:spPr bwMode="auto">
          <a:xfrm rot="16200000">
            <a:off x="298450" y="466725"/>
            <a:ext cx="2592388" cy="31892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eaVert"/>
          <a:lstStyle/>
          <a:p>
            <a:pPr>
              <a:defRPr/>
            </a:pP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Происхождение</a:t>
            </a:r>
          </a:p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Горная порода осадочного происхождения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каменноугольный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период)</a:t>
            </a:r>
          </a:p>
        </p:txBody>
      </p:sp>
      <p:sp>
        <p:nvSpPr>
          <p:cNvPr id="34821" name="Cloud"/>
          <p:cNvSpPr>
            <a:spLocks noChangeAspect="1" noEditPoints="1" noChangeArrowheads="1"/>
          </p:cNvSpPr>
          <p:nvPr/>
        </p:nvSpPr>
        <p:spPr bwMode="auto">
          <a:xfrm rot="16200000">
            <a:off x="6569869" y="207169"/>
            <a:ext cx="2160587" cy="298767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eaVert"/>
          <a:lstStyle/>
          <a:p>
            <a:pPr>
              <a:defRPr/>
            </a:pPr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</a:t>
            </a:r>
          </a:p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Сложная смесь ВМС-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С, Н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 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22" name="Cloud"/>
          <p:cNvSpPr>
            <a:spLocks noChangeAspect="1" noEditPoints="1" noChangeArrowheads="1"/>
          </p:cNvSpPr>
          <p:nvPr/>
        </p:nvSpPr>
        <p:spPr bwMode="auto">
          <a:xfrm rot="16200000">
            <a:off x="3419476" y="480254"/>
            <a:ext cx="2592387" cy="31892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eaVert"/>
          <a:lstStyle/>
          <a:p>
            <a:pPr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Коксование (пиролиз) –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разложение веществ без доступа кислорода при высокой температуре</a:t>
            </a:r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>
            <a:off x="4716463" y="3429000"/>
            <a:ext cx="0" cy="287338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34824" name="desk1"/>
          <p:cNvSpPr>
            <a:spLocks noEditPoints="1" noChangeArrowheads="1"/>
          </p:cNvSpPr>
          <p:nvPr/>
        </p:nvSpPr>
        <p:spPr bwMode="auto">
          <a:xfrm>
            <a:off x="3810794" y="3775811"/>
            <a:ext cx="1809750" cy="431800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</a:t>
            </a:r>
            <a:r>
              <a:rPr lang="ru-RU" sz="2400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4825" name="DownRibbonSharp"/>
          <p:cNvSpPr>
            <a:spLocks noEditPoints="1" noChangeArrowheads="1"/>
          </p:cNvSpPr>
          <p:nvPr/>
        </p:nvSpPr>
        <p:spPr bwMode="auto">
          <a:xfrm>
            <a:off x="0" y="3716338"/>
            <a:ext cx="3348038" cy="1219200"/>
          </a:xfrm>
          <a:custGeom>
            <a:avLst/>
            <a:gdLst>
              <a:gd name="G0" fmla="+- 0 0 0"/>
              <a:gd name="G1" fmla="+- 2700 0 0"/>
              <a:gd name="G2" fmla="+- 2700 2700 0"/>
              <a:gd name="G3" fmla="+- 21600 0 G2"/>
              <a:gd name="G4" fmla="+- 21600 0 G1"/>
              <a:gd name="G5" fmla="+- 21600 0 2700"/>
              <a:gd name="G6" fmla="*/ G5 1 2"/>
              <a:gd name="G7" fmla="+- 2700 0 0"/>
              <a:gd name="T0" fmla="*/ 10800 w 21600"/>
              <a:gd name="T1" fmla="*/ 2700 h 21600"/>
              <a:gd name="T2" fmla="*/ 2700 w 21600"/>
              <a:gd name="T3" fmla="*/ 9450 h 21600"/>
              <a:gd name="T4" fmla="*/ 10800 w 21600"/>
              <a:gd name="T5" fmla="*/ 21600 h 21600"/>
              <a:gd name="T6" fmla="*/ 18900 w 21600"/>
              <a:gd name="T7" fmla="*/ 9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7 h 21600"/>
              <a:gd name="T14" fmla="*/ G4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5400" y="0"/>
                </a:lnTo>
                <a:lnTo>
                  <a:pt x="54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8900" y="18900"/>
                </a:lnTo>
                <a:lnTo>
                  <a:pt x="18900" y="21600"/>
                </a:lnTo>
                <a:lnTo>
                  <a:pt x="2700" y="21600"/>
                </a:lnTo>
                <a:lnTo>
                  <a:pt x="2700" y="18900"/>
                </a:lnTo>
                <a:lnTo>
                  <a:pt x="0" y="18900"/>
                </a:lnTo>
                <a:lnTo>
                  <a:pt x="2700" y="9450"/>
                </a:lnTo>
                <a:close/>
              </a:path>
              <a:path w="21600" h="21600" fill="none" extrusionOk="0">
                <a:moveTo>
                  <a:pt x="5400" y="2700"/>
                </a:moveTo>
                <a:lnTo>
                  <a:pt x="2700" y="2700"/>
                </a:lnTo>
                <a:lnTo>
                  <a:pt x="2700" y="18900"/>
                </a:lnTo>
              </a:path>
              <a:path w="21600" h="21600" fill="none" extrusionOk="0">
                <a:moveTo>
                  <a:pt x="2700" y="2700"/>
                </a:moveTo>
                <a:lnTo>
                  <a:pt x="5400" y="0"/>
                </a:lnTo>
              </a:path>
              <a:path w="21600" h="21600" fill="none" extrusionOk="0">
                <a:moveTo>
                  <a:pt x="16200" y="2700"/>
                </a:moveTo>
                <a:lnTo>
                  <a:pt x="18900" y="2700"/>
                </a:lnTo>
                <a:lnTo>
                  <a:pt x="18900" y="18900"/>
                </a:lnTo>
              </a:path>
              <a:path w="21600" h="21600" fill="none" extrusionOk="0">
                <a:moveTo>
                  <a:pt x="18900" y="2700"/>
                </a:moveTo>
                <a:lnTo>
                  <a:pt x="16200" y="0"/>
                </a:ln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Коксовый газ</a:t>
            </a:r>
          </a:p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CO</a:t>
            </a:r>
            <a:r>
              <a:rPr lang="en-US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CO,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</a:p>
        </p:txBody>
      </p:sp>
      <p:sp>
        <p:nvSpPr>
          <p:cNvPr id="34826" name="DownRibbonSharp"/>
          <p:cNvSpPr>
            <a:spLocks noEditPoints="1" noChangeArrowheads="1"/>
          </p:cNvSpPr>
          <p:nvPr/>
        </p:nvSpPr>
        <p:spPr bwMode="auto">
          <a:xfrm>
            <a:off x="827088" y="5044887"/>
            <a:ext cx="4321175" cy="1219200"/>
          </a:xfrm>
          <a:custGeom>
            <a:avLst/>
            <a:gdLst>
              <a:gd name="G0" fmla="+- 0 0 0"/>
              <a:gd name="G1" fmla="+- 2700 0 0"/>
              <a:gd name="G2" fmla="+- 2700 2700 0"/>
              <a:gd name="G3" fmla="+- 21600 0 G2"/>
              <a:gd name="G4" fmla="+- 21600 0 G1"/>
              <a:gd name="G5" fmla="+- 21600 0 2700"/>
              <a:gd name="G6" fmla="*/ G5 1 2"/>
              <a:gd name="G7" fmla="+- 2700 0 0"/>
              <a:gd name="T0" fmla="*/ 10800 w 21600"/>
              <a:gd name="T1" fmla="*/ 2700 h 21600"/>
              <a:gd name="T2" fmla="*/ 2700 w 21600"/>
              <a:gd name="T3" fmla="*/ 9450 h 21600"/>
              <a:gd name="T4" fmla="*/ 10800 w 21600"/>
              <a:gd name="T5" fmla="*/ 21600 h 21600"/>
              <a:gd name="T6" fmla="*/ 18900 w 21600"/>
              <a:gd name="T7" fmla="*/ 9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7 h 21600"/>
              <a:gd name="T14" fmla="*/ G4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5400" y="0"/>
                </a:lnTo>
                <a:lnTo>
                  <a:pt x="54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8900" y="18900"/>
                </a:lnTo>
                <a:lnTo>
                  <a:pt x="18900" y="21600"/>
                </a:lnTo>
                <a:lnTo>
                  <a:pt x="2700" y="21600"/>
                </a:lnTo>
                <a:lnTo>
                  <a:pt x="2700" y="18900"/>
                </a:lnTo>
                <a:lnTo>
                  <a:pt x="0" y="18900"/>
                </a:lnTo>
                <a:lnTo>
                  <a:pt x="2700" y="9450"/>
                </a:lnTo>
                <a:close/>
              </a:path>
              <a:path w="21600" h="21600" fill="none" extrusionOk="0">
                <a:moveTo>
                  <a:pt x="5400" y="2700"/>
                </a:moveTo>
                <a:lnTo>
                  <a:pt x="2700" y="2700"/>
                </a:lnTo>
                <a:lnTo>
                  <a:pt x="2700" y="18900"/>
                </a:lnTo>
              </a:path>
              <a:path w="21600" h="21600" fill="none" extrusionOk="0">
                <a:moveTo>
                  <a:pt x="2700" y="2700"/>
                </a:moveTo>
                <a:lnTo>
                  <a:pt x="5400" y="0"/>
                </a:lnTo>
              </a:path>
              <a:path w="21600" h="21600" fill="none" extrusionOk="0">
                <a:moveTo>
                  <a:pt x="16200" y="2700"/>
                </a:moveTo>
                <a:lnTo>
                  <a:pt x="18900" y="2700"/>
                </a:lnTo>
                <a:lnTo>
                  <a:pt x="18900" y="18900"/>
                </a:lnTo>
              </a:path>
              <a:path w="21600" h="21600" fill="none" extrusionOk="0">
                <a:moveTo>
                  <a:pt x="18900" y="2700"/>
                </a:moveTo>
                <a:lnTo>
                  <a:pt x="16200" y="0"/>
                </a:ln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Каменноугольная смола</a:t>
            </a:r>
          </a:p>
          <a:p>
            <a:pPr algn="ctr">
              <a:defRPr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его гомологи</a:t>
            </a:r>
          </a:p>
          <a:p>
            <a:pPr algn="ctr">
              <a:defRPr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гетероциклические</a:t>
            </a:r>
          </a:p>
          <a:p>
            <a:pPr algn="ctr">
              <a:defRPr/>
            </a:pP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34827" name="DownRibbonSharp"/>
          <p:cNvSpPr>
            <a:spLocks noEditPoints="1" noChangeArrowheads="1"/>
          </p:cNvSpPr>
          <p:nvPr/>
        </p:nvSpPr>
        <p:spPr bwMode="auto">
          <a:xfrm>
            <a:off x="6292992" y="3518622"/>
            <a:ext cx="2438400" cy="1219200"/>
          </a:xfrm>
          <a:custGeom>
            <a:avLst/>
            <a:gdLst>
              <a:gd name="G0" fmla="+- 0 0 0"/>
              <a:gd name="G1" fmla="+- 2700 0 0"/>
              <a:gd name="G2" fmla="+- 2700 2700 0"/>
              <a:gd name="G3" fmla="+- 21600 0 G2"/>
              <a:gd name="G4" fmla="+- 21600 0 G1"/>
              <a:gd name="G5" fmla="+- 21600 0 2700"/>
              <a:gd name="G6" fmla="*/ G5 1 2"/>
              <a:gd name="G7" fmla="+- 2700 0 0"/>
              <a:gd name="T0" fmla="*/ 10800 w 21600"/>
              <a:gd name="T1" fmla="*/ 2700 h 21600"/>
              <a:gd name="T2" fmla="*/ 2700 w 21600"/>
              <a:gd name="T3" fmla="*/ 9450 h 21600"/>
              <a:gd name="T4" fmla="*/ 10800 w 21600"/>
              <a:gd name="T5" fmla="*/ 21600 h 21600"/>
              <a:gd name="T6" fmla="*/ 18900 w 21600"/>
              <a:gd name="T7" fmla="*/ 9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7 h 21600"/>
              <a:gd name="T14" fmla="*/ G4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5400" y="0"/>
                </a:lnTo>
                <a:lnTo>
                  <a:pt x="54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8900" y="18900"/>
                </a:lnTo>
                <a:lnTo>
                  <a:pt x="18900" y="21600"/>
                </a:lnTo>
                <a:lnTo>
                  <a:pt x="2700" y="21600"/>
                </a:lnTo>
                <a:lnTo>
                  <a:pt x="2700" y="18900"/>
                </a:lnTo>
                <a:lnTo>
                  <a:pt x="0" y="18900"/>
                </a:lnTo>
                <a:lnTo>
                  <a:pt x="2700" y="9450"/>
                </a:lnTo>
                <a:close/>
              </a:path>
              <a:path w="21600" h="21600" fill="none" extrusionOk="0">
                <a:moveTo>
                  <a:pt x="5400" y="2700"/>
                </a:moveTo>
                <a:lnTo>
                  <a:pt x="2700" y="2700"/>
                </a:lnTo>
                <a:lnTo>
                  <a:pt x="2700" y="18900"/>
                </a:lnTo>
              </a:path>
              <a:path w="21600" h="21600" fill="none" extrusionOk="0">
                <a:moveTo>
                  <a:pt x="2700" y="2700"/>
                </a:moveTo>
                <a:lnTo>
                  <a:pt x="5400" y="0"/>
                </a:lnTo>
              </a:path>
              <a:path w="21600" h="21600" fill="none" extrusionOk="0">
                <a:moveTo>
                  <a:pt x="16200" y="2700"/>
                </a:moveTo>
                <a:lnTo>
                  <a:pt x="18900" y="2700"/>
                </a:lnTo>
                <a:lnTo>
                  <a:pt x="18900" y="18900"/>
                </a:lnTo>
              </a:path>
              <a:path w="21600" h="21600" fill="none" extrusionOk="0">
                <a:moveTo>
                  <a:pt x="18900" y="2700"/>
                </a:moveTo>
                <a:lnTo>
                  <a:pt x="16200" y="0"/>
                </a:ln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Аммиачная вода</a:t>
            </a:r>
          </a:p>
          <a:p>
            <a:pPr algn="ctr">
              <a:defRPr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OH, C</a:t>
            </a:r>
            <a:r>
              <a:rPr 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OH, H</a:t>
            </a:r>
            <a:r>
              <a:rPr 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28" name="DownRibbonSharp"/>
          <p:cNvSpPr>
            <a:spLocks noEditPoints="1" noChangeArrowheads="1"/>
          </p:cNvSpPr>
          <p:nvPr/>
        </p:nvSpPr>
        <p:spPr bwMode="auto">
          <a:xfrm>
            <a:off x="5297488" y="5125398"/>
            <a:ext cx="2438400" cy="1219200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1600 0 2700"/>
              <a:gd name="G6" fmla="*/ G5 1 2"/>
              <a:gd name="G7" fmla="+- 2700 0 0"/>
              <a:gd name="T0" fmla="*/ 10800 w 21600"/>
              <a:gd name="T1" fmla="*/ 2700 h 21600"/>
              <a:gd name="T2" fmla="*/ 2700 w 21600"/>
              <a:gd name="T3" fmla="*/ 9450 h 21600"/>
              <a:gd name="T4" fmla="*/ 10800 w 21600"/>
              <a:gd name="T5" fmla="*/ 21600 h 21600"/>
              <a:gd name="T6" fmla="*/ 18900 w 21600"/>
              <a:gd name="T7" fmla="*/ 9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7 h 21600"/>
              <a:gd name="T14" fmla="*/ G4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8100" y="0"/>
                </a:lnTo>
                <a:lnTo>
                  <a:pt x="8100" y="2700"/>
                </a:lnTo>
                <a:lnTo>
                  <a:pt x="13500" y="2700"/>
                </a:lnTo>
                <a:lnTo>
                  <a:pt x="135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6200" y="18900"/>
                </a:lnTo>
                <a:lnTo>
                  <a:pt x="16200" y="21600"/>
                </a:lnTo>
                <a:lnTo>
                  <a:pt x="5400" y="21600"/>
                </a:lnTo>
                <a:lnTo>
                  <a:pt x="5400" y="18900"/>
                </a:lnTo>
                <a:lnTo>
                  <a:pt x="0" y="18900"/>
                </a:lnTo>
                <a:lnTo>
                  <a:pt x="2700" y="9450"/>
                </a:lnTo>
                <a:close/>
              </a:path>
              <a:path w="21600" h="21600" fill="none" extrusionOk="0">
                <a:moveTo>
                  <a:pt x="8100" y="2700"/>
                </a:moveTo>
                <a:lnTo>
                  <a:pt x="5400" y="2700"/>
                </a:lnTo>
                <a:lnTo>
                  <a:pt x="5400" y="18900"/>
                </a:lnTo>
              </a:path>
              <a:path w="21600" h="21600" fill="none" extrusionOk="0">
                <a:moveTo>
                  <a:pt x="5400" y="2700"/>
                </a:moveTo>
                <a:lnTo>
                  <a:pt x="8100" y="0"/>
                </a:lnTo>
              </a:path>
              <a:path w="21600" h="21600" fill="none" extrusionOk="0">
                <a:moveTo>
                  <a:pt x="13500" y="2700"/>
                </a:moveTo>
                <a:lnTo>
                  <a:pt x="16200" y="2700"/>
                </a:lnTo>
                <a:lnTo>
                  <a:pt x="16200" y="18900"/>
                </a:lnTo>
              </a:path>
              <a:path w="21600" h="21600" fill="none" extrusionOk="0">
                <a:moveTo>
                  <a:pt x="16200" y="2700"/>
                </a:moveTo>
                <a:lnTo>
                  <a:pt x="13500" y="0"/>
                </a:ln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Кокс</a:t>
            </a:r>
          </a:p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Чистый уголь С</a:t>
            </a:r>
          </a:p>
        </p:txBody>
      </p:sp>
      <p:sp>
        <p:nvSpPr>
          <p:cNvPr id="34829" name="Line 13"/>
          <p:cNvSpPr>
            <a:spLocks noChangeShapeType="1"/>
          </p:cNvSpPr>
          <p:nvPr/>
        </p:nvSpPr>
        <p:spPr bwMode="auto">
          <a:xfrm flipH="1">
            <a:off x="3220102" y="3926930"/>
            <a:ext cx="576263" cy="7302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34830" name="Line 14"/>
          <p:cNvSpPr>
            <a:spLocks noChangeShapeType="1"/>
          </p:cNvSpPr>
          <p:nvPr/>
        </p:nvSpPr>
        <p:spPr bwMode="auto">
          <a:xfrm flipH="1">
            <a:off x="3492500" y="4365625"/>
            <a:ext cx="647700" cy="719138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34831" name="Line 15"/>
          <p:cNvSpPr>
            <a:spLocks noChangeShapeType="1"/>
          </p:cNvSpPr>
          <p:nvPr/>
        </p:nvSpPr>
        <p:spPr bwMode="auto">
          <a:xfrm>
            <a:off x="5508625" y="4365625"/>
            <a:ext cx="1008063" cy="792163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34832" name="Line 16"/>
          <p:cNvSpPr>
            <a:spLocks noChangeShapeType="1"/>
          </p:cNvSpPr>
          <p:nvPr/>
        </p:nvSpPr>
        <p:spPr bwMode="auto">
          <a:xfrm>
            <a:off x="5795963" y="4005263"/>
            <a:ext cx="647700" cy="144462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4774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476672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коксования каменного угля</a:t>
            </a:r>
          </a:p>
          <a:p>
            <a:pPr algn="ctr"/>
            <a:endParaRPr lang="ru-RU" sz="3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7546990"/>
              </p:ext>
            </p:extLst>
          </p:nvPr>
        </p:nvGraphicFramePr>
        <p:xfrm>
          <a:off x="1428728" y="2000240"/>
          <a:ext cx="6096000" cy="26568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214578"/>
                <a:gridCol w="1928826"/>
                <a:gridCol w="19525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Продукты коксования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Состав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Применение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/>
                        <a:t>Кокс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/>
                        <a:t>96 - 98% С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Металлургия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/>
                        <a:t>Коксовый газ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/>
                        <a:t>60% Н</a:t>
                      </a:r>
                      <a:r>
                        <a:rPr lang="ru-RU" sz="2400" baseline="-25000"/>
                        <a:t>2</a:t>
                      </a:r>
                      <a:r>
                        <a:rPr lang="ru-RU" sz="2400"/>
                        <a:t>, 70 % СО, 25% СН</a:t>
                      </a:r>
                      <a:r>
                        <a:rPr lang="ru-RU" sz="2400" baseline="-25000"/>
                        <a:t>4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Отопление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Каменноуголь-ная </a:t>
                      </a:r>
                      <a:r>
                        <a:rPr lang="ru-RU" sz="2400" dirty="0"/>
                        <a:t>смола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/>
                        <a:t>С</a:t>
                      </a:r>
                      <a:r>
                        <a:rPr lang="ru-RU" sz="2400" baseline="-25000" dirty="0"/>
                        <a:t>6</a:t>
                      </a:r>
                      <a:r>
                        <a:rPr lang="ru-RU" sz="2400" dirty="0"/>
                        <a:t>Н</a:t>
                      </a:r>
                      <a:r>
                        <a:rPr lang="ru-RU" sz="2400" baseline="-25000" dirty="0"/>
                        <a:t>6</a:t>
                      </a:r>
                      <a:r>
                        <a:rPr lang="ru-RU" sz="2400" dirty="0"/>
                        <a:t>, С</a:t>
                      </a:r>
                      <a:r>
                        <a:rPr lang="ru-RU" sz="2400" baseline="-25000" dirty="0"/>
                        <a:t>6</a:t>
                      </a:r>
                      <a:r>
                        <a:rPr lang="ru-RU" sz="2400" dirty="0"/>
                        <a:t>Н</a:t>
                      </a:r>
                      <a:r>
                        <a:rPr lang="ru-RU" sz="2400" baseline="-25000" dirty="0"/>
                        <a:t>5</a:t>
                      </a:r>
                      <a:r>
                        <a:rPr lang="ru-RU" sz="2400" dirty="0"/>
                        <a:t>ОН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Получение аренов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Природный газ</a:t>
            </a:r>
          </a:p>
        </p:txBody>
      </p:sp>
      <p:sp>
        <p:nvSpPr>
          <p:cNvPr id="23556" name="Document"/>
          <p:cNvSpPr>
            <a:spLocks noEditPoints="1" noChangeArrowheads="1"/>
          </p:cNvSpPr>
          <p:nvPr/>
        </p:nvSpPr>
        <p:spPr bwMode="auto">
          <a:xfrm>
            <a:off x="684213" y="1196975"/>
            <a:ext cx="7200900" cy="151288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Смесь газообразных углеводородов различного происхождения, заполняющие поры и пустоты горных пород, рассеянных в почве</a:t>
            </a:r>
          </a:p>
        </p:txBody>
      </p:sp>
      <p:sp>
        <p:nvSpPr>
          <p:cNvPr id="23557" name="Cloud"/>
          <p:cNvSpPr>
            <a:spLocks noChangeAspect="1" noEditPoints="1" noChangeArrowheads="1"/>
          </p:cNvSpPr>
          <p:nvPr/>
        </p:nvSpPr>
        <p:spPr bwMode="auto">
          <a:xfrm>
            <a:off x="250825" y="3068638"/>
            <a:ext cx="3924300" cy="3532187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</a:t>
            </a:r>
          </a:p>
          <a:p>
            <a:pP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98%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2%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С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</a:t>
            </a:r>
            <a:endParaRPr lang="en-US" sz="24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0" name="Cloud"/>
          <p:cNvSpPr>
            <a:spLocks noChangeAspect="1" noEditPoints="1" noChangeArrowheads="1"/>
          </p:cNvSpPr>
          <p:nvPr/>
        </p:nvSpPr>
        <p:spPr bwMode="auto">
          <a:xfrm>
            <a:off x="4284663" y="2852738"/>
            <a:ext cx="4608512" cy="374491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Применение: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1.Топливо на 90%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Химическое сырье на  10%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(сажа, водород, ацетилен, растворители)</a:t>
            </a:r>
          </a:p>
          <a:p>
            <a:pPr>
              <a:defRPr/>
            </a:pPr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890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  <p:bldP spid="235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fld id="{E3F27A39-3AA4-49C2-9181-81AB2F13F202}" type="slidenum">
              <a:rPr lang="ru-RU" altLang="ru-RU"/>
              <a:pPr eaLnBrk="1" hangingPunct="1"/>
              <a:t>13</a:t>
            </a:fld>
            <a:endParaRPr lang="ru-RU" altLang="ru-RU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41338" y="42987"/>
            <a:ext cx="7772400" cy="1456267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Попутный нефтяной газ</a:t>
            </a:r>
          </a:p>
        </p:txBody>
      </p:sp>
      <p:sp>
        <p:nvSpPr>
          <p:cNvPr id="24580" name="Document"/>
          <p:cNvSpPr>
            <a:spLocks noEditPoints="1" noChangeArrowheads="1"/>
          </p:cNvSpPr>
          <p:nvPr/>
        </p:nvSpPr>
        <p:spPr bwMode="auto">
          <a:xfrm>
            <a:off x="800186" y="1223392"/>
            <a:ext cx="7200900" cy="936625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Смесь углеводородов сопутствующие нефти и выделяющиеся при её добыче</a:t>
            </a:r>
          </a:p>
        </p:txBody>
      </p:sp>
      <p:sp>
        <p:nvSpPr>
          <p:cNvPr id="24581" name="Cloud" descr="Газетная бумага"/>
          <p:cNvSpPr>
            <a:spLocks noChangeAspect="1" noEditPoints="1" noChangeArrowheads="1"/>
          </p:cNvSpPr>
          <p:nvPr/>
        </p:nvSpPr>
        <p:spPr bwMode="auto">
          <a:xfrm>
            <a:off x="107950" y="3081701"/>
            <a:ext cx="4176713" cy="37449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</a:t>
            </a:r>
          </a:p>
          <a:p>
            <a:pP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30-40%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7,5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С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21,8% - С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</a:t>
            </a:r>
            <a:endParaRPr lang="en-US" sz="24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20,5% -С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Примеси -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2" name="Cloud" descr="Упаковочная бумага"/>
          <p:cNvSpPr>
            <a:spLocks noChangeAspect="1" noEditPoints="1" noChangeArrowheads="1"/>
          </p:cNvSpPr>
          <p:nvPr/>
        </p:nvSpPr>
        <p:spPr bwMode="auto">
          <a:xfrm>
            <a:off x="4264637" y="2348880"/>
            <a:ext cx="4859337" cy="417671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Применение: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сжигали, сейчас улавливают и используют: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1.Топливо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Химическое сырье  - получая: пластмассы, каучуки, сухой газ, пропан- бутановую смесь, газовый бензин</a:t>
            </a:r>
          </a:p>
        </p:txBody>
      </p:sp>
    </p:spTree>
    <p:extLst>
      <p:ext uri="{BB962C8B-B14F-4D97-AF65-F5344CB8AC3E}">
        <p14:creationId xmlns:p14="http://schemas.microsoft.com/office/powerpoint/2010/main" xmlns="" val="2992107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1" grpId="0" animBg="1"/>
      <p:bldP spid="2458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928670"/>
            <a:ext cx="7772400" cy="285752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энергетически выгодное топливо;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легкость воспламенения;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золы и шлака при нагревании;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дыма,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малое содержание оксида серы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),;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удобство и дешевизна транспортировки.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4199"/>
            <a:ext cx="64294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газообразного топлива: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www.kaminproekt.ru/shop/published/publicdata/U160192/attachments/SC/products_pictures/%D0%BF%D1%80%D0%B8%D1%80%D0%BE%D0%B4%D0%BD%D1%8B%D0%B9%20%D0%B3%D0%B0%D0%B7_enluy_en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645024"/>
            <a:ext cx="476250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хема-диагр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467" y="2132856"/>
            <a:ext cx="9149467" cy="38247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4" y="428604"/>
            <a:ext cx="8786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Россия занимает 1-е место в мире по разве-данным запасам природного газа, 3-е – по запасам каменного угля, 7-е – по запасам нефти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0232" y="500042"/>
            <a:ext cx="5214974" cy="914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источники углеводородов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2428868"/>
            <a:ext cx="2714644" cy="9144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786446" y="2214554"/>
            <a:ext cx="3057540" cy="9144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428728" y="5000636"/>
            <a:ext cx="3000396" cy="9144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Природный газ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786314" y="4214818"/>
            <a:ext cx="3786214" cy="9144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Попутный нефтяной газ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929190" y="1500174"/>
            <a:ext cx="1500198" cy="78581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2071670" y="1500174"/>
            <a:ext cx="1928826" cy="928694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7" idx="0"/>
          </p:cNvCxnSpPr>
          <p:nvPr/>
        </p:nvCxnSpPr>
        <p:spPr>
          <a:xfrm rot="5400000">
            <a:off x="1750199" y="2678901"/>
            <a:ext cx="3500462" cy="114300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4107653" y="1893083"/>
            <a:ext cx="2643206" cy="185738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920268"/>
            <a:ext cx="5796136" cy="5688632"/>
          </a:xfrm>
        </p:spPr>
        <p:txBody>
          <a:bodyPr>
            <a:normAutofit/>
          </a:bodyPr>
          <a:lstStyle/>
          <a:p>
            <a:pPr algn="l"/>
            <a:r>
              <a:rPr lang="ru-RU" sz="2400" i="1" dirty="0" smtClean="0">
                <a:solidFill>
                  <a:schemeClr val="tx1"/>
                </a:solidFill>
              </a:rPr>
              <a:t>   </a:t>
            </a:r>
            <a:r>
              <a:rPr lang="ru-RU" sz="24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Нефть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маслянистая жидкость от желтого или светло-бурого  до черного цвета с характерным запахом.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Нефть – это смесь различных углеводородов с примесями других веществ. 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Углеводороды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алканы, цикло-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алканы, ароматические.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Примеси: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органические кисло-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родные и сернистые соединения, вода, соли,  песок, глина.</a:t>
            </a:r>
            <a:endParaRPr lang="ru-RU" sz="24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208828"/>
            <a:ext cx="40324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Нефть </a:t>
            </a:r>
            <a:endParaRPr lang="ru-RU" sz="6000" dirty="0"/>
          </a:p>
        </p:txBody>
      </p:sp>
      <p:pic>
        <p:nvPicPr>
          <p:cNvPr id="1026" name="Picture 2" descr="http://tlnh.samlit.com/wp-content/uploads/2008/02/russia_oil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8075" y="716659"/>
            <a:ext cx="3258764" cy="279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bsz.ru/wp-content/uploads/2014/10/%D0%BD%D0%B5%D1%84%D1%82%D1%8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0014" y="4068149"/>
            <a:ext cx="3414886" cy="267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filecab2" descr="Букет"/>
          <p:cNvSpPr>
            <a:spLocks noEditPoints="1" noChangeArrowheads="1"/>
          </p:cNvSpPr>
          <p:nvPr/>
        </p:nvSpPr>
        <p:spPr bwMode="auto">
          <a:xfrm>
            <a:off x="0" y="0"/>
            <a:ext cx="2592388" cy="3716338"/>
          </a:xfrm>
          <a:custGeom>
            <a:avLst/>
            <a:gdLst>
              <a:gd name="T0" fmla="*/ 10800 w 21600"/>
              <a:gd name="T1" fmla="*/ 0 h 21600"/>
              <a:gd name="T2" fmla="*/ 0 w 21600"/>
              <a:gd name="T3" fmla="*/ 0 h 21600"/>
              <a:gd name="T4" fmla="*/ 0 w 21600"/>
              <a:gd name="T5" fmla="*/ 10800 h 21600"/>
              <a:gd name="T6" fmla="*/ 0 w 21600"/>
              <a:gd name="T7" fmla="*/ 20367 h 21600"/>
              <a:gd name="T8" fmla="*/ 10800 w 21600"/>
              <a:gd name="T9" fmla="*/ 21600 h 21600"/>
              <a:gd name="T10" fmla="*/ 21600 w 21600"/>
              <a:gd name="T11" fmla="*/ 20367 h 21600"/>
              <a:gd name="T12" fmla="*/ 21600 w 21600"/>
              <a:gd name="T13" fmla="*/ 10800 h 21600"/>
              <a:gd name="T14" fmla="*/ 21600 w 21600"/>
              <a:gd name="T15" fmla="*/ 0 h 21600"/>
              <a:gd name="T16" fmla="*/ 1004 w 21600"/>
              <a:gd name="T17" fmla="*/ 511 h 21600"/>
              <a:gd name="T18" fmla="*/ 20542 w 21600"/>
              <a:gd name="T19" fmla="*/ 1976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0800" y="0"/>
                </a:moveTo>
                <a:lnTo>
                  <a:pt x="0" y="0"/>
                </a:lnTo>
                <a:lnTo>
                  <a:pt x="0" y="10800"/>
                </a:lnTo>
                <a:lnTo>
                  <a:pt x="0" y="20367"/>
                </a:lnTo>
                <a:lnTo>
                  <a:pt x="5807" y="20367"/>
                </a:lnTo>
                <a:lnTo>
                  <a:pt x="5807" y="20637"/>
                </a:lnTo>
                <a:lnTo>
                  <a:pt x="5970" y="20818"/>
                </a:lnTo>
                <a:lnTo>
                  <a:pt x="6133" y="20968"/>
                </a:lnTo>
                <a:lnTo>
                  <a:pt x="6404" y="21239"/>
                </a:lnTo>
                <a:lnTo>
                  <a:pt x="6567" y="21419"/>
                </a:lnTo>
                <a:lnTo>
                  <a:pt x="7055" y="21510"/>
                </a:lnTo>
                <a:lnTo>
                  <a:pt x="7544" y="21600"/>
                </a:lnTo>
                <a:lnTo>
                  <a:pt x="8141" y="21600"/>
                </a:lnTo>
                <a:lnTo>
                  <a:pt x="10800" y="21600"/>
                </a:lnTo>
                <a:lnTo>
                  <a:pt x="13188" y="21600"/>
                </a:lnTo>
                <a:lnTo>
                  <a:pt x="13948" y="21600"/>
                </a:lnTo>
                <a:lnTo>
                  <a:pt x="14436" y="21510"/>
                </a:lnTo>
                <a:lnTo>
                  <a:pt x="14708" y="21419"/>
                </a:lnTo>
                <a:lnTo>
                  <a:pt x="15033" y="21239"/>
                </a:lnTo>
                <a:lnTo>
                  <a:pt x="15359" y="20968"/>
                </a:lnTo>
                <a:lnTo>
                  <a:pt x="15522" y="20818"/>
                </a:lnTo>
                <a:lnTo>
                  <a:pt x="15684" y="20637"/>
                </a:lnTo>
                <a:lnTo>
                  <a:pt x="15684" y="20367"/>
                </a:lnTo>
                <a:lnTo>
                  <a:pt x="21600" y="20367"/>
                </a:lnTo>
                <a:lnTo>
                  <a:pt x="21600" y="10800"/>
                </a:lnTo>
                <a:lnTo>
                  <a:pt x="21600" y="0"/>
                </a:lnTo>
                <a:lnTo>
                  <a:pt x="10800" y="0"/>
                </a:lnTo>
                <a:close/>
                <a:moveTo>
                  <a:pt x="7055" y="20367"/>
                </a:moveTo>
                <a:lnTo>
                  <a:pt x="7055" y="20547"/>
                </a:lnTo>
                <a:lnTo>
                  <a:pt x="7055" y="20637"/>
                </a:lnTo>
                <a:lnTo>
                  <a:pt x="7218" y="20728"/>
                </a:lnTo>
                <a:lnTo>
                  <a:pt x="7381" y="20818"/>
                </a:lnTo>
                <a:lnTo>
                  <a:pt x="7544" y="20908"/>
                </a:lnTo>
                <a:lnTo>
                  <a:pt x="7707" y="20968"/>
                </a:lnTo>
                <a:lnTo>
                  <a:pt x="7815" y="20968"/>
                </a:lnTo>
                <a:lnTo>
                  <a:pt x="8141" y="20968"/>
                </a:lnTo>
                <a:lnTo>
                  <a:pt x="13188" y="20968"/>
                </a:lnTo>
                <a:lnTo>
                  <a:pt x="13459" y="20968"/>
                </a:lnTo>
                <a:lnTo>
                  <a:pt x="13785" y="20968"/>
                </a:lnTo>
                <a:lnTo>
                  <a:pt x="13948" y="20908"/>
                </a:lnTo>
                <a:lnTo>
                  <a:pt x="14111" y="20818"/>
                </a:lnTo>
                <a:lnTo>
                  <a:pt x="14273" y="20728"/>
                </a:lnTo>
                <a:lnTo>
                  <a:pt x="14273" y="20637"/>
                </a:lnTo>
                <a:lnTo>
                  <a:pt x="14436" y="20547"/>
                </a:lnTo>
                <a:lnTo>
                  <a:pt x="14436" y="20367"/>
                </a:lnTo>
                <a:lnTo>
                  <a:pt x="7055" y="20367"/>
                </a:lnTo>
                <a:close/>
              </a:path>
              <a:path w="21600" h="21600" extrusionOk="0">
                <a:moveTo>
                  <a:pt x="7055" y="20367"/>
                </a:moveTo>
                <a:lnTo>
                  <a:pt x="5807" y="20367"/>
                </a:lnTo>
                <a:lnTo>
                  <a:pt x="21600" y="20367"/>
                </a:ln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b="1" dirty="0"/>
              <a:t>Состав:</a:t>
            </a:r>
          </a:p>
          <a:p>
            <a:pPr algn="ctr">
              <a:defRPr/>
            </a:pPr>
            <a:r>
              <a:rPr lang="ru-RU" sz="2000" b="1" dirty="0"/>
              <a:t>Сложная смесь углеводородов (150)– </a:t>
            </a:r>
            <a:r>
              <a:rPr lang="ru-RU" sz="2000" b="1" dirty="0" err="1"/>
              <a:t>алканов</a:t>
            </a:r>
            <a:r>
              <a:rPr lang="ru-RU" sz="2000" b="1" dirty="0"/>
              <a:t>, </a:t>
            </a:r>
            <a:r>
              <a:rPr lang="ru-RU" sz="2000" b="1" dirty="0" err="1"/>
              <a:t>циклоалканов</a:t>
            </a:r>
            <a:r>
              <a:rPr lang="ru-RU" sz="2000" b="1" dirty="0"/>
              <a:t>, </a:t>
            </a:r>
            <a:r>
              <a:rPr lang="ru-RU" sz="2000" b="1" dirty="0" err="1"/>
              <a:t>аренов</a:t>
            </a:r>
            <a:r>
              <a:rPr lang="ru-RU" sz="2000" b="1" dirty="0"/>
              <a:t> линейного и разветвленного строения</a:t>
            </a:r>
          </a:p>
        </p:txBody>
      </p:sp>
      <p:sp>
        <p:nvSpPr>
          <p:cNvPr id="27653" name="filecab2"/>
          <p:cNvSpPr>
            <a:spLocks noEditPoints="1" noChangeArrowheads="1"/>
          </p:cNvSpPr>
          <p:nvPr/>
        </p:nvSpPr>
        <p:spPr bwMode="auto">
          <a:xfrm>
            <a:off x="3109913" y="3256756"/>
            <a:ext cx="2879725" cy="1223962"/>
          </a:xfrm>
          <a:custGeom>
            <a:avLst/>
            <a:gdLst>
              <a:gd name="T0" fmla="*/ 10800 w 21600"/>
              <a:gd name="T1" fmla="*/ 0 h 21600"/>
              <a:gd name="T2" fmla="*/ 0 w 21600"/>
              <a:gd name="T3" fmla="*/ 0 h 21600"/>
              <a:gd name="T4" fmla="*/ 0 w 21600"/>
              <a:gd name="T5" fmla="*/ 10800 h 21600"/>
              <a:gd name="T6" fmla="*/ 0 w 21600"/>
              <a:gd name="T7" fmla="*/ 20367 h 21600"/>
              <a:gd name="T8" fmla="*/ 10800 w 21600"/>
              <a:gd name="T9" fmla="*/ 21600 h 21600"/>
              <a:gd name="T10" fmla="*/ 21600 w 21600"/>
              <a:gd name="T11" fmla="*/ 20367 h 21600"/>
              <a:gd name="T12" fmla="*/ 21600 w 21600"/>
              <a:gd name="T13" fmla="*/ 10800 h 21600"/>
              <a:gd name="T14" fmla="*/ 21600 w 21600"/>
              <a:gd name="T15" fmla="*/ 0 h 21600"/>
              <a:gd name="T16" fmla="*/ 1004 w 21600"/>
              <a:gd name="T17" fmla="*/ 511 h 21600"/>
              <a:gd name="T18" fmla="*/ 20542 w 21600"/>
              <a:gd name="T19" fmla="*/ 1976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0800" y="0"/>
                </a:moveTo>
                <a:lnTo>
                  <a:pt x="0" y="0"/>
                </a:lnTo>
                <a:lnTo>
                  <a:pt x="0" y="10800"/>
                </a:lnTo>
                <a:lnTo>
                  <a:pt x="0" y="20367"/>
                </a:lnTo>
                <a:lnTo>
                  <a:pt x="5807" y="20367"/>
                </a:lnTo>
                <a:lnTo>
                  <a:pt x="5807" y="20637"/>
                </a:lnTo>
                <a:lnTo>
                  <a:pt x="5970" y="20818"/>
                </a:lnTo>
                <a:lnTo>
                  <a:pt x="6133" y="20968"/>
                </a:lnTo>
                <a:lnTo>
                  <a:pt x="6404" y="21239"/>
                </a:lnTo>
                <a:lnTo>
                  <a:pt x="6567" y="21419"/>
                </a:lnTo>
                <a:lnTo>
                  <a:pt x="7055" y="21510"/>
                </a:lnTo>
                <a:lnTo>
                  <a:pt x="7544" y="21600"/>
                </a:lnTo>
                <a:lnTo>
                  <a:pt x="8141" y="21600"/>
                </a:lnTo>
                <a:lnTo>
                  <a:pt x="10800" y="21600"/>
                </a:lnTo>
                <a:lnTo>
                  <a:pt x="13188" y="21600"/>
                </a:lnTo>
                <a:lnTo>
                  <a:pt x="13948" y="21600"/>
                </a:lnTo>
                <a:lnTo>
                  <a:pt x="14436" y="21510"/>
                </a:lnTo>
                <a:lnTo>
                  <a:pt x="14708" y="21419"/>
                </a:lnTo>
                <a:lnTo>
                  <a:pt x="15033" y="21239"/>
                </a:lnTo>
                <a:lnTo>
                  <a:pt x="15359" y="20968"/>
                </a:lnTo>
                <a:lnTo>
                  <a:pt x="15522" y="20818"/>
                </a:lnTo>
                <a:lnTo>
                  <a:pt x="15684" y="20637"/>
                </a:lnTo>
                <a:lnTo>
                  <a:pt x="15684" y="20367"/>
                </a:lnTo>
                <a:lnTo>
                  <a:pt x="21600" y="20367"/>
                </a:lnTo>
                <a:lnTo>
                  <a:pt x="21600" y="10800"/>
                </a:lnTo>
                <a:lnTo>
                  <a:pt x="21600" y="0"/>
                </a:lnTo>
                <a:lnTo>
                  <a:pt x="10800" y="0"/>
                </a:lnTo>
                <a:close/>
                <a:moveTo>
                  <a:pt x="7055" y="20367"/>
                </a:moveTo>
                <a:lnTo>
                  <a:pt x="7055" y="20547"/>
                </a:lnTo>
                <a:lnTo>
                  <a:pt x="7055" y="20637"/>
                </a:lnTo>
                <a:lnTo>
                  <a:pt x="7218" y="20728"/>
                </a:lnTo>
                <a:lnTo>
                  <a:pt x="7381" y="20818"/>
                </a:lnTo>
                <a:lnTo>
                  <a:pt x="7544" y="20908"/>
                </a:lnTo>
                <a:lnTo>
                  <a:pt x="7707" y="20968"/>
                </a:lnTo>
                <a:lnTo>
                  <a:pt x="7815" y="20968"/>
                </a:lnTo>
                <a:lnTo>
                  <a:pt x="8141" y="20968"/>
                </a:lnTo>
                <a:lnTo>
                  <a:pt x="13188" y="20968"/>
                </a:lnTo>
                <a:lnTo>
                  <a:pt x="13459" y="20968"/>
                </a:lnTo>
                <a:lnTo>
                  <a:pt x="13785" y="20968"/>
                </a:lnTo>
                <a:lnTo>
                  <a:pt x="13948" y="20908"/>
                </a:lnTo>
                <a:lnTo>
                  <a:pt x="14111" y="20818"/>
                </a:lnTo>
                <a:lnTo>
                  <a:pt x="14273" y="20728"/>
                </a:lnTo>
                <a:lnTo>
                  <a:pt x="14273" y="20637"/>
                </a:lnTo>
                <a:lnTo>
                  <a:pt x="14436" y="20547"/>
                </a:lnTo>
                <a:lnTo>
                  <a:pt x="14436" y="20367"/>
                </a:lnTo>
                <a:lnTo>
                  <a:pt x="7055" y="20367"/>
                </a:lnTo>
                <a:close/>
              </a:path>
              <a:path w="21600" h="21600" extrusionOk="0">
                <a:moveTo>
                  <a:pt x="7055" y="20367"/>
                </a:moveTo>
                <a:lnTo>
                  <a:pt x="5807" y="20367"/>
                </a:lnTo>
                <a:lnTo>
                  <a:pt x="21600" y="20367"/>
                </a:ln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defRPr/>
            </a:pPr>
            <a:r>
              <a:rPr lang="ru-RU" sz="2800" b="1" dirty="0"/>
              <a:t>Способы</a:t>
            </a:r>
            <a:r>
              <a:rPr lang="ru-RU" sz="2800" b="1" dirty="0">
                <a:solidFill>
                  <a:srgbClr val="0000CC"/>
                </a:solidFill>
              </a:rPr>
              <a:t> </a:t>
            </a:r>
            <a:r>
              <a:rPr lang="ru-RU" sz="2800" b="1" dirty="0"/>
              <a:t>переработки</a:t>
            </a:r>
          </a:p>
        </p:txBody>
      </p:sp>
      <p:sp>
        <p:nvSpPr>
          <p:cNvPr id="27654" name="filecab2" descr="Голубая тисненая бумага"/>
          <p:cNvSpPr>
            <a:spLocks noEditPoints="1" noChangeArrowheads="1"/>
          </p:cNvSpPr>
          <p:nvPr/>
        </p:nvSpPr>
        <p:spPr bwMode="auto">
          <a:xfrm>
            <a:off x="6227763" y="0"/>
            <a:ext cx="2916237" cy="3716338"/>
          </a:xfrm>
          <a:custGeom>
            <a:avLst/>
            <a:gdLst>
              <a:gd name="T0" fmla="*/ 10800 w 21600"/>
              <a:gd name="T1" fmla="*/ 0 h 21600"/>
              <a:gd name="T2" fmla="*/ 0 w 21600"/>
              <a:gd name="T3" fmla="*/ 0 h 21600"/>
              <a:gd name="T4" fmla="*/ 0 w 21600"/>
              <a:gd name="T5" fmla="*/ 10800 h 21600"/>
              <a:gd name="T6" fmla="*/ 0 w 21600"/>
              <a:gd name="T7" fmla="*/ 20367 h 21600"/>
              <a:gd name="T8" fmla="*/ 10800 w 21600"/>
              <a:gd name="T9" fmla="*/ 21600 h 21600"/>
              <a:gd name="T10" fmla="*/ 21600 w 21600"/>
              <a:gd name="T11" fmla="*/ 20367 h 21600"/>
              <a:gd name="T12" fmla="*/ 21600 w 21600"/>
              <a:gd name="T13" fmla="*/ 10800 h 21600"/>
              <a:gd name="T14" fmla="*/ 21600 w 21600"/>
              <a:gd name="T15" fmla="*/ 0 h 21600"/>
              <a:gd name="T16" fmla="*/ 1004 w 21600"/>
              <a:gd name="T17" fmla="*/ 511 h 21600"/>
              <a:gd name="T18" fmla="*/ 20542 w 21600"/>
              <a:gd name="T19" fmla="*/ 1976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0800" y="0"/>
                </a:moveTo>
                <a:lnTo>
                  <a:pt x="0" y="0"/>
                </a:lnTo>
                <a:lnTo>
                  <a:pt x="0" y="10800"/>
                </a:lnTo>
                <a:lnTo>
                  <a:pt x="0" y="20367"/>
                </a:lnTo>
                <a:lnTo>
                  <a:pt x="5807" y="20367"/>
                </a:lnTo>
                <a:lnTo>
                  <a:pt x="5807" y="20637"/>
                </a:lnTo>
                <a:lnTo>
                  <a:pt x="5970" y="20818"/>
                </a:lnTo>
                <a:lnTo>
                  <a:pt x="6133" y="20968"/>
                </a:lnTo>
                <a:lnTo>
                  <a:pt x="6404" y="21239"/>
                </a:lnTo>
                <a:lnTo>
                  <a:pt x="6567" y="21419"/>
                </a:lnTo>
                <a:lnTo>
                  <a:pt x="7055" y="21510"/>
                </a:lnTo>
                <a:lnTo>
                  <a:pt x="7544" y="21600"/>
                </a:lnTo>
                <a:lnTo>
                  <a:pt x="8141" y="21600"/>
                </a:lnTo>
                <a:lnTo>
                  <a:pt x="10800" y="21600"/>
                </a:lnTo>
                <a:lnTo>
                  <a:pt x="13188" y="21600"/>
                </a:lnTo>
                <a:lnTo>
                  <a:pt x="13948" y="21600"/>
                </a:lnTo>
                <a:lnTo>
                  <a:pt x="14436" y="21510"/>
                </a:lnTo>
                <a:lnTo>
                  <a:pt x="14708" y="21419"/>
                </a:lnTo>
                <a:lnTo>
                  <a:pt x="15033" y="21239"/>
                </a:lnTo>
                <a:lnTo>
                  <a:pt x="15359" y="20968"/>
                </a:lnTo>
                <a:lnTo>
                  <a:pt x="15522" y="20818"/>
                </a:lnTo>
                <a:lnTo>
                  <a:pt x="15684" y="20637"/>
                </a:lnTo>
                <a:lnTo>
                  <a:pt x="15684" y="20367"/>
                </a:lnTo>
                <a:lnTo>
                  <a:pt x="21600" y="20367"/>
                </a:lnTo>
                <a:lnTo>
                  <a:pt x="21600" y="10800"/>
                </a:lnTo>
                <a:lnTo>
                  <a:pt x="21600" y="0"/>
                </a:lnTo>
                <a:lnTo>
                  <a:pt x="10800" y="0"/>
                </a:lnTo>
                <a:close/>
                <a:moveTo>
                  <a:pt x="7055" y="20367"/>
                </a:moveTo>
                <a:lnTo>
                  <a:pt x="7055" y="20547"/>
                </a:lnTo>
                <a:lnTo>
                  <a:pt x="7055" y="20637"/>
                </a:lnTo>
                <a:lnTo>
                  <a:pt x="7218" y="20728"/>
                </a:lnTo>
                <a:lnTo>
                  <a:pt x="7381" y="20818"/>
                </a:lnTo>
                <a:lnTo>
                  <a:pt x="7544" y="20908"/>
                </a:lnTo>
                <a:lnTo>
                  <a:pt x="7707" y="20968"/>
                </a:lnTo>
                <a:lnTo>
                  <a:pt x="7815" y="20968"/>
                </a:lnTo>
                <a:lnTo>
                  <a:pt x="8141" y="20968"/>
                </a:lnTo>
                <a:lnTo>
                  <a:pt x="13188" y="20968"/>
                </a:lnTo>
                <a:lnTo>
                  <a:pt x="13459" y="20968"/>
                </a:lnTo>
                <a:lnTo>
                  <a:pt x="13785" y="20968"/>
                </a:lnTo>
                <a:lnTo>
                  <a:pt x="13948" y="20908"/>
                </a:lnTo>
                <a:lnTo>
                  <a:pt x="14111" y="20818"/>
                </a:lnTo>
                <a:lnTo>
                  <a:pt x="14273" y="20728"/>
                </a:lnTo>
                <a:lnTo>
                  <a:pt x="14273" y="20637"/>
                </a:lnTo>
                <a:lnTo>
                  <a:pt x="14436" y="20547"/>
                </a:lnTo>
                <a:lnTo>
                  <a:pt x="14436" y="20367"/>
                </a:lnTo>
                <a:lnTo>
                  <a:pt x="7055" y="20367"/>
                </a:lnTo>
                <a:close/>
              </a:path>
              <a:path w="21600" h="21600" extrusionOk="0">
                <a:moveTo>
                  <a:pt x="7055" y="20367"/>
                </a:moveTo>
                <a:lnTo>
                  <a:pt x="5807" y="20367"/>
                </a:lnTo>
                <a:lnTo>
                  <a:pt x="21600" y="20367"/>
                </a:ln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defRPr/>
            </a:pPr>
            <a:r>
              <a:rPr lang="ru-RU" sz="2400" b="1" dirty="0"/>
              <a:t>Свойства: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b="1" dirty="0"/>
              <a:t>Маслянистая горючая жидкость,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b="1" dirty="0"/>
              <a:t>Темный цвет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b="1" dirty="0"/>
              <a:t>Легче воды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b="1" dirty="0"/>
              <a:t>Запах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b="1" dirty="0"/>
              <a:t>Не растворяется в воде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b="1" dirty="0"/>
              <a:t>Не имеет определенной температуры кипения</a:t>
            </a:r>
          </a:p>
          <a:p>
            <a:pPr marL="342900" indent="-342900" algn="ctr">
              <a:buFontTx/>
              <a:buAutoNum type="arabicPeriod"/>
              <a:defRPr/>
            </a:pP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27655" name="PubBanner"/>
          <p:cNvSpPr>
            <a:spLocks noEditPoints="1" noChangeArrowheads="1"/>
          </p:cNvSpPr>
          <p:nvPr/>
        </p:nvSpPr>
        <p:spPr bwMode="auto">
          <a:xfrm>
            <a:off x="2987675" y="1484313"/>
            <a:ext cx="2763838" cy="1584325"/>
          </a:xfrm>
          <a:custGeom>
            <a:avLst/>
            <a:gdLst>
              <a:gd name="T0" fmla="*/ 10800 w 21600"/>
              <a:gd name="T1" fmla="*/ 0 h 21600"/>
              <a:gd name="T2" fmla="*/ 684 w 21600"/>
              <a:gd name="T3" fmla="*/ 13728 h 21600"/>
              <a:gd name="T4" fmla="*/ 10800 w 21600"/>
              <a:gd name="T5" fmla="*/ 12549 h 21600"/>
              <a:gd name="T6" fmla="*/ 20928 w 21600"/>
              <a:gd name="T7" fmla="*/ 1372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826 w 21600"/>
              <a:gd name="T13" fmla="*/ 4525 h 21600"/>
              <a:gd name="T14" fmla="*/ 18785 w 21600"/>
              <a:gd name="T15" fmla="*/ 1254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785" y="4525"/>
                </a:moveTo>
                <a:cubicBezTo>
                  <a:pt x="18684" y="3891"/>
                  <a:pt x="18494" y="3359"/>
                  <a:pt x="18152" y="2776"/>
                </a:cubicBezTo>
                <a:cubicBezTo>
                  <a:pt x="17708" y="2243"/>
                  <a:pt x="17125" y="1749"/>
                  <a:pt x="16453" y="1318"/>
                </a:cubicBezTo>
                <a:cubicBezTo>
                  <a:pt x="15667" y="925"/>
                  <a:pt x="14792" y="583"/>
                  <a:pt x="13816" y="342"/>
                </a:cubicBezTo>
                <a:cubicBezTo>
                  <a:pt x="12840" y="152"/>
                  <a:pt x="11826" y="0"/>
                  <a:pt x="10800" y="0"/>
                </a:cubicBezTo>
                <a:cubicBezTo>
                  <a:pt x="9735" y="0"/>
                  <a:pt x="8708" y="152"/>
                  <a:pt x="7732" y="342"/>
                </a:cubicBezTo>
                <a:cubicBezTo>
                  <a:pt x="6807" y="583"/>
                  <a:pt x="5932" y="925"/>
                  <a:pt x="5159" y="1318"/>
                </a:cubicBezTo>
                <a:cubicBezTo>
                  <a:pt x="4474" y="1749"/>
                  <a:pt x="3891" y="2243"/>
                  <a:pt x="3409" y="2776"/>
                </a:cubicBezTo>
                <a:cubicBezTo>
                  <a:pt x="3118" y="3359"/>
                  <a:pt x="2864" y="3891"/>
                  <a:pt x="2826" y="4525"/>
                </a:cubicBezTo>
                <a:lnTo>
                  <a:pt x="2826" y="6084"/>
                </a:lnTo>
                <a:lnTo>
                  <a:pt x="0" y="9152"/>
                </a:lnTo>
                <a:lnTo>
                  <a:pt x="684" y="13728"/>
                </a:lnTo>
                <a:lnTo>
                  <a:pt x="0" y="21600"/>
                </a:lnTo>
                <a:lnTo>
                  <a:pt x="2826" y="18684"/>
                </a:lnTo>
                <a:lnTo>
                  <a:pt x="2826" y="17074"/>
                </a:lnTo>
                <a:cubicBezTo>
                  <a:pt x="2864" y="16491"/>
                  <a:pt x="3118" y="15908"/>
                  <a:pt x="3409" y="15325"/>
                </a:cubicBezTo>
                <a:cubicBezTo>
                  <a:pt x="3891" y="14792"/>
                  <a:pt x="4474" y="14311"/>
                  <a:pt x="5159" y="13867"/>
                </a:cubicBezTo>
                <a:cubicBezTo>
                  <a:pt x="5932" y="13474"/>
                  <a:pt x="6807" y="13145"/>
                  <a:pt x="7732" y="12891"/>
                </a:cubicBezTo>
                <a:cubicBezTo>
                  <a:pt x="8708" y="12701"/>
                  <a:pt x="9735" y="12600"/>
                  <a:pt x="10800" y="12549"/>
                </a:cubicBezTo>
                <a:cubicBezTo>
                  <a:pt x="11826" y="12600"/>
                  <a:pt x="12840" y="12701"/>
                  <a:pt x="13816" y="12891"/>
                </a:cubicBezTo>
                <a:cubicBezTo>
                  <a:pt x="14792" y="13145"/>
                  <a:pt x="15667" y="13474"/>
                  <a:pt x="16453" y="13867"/>
                </a:cubicBezTo>
                <a:cubicBezTo>
                  <a:pt x="17125" y="14311"/>
                  <a:pt x="17708" y="14792"/>
                  <a:pt x="18152" y="15325"/>
                </a:cubicBezTo>
                <a:cubicBezTo>
                  <a:pt x="18494" y="15908"/>
                  <a:pt x="18684" y="16491"/>
                  <a:pt x="18785" y="17074"/>
                </a:cubicBezTo>
                <a:lnTo>
                  <a:pt x="18785" y="18684"/>
                </a:lnTo>
                <a:lnTo>
                  <a:pt x="21600" y="21600"/>
                </a:lnTo>
                <a:lnTo>
                  <a:pt x="20928" y="13728"/>
                </a:lnTo>
                <a:lnTo>
                  <a:pt x="21600" y="9152"/>
                </a:lnTo>
                <a:lnTo>
                  <a:pt x="18785" y="6084"/>
                </a:lnTo>
                <a:lnTo>
                  <a:pt x="18785" y="4525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Нефть</a:t>
            </a: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H="1">
            <a:off x="1979613" y="3789363"/>
            <a:ext cx="1079500" cy="144462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6011863" y="3716338"/>
            <a:ext cx="1152525" cy="288925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8" name="PubChord" descr="Водяные капли"/>
          <p:cNvSpPr>
            <a:spLocks noEditPoints="1" noChangeArrowheads="1"/>
          </p:cNvSpPr>
          <p:nvPr/>
        </p:nvSpPr>
        <p:spPr bwMode="auto">
          <a:xfrm>
            <a:off x="0" y="3933825"/>
            <a:ext cx="3132138" cy="1114425"/>
          </a:xfrm>
          <a:custGeom>
            <a:avLst/>
            <a:gdLst>
              <a:gd name="G0" fmla="+- 0 0 0"/>
              <a:gd name="G1" fmla="sin 10800 1841009"/>
              <a:gd name="G2" fmla="cos 10800 1841009"/>
              <a:gd name="G3" fmla="sin 10800 2949120"/>
              <a:gd name="G4" fmla="cos 10800 294912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G10" fmla="+/ G5 G7 2"/>
              <a:gd name="G11" fmla="+/ G6 G8 2"/>
              <a:gd name="T0" fmla="*/ 20327 w 21600"/>
              <a:gd name="T1" fmla="*/ 15885 h 21600"/>
              <a:gd name="T2" fmla="*/ 19381 w 21600"/>
              <a:gd name="T3" fmla="*/ 17160 h 21600"/>
              <a:gd name="T4" fmla="*/ 18436 w 21600"/>
              <a:gd name="T5" fmla="*/ 18436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20327" y="15885"/>
                </a:moveTo>
                <a:cubicBezTo>
                  <a:pt x="21163" y="14320"/>
                  <a:pt x="21600" y="1257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3664" y="21600"/>
                  <a:pt x="16411" y="20462"/>
                  <a:pt x="18436" y="18436"/>
                </a:cubicBezTo>
                <a:close/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dirty="0"/>
              <a:t>физические</a:t>
            </a:r>
          </a:p>
        </p:txBody>
      </p:sp>
      <p:sp>
        <p:nvSpPr>
          <p:cNvPr id="27659" name="PubChord" descr="Водяные капли"/>
          <p:cNvSpPr>
            <a:spLocks noEditPoints="1" noChangeArrowheads="1"/>
          </p:cNvSpPr>
          <p:nvPr/>
        </p:nvSpPr>
        <p:spPr bwMode="auto">
          <a:xfrm>
            <a:off x="6084888" y="4005263"/>
            <a:ext cx="3059112" cy="1114425"/>
          </a:xfrm>
          <a:custGeom>
            <a:avLst/>
            <a:gdLst>
              <a:gd name="G0" fmla="+- 0 0 0"/>
              <a:gd name="G1" fmla="sin 10800 1841009"/>
              <a:gd name="G2" fmla="cos 10800 1841009"/>
              <a:gd name="G3" fmla="sin 10800 2949120"/>
              <a:gd name="G4" fmla="cos 10800 294912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G10" fmla="+/ G5 G7 2"/>
              <a:gd name="G11" fmla="+/ G6 G8 2"/>
              <a:gd name="T0" fmla="*/ 20327 w 21600"/>
              <a:gd name="T1" fmla="*/ 15885 h 21600"/>
              <a:gd name="T2" fmla="*/ 19381 w 21600"/>
              <a:gd name="T3" fmla="*/ 17160 h 21600"/>
              <a:gd name="T4" fmla="*/ 18436 w 21600"/>
              <a:gd name="T5" fmla="*/ 18436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20327" y="15885"/>
                </a:moveTo>
                <a:cubicBezTo>
                  <a:pt x="21163" y="14320"/>
                  <a:pt x="21600" y="1257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3664" y="21600"/>
                  <a:pt x="16411" y="20462"/>
                  <a:pt x="18436" y="18436"/>
                </a:cubicBezTo>
                <a:close/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dirty="0"/>
              <a:t>химические</a:t>
            </a:r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 flipH="1" flipV="1">
            <a:off x="2627313" y="908050"/>
            <a:ext cx="865187" cy="720725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 flipV="1">
            <a:off x="5076825" y="908050"/>
            <a:ext cx="1079500" cy="720725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4356100" y="2420938"/>
            <a:ext cx="0" cy="8636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3" name="PubOvalCallout"/>
          <p:cNvSpPr>
            <a:spLocks noEditPoints="1" noChangeArrowheads="1"/>
          </p:cNvSpPr>
          <p:nvPr/>
        </p:nvSpPr>
        <p:spPr bwMode="auto">
          <a:xfrm rot="10800000">
            <a:off x="0" y="5113338"/>
            <a:ext cx="2916238" cy="1195387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>
              <a:defRPr/>
            </a:pPr>
            <a:r>
              <a:rPr lang="ru-RU" sz="2000" b="1" dirty="0"/>
              <a:t>Ректификация</a:t>
            </a:r>
          </a:p>
        </p:txBody>
      </p:sp>
      <p:sp>
        <p:nvSpPr>
          <p:cNvPr id="27664" name="PubOvalCallout"/>
          <p:cNvSpPr>
            <a:spLocks noEditPoints="1" noChangeArrowheads="1"/>
          </p:cNvSpPr>
          <p:nvPr/>
        </p:nvSpPr>
        <p:spPr bwMode="auto">
          <a:xfrm rot="10800000">
            <a:off x="2843213" y="4724400"/>
            <a:ext cx="3241675" cy="1152525"/>
          </a:xfrm>
          <a:custGeom>
            <a:avLst/>
            <a:gdLst>
              <a:gd name="G0" fmla="+- 0 0 0"/>
              <a:gd name="G1" fmla="+- 0 0 0"/>
              <a:gd name="T0" fmla="*/ 10800 w 21600"/>
              <a:gd name="T1" fmla="*/ 0 h 21600"/>
              <a:gd name="T2" fmla="*/ 0 w 21600"/>
              <a:gd name="T3" fmla="*/ 8105 h 21600"/>
              <a:gd name="T4" fmla="*/ 0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>
              <a:defRPr/>
            </a:pPr>
            <a:r>
              <a:rPr lang="ru-RU" sz="2000" b="1" dirty="0" err="1"/>
              <a:t>Алкилирование</a:t>
            </a:r>
            <a:endParaRPr lang="ru-RU" sz="2000" b="1" dirty="0"/>
          </a:p>
        </p:txBody>
      </p:sp>
      <p:sp>
        <p:nvSpPr>
          <p:cNvPr id="27665" name="PubOvalCallout"/>
          <p:cNvSpPr>
            <a:spLocks noEditPoints="1" noChangeArrowheads="1"/>
          </p:cNvSpPr>
          <p:nvPr/>
        </p:nvSpPr>
        <p:spPr bwMode="auto">
          <a:xfrm rot="10800000">
            <a:off x="4356100" y="5516563"/>
            <a:ext cx="2952750" cy="1079500"/>
          </a:xfrm>
          <a:custGeom>
            <a:avLst/>
            <a:gdLst>
              <a:gd name="G0" fmla="+- 0 0 0"/>
              <a:gd name="G1" fmla="+- 1381 0 0"/>
              <a:gd name="T0" fmla="*/ 10800 w 21600"/>
              <a:gd name="T1" fmla="*/ 0 h 21600"/>
              <a:gd name="T2" fmla="*/ 0 w 21600"/>
              <a:gd name="T3" fmla="*/ 8105 h 21600"/>
              <a:gd name="T4" fmla="*/ 1381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381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>
              <a:defRPr/>
            </a:pPr>
            <a:r>
              <a:rPr lang="ru-RU" sz="2000" b="1" dirty="0"/>
              <a:t>Ароматизация</a:t>
            </a:r>
          </a:p>
        </p:txBody>
      </p:sp>
      <p:sp>
        <p:nvSpPr>
          <p:cNvPr id="27666" name="PubOvalCallout"/>
          <p:cNvSpPr>
            <a:spLocks noEditPoints="1" noChangeArrowheads="1"/>
          </p:cNvSpPr>
          <p:nvPr/>
        </p:nvSpPr>
        <p:spPr bwMode="auto">
          <a:xfrm rot="10800000">
            <a:off x="6948488" y="5157788"/>
            <a:ext cx="2195512" cy="1008062"/>
          </a:xfrm>
          <a:custGeom>
            <a:avLst/>
            <a:gdLst>
              <a:gd name="G0" fmla="+- 0 0 0"/>
              <a:gd name="G1" fmla="+- 10196 0 0"/>
              <a:gd name="T0" fmla="*/ 10800 w 21600"/>
              <a:gd name="T1" fmla="*/ 0 h 21600"/>
              <a:gd name="T2" fmla="*/ 0 w 21600"/>
              <a:gd name="T3" fmla="*/ 8105 h 21600"/>
              <a:gd name="T4" fmla="*/ 1019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19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>
              <a:defRPr/>
            </a:pPr>
            <a:r>
              <a:rPr lang="ru-RU" sz="2000" b="1" dirty="0"/>
              <a:t>Крекинг</a:t>
            </a:r>
          </a:p>
        </p:txBody>
      </p:sp>
    </p:spTree>
    <p:extLst>
      <p:ext uri="{BB962C8B-B14F-4D97-AF65-F5344CB8AC3E}">
        <p14:creationId xmlns:p14="http://schemas.microsoft.com/office/powerpoint/2010/main" xmlns="" val="233263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  <p:bldP spid="27654" grpId="0" animBg="1"/>
      <p:bldP spid="27655" grpId="0" animBg="1"/>
      <p:bldP spid="27658" grpId="0" animBg="1"/>
      <p:bldP spid="27659" grpId="0" animBg="1"/>
      <p:bldP spid="27663" grpId="0" animBg="1"/>
      <p:bldP spid="27664" grpId="0" animBg="1"/>
      <p:bldP spid="27665" grpId="0" animBg="1"/>
      <p:bldP spid="276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224639"/>
            <a:ext cx="8229600" cy="99377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ректификация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2420938"/>
            <a:ext cx="4752975" cy="3384550"/>
          </a:xfrm>
        </p:spPr>
        <p:txBody>
          <a:bodyPr>
            <a:normAutofit fontScale="92500"/>
          </a:bodyPr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ru-RU" sz="2000" dirty="0" smtClean="0"/>
              <a:t>Фракция – часть сыпучего или кускового твердого материала либо жидкой смеси, выделенная по определенному признаку.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sz="2000" dirty="0" smtClean="0"/>
              <a:t>Ректификация – разделение многокомпонентных жидких смесей на отдельные компоненты.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sz="2000" dirty="0" smtClean="0"/>
              <a:t>Перегонка нефти основана на разности температур кипения углеводородов, входящих в ее состав.</a:t>
            </a:r>
          </a:p>
          <a:p>
            <a:pPr marL="609600" indent="-609600" eaLnBrk="1" hangingPunct="1">
              <a:buFontTx/>
              <a:buAutoNum type="arabicPeriod"/>
              <a:defRPr/>
            </a:pPr>
            <a:endParaRPr lang="ru-RU" sz="2000" dirty="0" smtClean="0"/>
          </a:p>
        </p:txBody>
      </p:sp>
      <p:sp>
        <p:nvSpPr>
          <p:cNvPr id="11267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fld id="{6D1EEF15-2C4B-4181-BE72-1744B3539F25}" type="slidenum">
              <a:rPr lang="ru-RU" altLang="ru-RU"/>
              <a:pPr eaLnBrk="1" hangingPunct="1"/>
              <a:t>5</a:t>
            </a:fld>
            <a:endParaRPr lang="ru-RU" altLang="ru-RU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4499992" y="1076516"/>
            <a:ext cx="0" cy="431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5435600" y="2349500"/>
            <a:ext cx="34559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Фракции: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  <a:defRPr/>
            </a:pPr>
            <a:r>
              <a:rPr lang="ru-RU" sz="2000" b="1" dirty="0"/>
              <a:t>Газовая 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  <a:defRPr/>
            </a:pPr>
            <a:r>
              <a:rPr lang="ru-RU" sz="2000" b="1" dirty="0"/>
              <a:t> Бензин 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  <a:defRPr/>
            </a:pPr>
            <a:r>
              <a:rPr lang="ru-RU" sz="2000" b="1" dirty="0"/>
              <a:t>Лигроин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  <a:defRPr/>
            </a:pPr>
            <a:r>
              <a:rPr lang="ru-RU" sz="2000" b="1" dirty="0"/>
              <a:t>Керосин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  <a:defRPr/>
            </a:pPr>
            <a:r>
              <a:rPr lang="ru-RU" sz="2000" b="1" dirty="0"/>
              <a:t>Дизельное топливо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  <a:defRPr/>
            </a:pPr>
            <a:r>
              <a:rPr lang="ru-RU" sz="2000" b="1" dirty="0"/>
              <a:t>Мазут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000" b="1" dirty="0"/>
              <a:t>Самая ценная вторая </a:t>
            </a:r>
            <a:r>
              <a:rPr lang="ru-RU" sz="2000" b="1" dirty="0" smtClean="0"/>
              <a:t>фракция</a:t>
            </a:r>
            <a:endParaRPr lang="ru-RU" sz="2000" b="1" dirty="0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89693" y="5921376"/>
            <a:ext cx="89646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r>
              <a:rPr lang="ru-RU" altLang="ru-RU" sz="2400" b="1" dirty="0" smtClean="0">
                <a:solidFill>
                  <a:srgbClr val="FF0000"/>
                </a:solidFill>
              </a:rPr>
              <a:t>Недостаток</a:t>
            </a:r>
            <a:r>
              <a:rPr lang="ru-RU" altLang="ru-RU" sz="2400" b="1" dirty="0" smtClean="0"/>
              <a:t> </a:t>
            </a:r>
            <a:r>
              <a:rPr lang="ru-RU" altLang="ru-RU" b="1" dirty="0" smtClean="0"/>
              <a:t>– </a:t>
            </a:r>
            <a:r>
              <a:rPr lang="ru-RU" altLang="ru-RU" sz="2000" b="1" dirty="0" smtClean="0"/>
              <a:t>выход </a:t>
            </a:r>
            <a:r>
              <a:rPr lang="ru-RU" altLang="ru-RU" sz="2000" b="1" dirty="0"/>
              <a:t>бензиновой фракции 17-20% что не удовлетворяет потребности современной промышленности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1508316"/>
            <a:ext cx="5766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фракционная перегонка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165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28677" grpId="0" animBg="1"/>
      <p:bldP spid="28678" grpId="0"/>
      <p:bldP spid="286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2960" y="836712"/>
            <a:ext cx="8363744" cy="134685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Крекинг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Непрямая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 нефти- процесс расщепления нефтепродуктов на углеводороды с меньшим числом атомов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251619" y="3140968"/>
            <a:ext cx="8497887" cy="3455987"/>
          </a:xfrm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Промышленный крекинг был изобретен русским инженером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В.Г.Шуховым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1891 году.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Шухов В.Г. – «русский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Эдиссон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 его имя золотыми буквами вписано в историю цивилизации.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Создал речные наливные баржи для перевозки нефти.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 паровые котлы для загрузки и разгрузки , а не мускульную силу.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Изобрел первый трубопровод для перекачки с подогревом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endParaRPr lang="ru-RU" sz="2400" dirty="0" smtClean="0"/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4574832" y="692696"/>
            <a:ext cx="0" cy="431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6522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  <p:bldP spid="297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88640"/>
            <a:ext cx="5429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крекинга 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1658277"/>
              </p:ext>
            </p:extLst>
          </p:nvPr>
        </p:nvGraphicFramePr>
        <p:xfrm>
          <a:off x="1000100" y="905923"/>
          <a:ext cx="7143799" cy="501535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381018"/>
                <a:gridCol w="2381018"/>
                <a:gridCol w="2381763"/>
              </a:tblGrid>
              <a:tr h="415639">
                <a:tc>
                  <a:txBody>
                    <a:bodyPr/>
                    <a:lstStyle/>
                    <a:p>
                      <a:r>
                        <a:rPr lang="ru-RU" sz="2000" dirty="0"/>
                        <a:t>Признаки для сравнения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Термический крекинг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Каталитический крекинг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31279">
                <a:tc>
                  <a:txBody>
                    <a:bodyPr/>
                    <a:lstStyle/>
                    <a:p>
                      <a:r>
                        <a:rPr lang="ru-RU" sz="2000"/>
                        <a:t>Условия проведения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450 – 550</a:t>
                      </a:r>
                      <a:r>
                        <a:rPr lang="ru-RU" sz="2000" baseline="30000" dirty="0"/>
                        <a:t>0</a:t>
                      </a:r>
                      <a:r>
                        <a:rPr lang="ru-RU" sz="2000" dirty="0"/>
                        <a:t>С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450 – 500</a:t>
                      </a:r>
                      <a:r>
                        <a:rPr lang="ru-RU" sz="2000" baseline="30000" dirty="0"/>
                        <a:t>0</a:t>
                      </a:r>
                      <a:r>
                        <a:rPr lang="ru-RU" sz="2000" dirty="0"/>
                        <a:t>С, наличие катализатора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5639">
                <a:tc>
                  <a:txBody>
                    <a:bodyPr/>
                    <a:lstStyle/>
                    <a:p>
                      <a:r>
                        <a:rPr lang="ru-RU" sz="2000"/>
                        <a:t>Скорость процесса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Идет медленно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Скорость больше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662557">
                <a:tc>
                  <a:txBody>
                    <a:bodyPr/>
                    <a:lstStyle/>
                    <a:p>
                      <a:r>
                        <a:rPr lang="ru-RU" sz="2000" dirty="0"/>
                        <a:t>Состав продуктов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Преимущественно углеводороды с неразветвленной цепью, много непредельных УВ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Большое содержание </a:t>
                      </a:r>
                      <a:r>
                        <a:rPr lang="ru-RU" sz="2000" dirty="0" err="1"/>
                        <a:t>изоалканов</a:t>
                      </a:r>
                      <a:r>
                        <a:rPr lang="ru-RU" sz="2000" dirty="0"/>
                        <a:t> и ароматических УВ, непредельных УВ меньше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46918">
                <a:tc>
                  <a:txBody>
                    <a:bodyPr/>
                    <a:lstStyle/>
                    <a:p>
                      <a:r>
                        <a:rPr lang="ru-RU" sz="2000" dirty="0"/>
                        <a:t>Свойства бензина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Стойкость к детонации ниже, неустойчив при хранении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Стойкость к детонации выше, устойчив при хранении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22356" y="5868489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крекинг – бензин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малопригоден для использования в качестве моторного топлива, т.к. быстро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осмоляется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 счет непредельных углеводородов.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683000" cy="8509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Ароматизация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87338" y="2463920"/>
            <a:ext cx="3816350" cy="3887787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ru-RU" altLang="ru-RU" sz="2000" dirty="0" smtClean="0">
                <a:effectLst/>
              </a:rPr>
              <a:t>Непрямая химическая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ru-RU" altLang="ru-RU" sz="2000" dirty="0" smtClean="0">
                <a:effectLst/>
              </a:rPr>
              <a:t>переработка бензиновых  и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ru-RU" altLang="ru-RU" sz="2000" dirty="0" err="1" smtClean="0">
                <a:effectLst/>
              </a:rPr>
              <a:t>лигроиновых</a:t>
            </a:r>
            <a:r>
              <a:rPr lang="ru-RU" altLang="ru-RU" sz="2000" dirty="0" smtClean="0">
                <a:effectLst/>
              </a:rPr>
              <a:t>  фракций при </a:t>
            </a:r>
            <a:r>
              <a:rPr lang="en-US" altLang="ru-RU" sz="2000" b="1" dirty="0" smtClean="0">
                <a:effectLst/>
              </a:rPr>
              <a:t>t =</a:t>
            </a:r>
            <a:r>
              <a:rPr lang="ru-RU" altLang="ru-RU" sz="2000" b="1" dirty="0" smtClean="0">
                <a:effectLst/>
              </a:rPr>
              <a:t>500-540</a:t>
            </a:r>
            <a:r>
              <a:rPr lang="ru-RU" altLang="ru-RU" sz="2000" b="1" baseline="30000" dirty="0" smtClean="0">
                <a:effectLst/>
              </a:rPr>
              <a:t>0</a:t>
            </a:r>
            <a:r>
              <a:rPr lang="ru-RU" altLang="ru-RU" sz="2000" b="1" dirty="0" smtClean="0">
                <a:effectLst/>
              </a:rPr>
              <a:t>С, ка</a:t>
            </a:r>
            <a:r>
              <a:rPr lang="en-US" altLang="ru-RU" sz="2000" b="1" dirty="0" smtClean="0">
                <a:effectLst/>
              </a:rPr>
              <a:t>t</a:t>
            </a:r>
            <a:r>
              <a:rPr lang="ru-RU" altLang="ru-RU" sz="2000" b="1" dirty="0" smtClean="0">
                <a:effectLst/>
              </a:rPr>
              <a:t>., </a:t>
            </a:r>
            <a:r>
              <a:rPr lang="en-US" altLang="ru-RU" sz="2000" b="1" dirty="0" smtClean="0">
                <a:effectLst/>
              </a:rPr>
              <a:t>p</a:t>
            </a:r>
            <a:r>
              <a:rPr lang="en-US" altLang="ru-RU" sz="2000" dirty="0" smtClean="0">
                <a:effectLst/>
              </a:rPr>
              <a:t> c</a:t>
            </a:r>
            <a:r>
              <a:rPr lang="ru-RU" altLang="ru-RU" sz="2000" dirty="0" smtClean="0">
                <a:effectLst/>
              </a:rPr>
              <a:t> </a:t>
            </a:r>
            <a:r>
              <a:rPr lang="ru-RU" altLang="ru-RU" sz="2000" b="1" i="1" dirty="0" smtClean="0">
                <a:effectLst/>
              </a:rPr>
              <a:t>целью</a:t>
            </a:r>
            <a:r>
              <a:rPr lang="ru-RU" altLang="ru-RU" sz="2000" dirty="0" smtClean="0">
                <a:effectLst/>
              </a:rPr>
              <a:t> получения высокооктановых бензинов.</a:t>
            </a:r>
            <a:endParaRPr lang="en-US" altLang="ru-RU" sz="2000" dirty="0" smtClean="0">
              <a:effectLst/>
            </a:endParaRPr>
          </a:p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ru-RU" altLang="ru-RU" sz="2000" b="1" dirty="0" smtClean="0">
                <a:effectLst/>
              </a:rPr>
              <a:t>Результат:</a:t>
            </a:r>
            <a:r>
              <a:rPr lang="ru-RU" altLang="ru-RU" sz="2000" dirty="0" smtClean="0">
                <a:effectLst/>
              </a:rPr>
              <a:t> 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ru-RU" altLang="ru-RU" sz="2000" dirty="0" err="1" smtClean="0">
                <a:effectLst/>
              </a:rPr>
              <a:t>Алканы</a:t>
            </a:r>
            <a:r>
              <a:rPr lang="ru-RU" altLang="ru-RU" sz="2000" dirty="0" smtClean="0">
                <a:effectLst/>
              </a:rPr>
              <a:t> – </a:t>
            </a:r>
            <a:r>
              <a:rPr lang="ru-RU" altLang="ru-RU" sz="2000" dirty="0" err="1" smtClean="0">
                <a:effectLst/>
              </a:rPr>
              <a:t>циклоалканы</a:t>
            </a:r>
            <a:r>
              <a:rPr lang="ru-RU" altLang="ru-RU" sz="2000" dirty="0" smtClean="0">
                <a:effectLst/>
              </a:rPr>
              <a:t> - ароматические – повышение октанового числа бензина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713288" y="2780662"/>
            <a:ext cx="4038600" cy="34591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000" dirty="0" smtClean="0">
                <a:effectLst/>
              </a:rPr>
              <a:t>Используется для получения высокооктанового топлива, ПАВ, инсектицидов, антиокислителей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4791502" y="249025"/>
            <a:ext cx="36830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АЛКИЛИРОВАНИЕ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>
            <a:off x="2195513" y="981075"/>
            <a:ext cx="0" cy="431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6" name="filecab3" descr="Белый мрамор"/>
          <p:cNvSpPr>
            <a:spLocks noEditPoints="1" noChangeArrowheads="1"/>
          </p:cNvSpPr>
          <p:nvPr/>
        </p:nvSpPr>
        <p:spPr bwMode="auto">
          <a:xfrm>
            <a:off x="323850" y="1412875"/>
            <a:ext cx="4032250" cy="863600"/>
          </a:xfrm>
          <a:custGeom>
            <a:avLst/>
            <a:gdLst>
              <a:gd name="T0" fmla="*/ 10800 w 21600"/>
              <a:gd name="T1" fmla="*/ 0 h 21600"/>
              <a:gd name="T2" fmla="*/ 0 w 21600"/>
              <a:gd name="T3" fmla="*/ 0 h 21600"/>
              <a:gd name="T4" fmla="*/ 0 w 21600"/>
              <a:gd name="T5" fmla="*/ 10800 h 21600"/>
              <a:gd name="T6" fmla="*/ 0 w 21600"/>
              <a:gd name="T7" fmla="*/ 20367 h 21600"/>
              <a:gd name="T8" fmla="*/ 10800 w 21600"/>
              <a:gd name="T9" fmla="*/ 21600 h 21600"/>
              <a:gd name="T10" fmla="*/ 21600 w 21600"/>
              <a:gd name="T11" fmla="*/ 20367 h 21600"/>
              <a:gd name="T12" fmla="*/ 21600 w 21600"/>
              <a:gd name="T13" fmla="*/ 10800 h 21600"/>
              <a:gd name="T14" fmla="*/ 21600 w 21600"/>
              <a:gd name="T15" fmla="*/ 0 h 21600"/>
              <a:gd name="T16" fmla="*/ 1004 w 21600"/>
              <a:gd name="T17" fmla="*/ 511 h 21600"/>
              <a:gd name="T18" fmla="*/ 20542 w 21600"/>
              <a:gd name="T19" fmla="*/ 1876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0788" y="0"/>
                </a:moveTo>
                <a:lnTo>
                  <a:pt x="0" y="0"/>
                </a:lnTo>
                <a:lnTo>
                  <a:pt x="0" y="10800"/>
                </a:lnTo>
                <a:lnTo>
                  <a:pt x="0" y="19099"/>
                </a:lnTo>
                <a:lnTo>
                  <a:pt x="8466" y="19099"/>
                </a:lnTo>
                <a:lnTo>
                  <a:pt x="8490" y="19440"/>
                </a:lnTo>
                <a:lnTo>
                  <a:pt x="8537" y="20008"/>
                </a:lnTo>
                <a:lnTo>
                  <a:pt x="8607" y="20349"/>
                </a:lnTo>
                <a:lnTo>
                  <a:pt x="8701" y="20691"/>
                </a:lnTo>
                <a:lnTo>
                  <a:pt x="8842" y="21145"/>
                </a:lnTo>
                <a:lnTo>
                  <a:pt x="9053" y="21373"/>
                </a:lnTo>
                <a:lnTo>
                  <a:pt x="9264" y="21600"/>
                </a:lnTo>
                <a:lnTo>
                  <a:pt x="9545" y="21600"/>
                </a:lnTo>
                <a:lnTo>
                  <a:pt x="10718" y="21600"/>
                </a:lnTo>
                <a:lnTo>
                  <a:pt x="11891" y="21600"/>
                </a:lnTo>
                <a:lnTo>
                  <a:pt x="12266" y="21600"/>
                </a:lnTo>
                <a:lnTo>
                  <a:pt x="12477" y="21429"/>
                </a:lnTo>
                <a:lnTo>
                  <a:pt x="12618" y="21202"/>
                </a:lnTo>
                <a:lnTo>
                  <a:pt x="12758" y="20861"/>
                </a:lnTo>
                <a:lnTo>
                  <a:pt x="12922" y="20349"/>
                </a:lnTo>
                <a:lnTo>
                  <a:pt x="12993" y="19952"/>
                </a:lnTo>
                <a:lnTo>
                  <a:pt x="13016" y="19440"/>
                </a:lnTo>
                <a:lnTo>
                  <a:pt x="13063" y="19099"/>
                </a:lnTo>
                <a:lnTo>
                  <a:pt x="21600" y="19099"/>
                </a:lnTo>
                <a:lnTo>
                  <a:pt x="21600" y="10800"/>
                </a:lnTo>
                <a:lnTo>
                  <a:pt x="21600" y="0"/>
                </a:lnTo>
                <a:lnTo>
                  <a:pt x="10788" y="0"/>
                </a:lnTo>
                <a:close/>
                <a:moveTo>
                  <a:pt x="9053" y="19099"/>
                </a:moveTo>
                <a:lnTo>
                  <a:pt x="9053" y="19440"/>
                </a:lnTo>
                <a:lnTo>
                  <a:pt x="9076" y="19611"/>
                </a:lnTo>
                <a:lnTo>
                  <a:pt x="9123" y="19781"/>
                </a:lnTo>
                <a:lnTo>
                  <a:pt x="9193" y="20008"/>
                </a:lnTo>
                <a:lnTo>
                  <a:pt x="9264" y="20179"/>
                </a:lnTo>
                <a:lnTo>
                  <a:pt x="9334" y="20293"/>
                </a:lnTo>
                <a:lnTo>
                  <a:pt x="9405" y="20349"/>
                </a:lnTo>
                <a:lnTo>
                  <a:pt x="9545" y="20349"/>
                </a:lnTo>
                <a:lnTo>
                  <a:pt x="11891" y="20349"/>
                </a:lnTo>
                <a:lnTo>
                  <a:pt x="12031" y="20349"/>
                </a:lnTo>
                <a:lnTo>
                  <a:pt x="12172" y="20236"/>
                </a:lnTo>
                <a:lnTo>
                  <a:pt x="12266" y="20179"/>
                </a:lnTo>
                <a:lnTo>
                  <a:pt x="12336" y="20008"/>
                </a:lnTo>
                <a:lnTo>
                  <a:pt x="12383" y="19838"/>
                </a:lnTo>
                <a:lnTo>
                  <a:pt x="12430" y="19611"/>
                </a:lnTo>
                <a:lnTo>
                  <a:pt x="12477" y="19440"/>
                </a:lnTo>
                <a:lnTo>
                  <a:pt x="12477" y="19099"/>
                </a:lnTo>
                <a:lnTo>
                  <a:pt x="9053" y="19099"/>
                </a:lnTo>
                <a:close/>
              </a:path>
              <a:path w="21600" h="21600" extrusionOk="0">
                <a:moveTo>
                  <a:pt x="9053" y="19099"/>
                </a:moveTo>
                <a:lnTo>
                  <a:pt x="0" y="19099"/>
                </a:lnTo>
                <a:lnTo>
                  <a:pt x="21600" y="19099"/>
                </a:ln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defRPr/>
            </a:pPr>
            <a:r>
              <a:rPr lang="ru-RU" sz="2000" b="1" dirty="0"/>
              <a:t>Пиролиз нефти, </a:t>
            </a:r>
            <a:r>
              <a:rPr lang="ru-RU" sz="2000" b="1" dirty="0" err="1"/>
              <a:t>риформинг</a:t>
            </a:r>
            <a:r>
              <a:rPr lang="ru-RU" sz="2000" b="1" dirty="0"/>
              <a:t>, «облагораживание бензина</a:t>
            </a:r>
          </a:p>
        </p:txBody>
      </p:sp>
      <p:sp>
        <p:nvSpPr>
          <p:cNvPr id="32778" name="filecab3" descr="Белый мрамор"/>
          <p:cNvSpPr>
            <a:spLocks noEditPoints="1" noChangeArrowheads="1"/>
          </p:cNvSpPr>
          <p:nvPr/>
        </p:nvSpPr>
        <p:spPr bwMode="auto">
          <a:xfrm>
            <a:off x="4500563" y="1412875"/>
            <a:ext cx="4464050" cy="936625"/>
          </a:xfrm>
          <a:custGeom>
            <a:avLst/>
            <a:gdLst>
              <a:gd name="T0" fmla="*/ 10800 w 21600"/>
              <a:gd name="T1" fmla="*/ 0 h 21600"/>
              <a:gd name="T2" fmla="*/ 0 w 21600"/>
              <a:gd name="T3" fmla="*/ 0 h 21600"/>
              <a:gd name="T4" fmla="*/ 0 w 21600"/>
              <a:gd name="T5" fmla="*/ 10800 h 21600"/>
              <a:gd name="T6" fmla="*/ 0 w 21600"/>
              <a:gd name="T7" fmla="*/ 20367 h 21600"/>
              <a:gd name="T8" fmla="*/ 10800 w 21600"/>
              <a:gd name="T9" fmla="*/ 21600 h 21600"/>
              <a:gd name="T10" fmla="*/ 21600 w 21600"/>
              <a:gd name="T11" fmla="*/ 20367 h 21600"/>
              <a:gd name="T12" fmla="*/ 21600 w 21600"/>
              <a:gd name="T13" fmla="*/ 10800 h 21600"/>
              <a:gd name="T14" fmla="*/ 21600 w 21600"/>
              <a:gd name="T15" fmla="*/ 0 h 21600"/>
              <a:gd name="T16" fmla="*/ 1004 w 21600"/>
              <a:gd name="T17" fmla="*/ 511 h 21600"/>
              <a:gd name="T18" fmla="*/ 20542 w 21600"/>
              <a:gd name="T19" fmla="*/ 1876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0788" y="0"/>
                </a:moveTo>
                <a:lnTo>
                  <a:pt x="0" y="0"/>
                </a:lnTo>
                <a:lnTo>
                  <a:pt x="0" y="10800"/>
                </a:lnTo>
                <a:lnTo>
                  <a:pt x="0" y="19099"/>
                </a:lnTo>
                <a:lnTo>
                  <a:pt x="8466" y="19099"/>
                </a:lnTo>
                <a:lnTo>
                  <a:pt x="8490" y="19440"/>
                </a:lnTo>
                <a:lnTo>
                  <a:pt x="8537" y="20008"/>
                </a:lnTo>
                <a:lnTo>
                  <a:pt x="8607" y="20349"/>
                </a:lnTo>
                <a:lnTo>
                  <a:pt x="8701" y="20691"/>
                </a:lnTo>
                <a:lnTo>
                  <a:pt x="8842" y="21145"/>
                </a:lnTo>
                <a:lnTo>
                  <a:pt x="9053" y="21373"/>
                </a:lnTo>
                <a:lnTo>
                  <a:pt x="9264" y="21600"/>
                </a:lnTo>
                <a:lnTo>
                  <a:pt x="9545" y="21600"/>
                </a:lnTo>
                <a:lnTo>
                  <a:pt x="10718" y="21600"/>
                </a:lnTo>
                <a:lnTo>
                  <a:pt x="11891" y="21600"/>
                </a:lnTo>
                <a:lnTo>
                  <a:pt x="12266" y="21600"/>
                </a:lnTo>
                <a:lnTo>
                  <a:pt x="12477" y="21429"/>
                </a:lnTo>
                <a:lnTo>
                  <a:pt x="12618" y="21202"/>
                </a:lnTo>
                <a:lnTo>
                  <a:pt x="12758" y="20861"/>
                </a:lnTo>
                <a:lnTo>
                  <a:pt x="12922" y="20349"/>
                </a:lnTo>
                <a:lnTo>
                  <a:pt x="12993" y="19952"/>
                </a:lnTo>
                <a:lnTo>
                  <a:pt x="13016" y="19440"/>
                </a:lnTo>
                <a:lnTo>
                  <a:pt x="13063" y="19099"/>
                </a:lnTo>
                <a:lnTo>
                  <a:pt x="21600" y="19099"/>
                </a:lnTo>
                <a:lnTo>
                  <a:pt x="21600" y="10800"/>
                </a:lnTo>
                <a:lnTo>
                  <a:pt x="21600" y="0"/>
                </a:lnTo>
                <a:lnTo>
                  <a:pt x="10788" y="0"/>
                </a:lnTo>
                <a:close/>
                <a:moveTo>
                  <a:pt x="9053" y="19099"/>
                </a:moveTo>
                <a:lnTo>
                  <a:pt x="9053" y="19440"/>
                </a:lnTo>
                <a:lnTo>
                  <a:pt x="9076" y="19611"/>
                </a:lnTo>
                <a:lnTo>
                  <a:pt x="9123" y="19781"/>
                </a:lnTo>
                <a:lnTo>
                  <a:pt x="9193" y="20008"/>
                </a:lnTo>
                <a:lnTo>
                  <a:pt x="9264" y="20179"/>
                </a:lnTo>
                <a:lnTo>
                  <a:pt x="9334" y="20293"/>
                </a:lnTo>
                <a:lnTo>
                  <a:pt x="9405" y="20349"/>
                </a:lnTo>
                <a:lnTo>
                  <a:pt x="9545" y="20349"/>
                </a:lnTo>
                <a:lnTo>
                  <a:pt x="11891" y="20349"/>
                </a:lnTo>
                <a:lnTo>
                  <a:pt x="12031" y="20349"/>
                </a:lnTo>
                <a:lnTo>
                  <a:pt x="12172" y="20236"/>
                </a:lnTo>
                <a:lnTo>
                  <a:pt x="12266" y="20179"/>
                </a:lnTo>
                <a:lnTo>
                  <a:pt x="12336" y="20008"/>
                </a:lnTo>
                <a:lnTo>
                  <a:pt x="12383" y="19838"/>
                </a:lnTo>
                <a:lnTo>
                  <a:pt x="12430" y="19611"/>
                </a:lnTo>
                <a:lnTo>
                  <a:pt x="12477" y="19440"/>
                </a:lnTo>
                <a:lnTo>
                  <a:pt x="12477" y="19099"/>
                </a:lnTo>
                <a:lnTo>
                  <a:pt x="9053" y="19099"/>
                </a:lnTo>
                <a:close/>
              </a:path>
              <a:path w="21600" h="21600" extrusionOk="0">
                <a:moveTo>
                  <a:pt x="9053" y="19099"/>
                </a:moveTo>
                <a:lnTo>
                  <a:pt x="0" y="19099"/>
                </a:lnTo>
                <a:lnTo>
                  <a:pt x="21600" y="19099"/>
                </a:lnTo>
              </a:path>
            </a:pathLst>
          </a:cu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defRPr/>
            </a:pPr>
            <a:r>
              <a:rPr lang="ru-RU" sz="2000" b="1" dirty="0"/>
              <a:t>Процесс введения в молекулы соединений радикалов </a:t>
            </a:r>
            <a:r>
              <a:rPr lang="en-US" sz="2000" b="1" dirty="0"/>
              <a:t>CH</a:t>
            </a:r>
            <a:r>
              <a:rPr lang="en-US" sz="2000" b="1" baseline="-25000" dirty="0"/>
              <a:t>3</a:t>
            </a:r>
            <a:r>
              <a:rPr lang="en-US" sz="2000" b="1" dirty="0"/>
              <a:t>,  C</a:t>
            </a:r>
            <a:r>
              <a:rPr lang="en-US" sz="2000" b="1" baseline="-25000" dirty="0"/>
              <a:t>2</a:t>
            </a:r>
            <a:r>
              <a:rPr lang="en-US" sz="2000" b="1" dirty="0"/>
              <a:t>H</a:t>
            </a:r>
            <a:r>
              <a:rPr lang="en-US" sz="2000" b="1" baseline="-25000" dirty="0"/>
              <a:t>5</a:t>
            </a:r>
            <a:endParaRPr lang="ru-RU" sz="2000" b="1" baseline="-25000" dirty="0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>
            <a:off x="6804025" y="981075"/>
            <a:ext cx="0" cy="431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464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4" grpId="0"/>
      <p:bldP spid="32775" grpId="0" animBg="1"/>
      <p:bldP spid="32776" grpId="0" animBg="1"/>
      <p:bldP spid="32778" grpId="0" animBg="1"/>
      <p:bldP spid="327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1928802"/>
            <a:ext cx="3786214" cy="5000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Каталитический крекинг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6050" y="3286124"/>
            <a:ext cx="3643338" cy="5000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Термический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крекинг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4643446"/>
            <a:ext cx="2714644" cy="5715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Риформинг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214546" y="4000504"/>
            <a:ext cx="1000132" cy="642942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2000232" y="2428868"/>
            <a:ext cx="857256" cy="42862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6250793" y="2393149"/>
            <a:ext cx="857256" cy="500066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465107" y="3527422"/>
            <a:ext cx="285752" cy="158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5929322" y="4000504"/>
            <a:ext cx="857256" cy="642942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00034" y="3071810"/>
            <a:ext cx="1785950" cy="914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Нефте-продукты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86578" y="3071810"/>
            <a:ext cx="1985970" cy="914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Товарная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продукция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63688" y="637835"/>
            <a:ext cx="61391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Вторичная переработка нефти</a:t>
            </a:r>
          </a:p>
        </p:txBody>
      </p:sp>
      <p:cxnSp>
        <p:nvCxnSpPr>
          <p:cNvPr id="14" name="Прямая со стрелкой 13"/>
          <p:cNvCxnSpPr>
            <a:stCxn id="11" idx="3"/>
          </p:cNvCxnSpPr>
          <p:nvPr/>
        </p:nvCxnSpPr>
        <p:spPr>
          <a:xfrm>
            <a:off x="2285984" y="3529010"/>
            <a:ext cx="437493" cy="7941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61085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bdba51cda77ed0d37692e710999cd9e38a3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TC103457452[[fn=Небесный]]</Template>
  <TotalTime>771</TotalTime>
  <Words>656</Words>
  <Application>Microsoft Office PowerPoint</Application>
  <PresentationFormat>Экран (4:3)</PresentationFormat>
  <Paragraphs>141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Небеса</vt:lpstr>
      <vt:lpstr>Слайд 1</vt:lpstr>
      <vt:lpstr>Слайд 2</vt:lpstr>
      <vt:lpstr>   Нефть – маслянистая жидкость от желтого или светло-бурого  до черного цвета с характерным запахом.    Нефть – это смесь различных углеводородов с примесями других веществ.    Углеводороды: алканы, цикло- алканы, ароматические.    Примеси: органические кисло- родные и сернистые соединения, вода, соли,  песок, глина.</vt:lpstr>
      <vt:lpstr>Слайд 4</vt:lpstr>
      <vt:lpstr>ректификация</vt:lpstr>
      <vt:lpstr>Крекинг  Непрямая переработка нефти- процесс расщепления нефтепродуктов на углеводороды с меньшим числом атомов С</vt:lpstr>
      <vt:lpstr>Слайд 7</vt:lpstr>
      <vt:lpstr>Ароматизация</vt:lpstr>
      <vt:lpstr>Слайд 9</vt:lpstr>
      <vt:lpstr>Каменный уголь</vt:lpstr>
      <vt:lpstr>Слайд 11</vt:lpstr>
      <vt:lpstr>Природный газ</vt:lpstr>
      <vt:lpstr>Попутный нефтяной газ</vt:lpstr>
      <vt:lpstr> - энергетически выгодное топливо; - легкость воспламенения; - отсутствие золы и шлака при нагревании; - отсутствие дыма, - малое содержание оксида серы (IV),; - удобство и дешевизна транспортировки.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alina</dc:creator>
  <cp:lastModifiedBy>nebom zav</cp:lastModifiedBy>
  <cp:revision>88</cp:revision>
  <dcterms:modified xsi:type="dcterms:W3CDTF">2015-02-06T16:09:13Z</dcterms:modified>
</cp:coreProperties>
</file>