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D70D26-73DB-469B-95A8-BA4A9F598A97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D3829AE-1057-46ED-83AA-F95C948A0888}">
      <dgm:prSet phldrT="[Текст]" custT="1"/>
      <dgm:spPr/>
      <dgm:t>
        <a:bodyPr/>
        <a:lstStyle/>
        <a:p>
          <a:r>
            <a:rPr lang="ru-RU" sz="3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Природные</a:t>
          </a:r>
          <a:endParaRPr lang="ru-RU" sz="36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12678FB-BDAB-44AB-B530-3E67BE818CCE}" type="parTrans" cxnId="{265F30F9-D2FF-49BC-9CBF-E1841251482E}">
      <dgm:prSet/>
      <dgm:spPr/>
      <dgm:t>
        <a:bodyPr/>
        <a:lstStyle/>
        <a:p>
          <a:endParaRPr lang="ru-RU"/>
        </a:p>
      </dgm:t>
    </dgm:pt>
    <dgm:pt modelId="{733F0A98-CF0D-4C86-8BFE-5EF0ABEC4CB9}" type="sibTrans" cxnId="{265F30F9-D2FF-49BC-9CBF-E1841251482E}">
      <dgm:prSet/>
      <dgm:spPr/>
      <dgm:t>
        <a:bodyPr/>
        <a:lstStyle/>
        <a:p>
          <a:endParaRPr lang="ru-RU"/>
        </a:p>
      </dgm:t>
    </dgm:pt>
    <dgm:pt modelId="{E83B6F66-4127-4D72-A22E-1D5B3EB03630}">
      <dgm:prSet phldrT="[Текст]" custT="1"/>
      <dgm:spPr/>
      <dgm:t>
        <a:bodyPr/>
        <a:lstStyle/>
        <a:p>
          <a:r>
            <a:rPr lang="ru-RU" sz="3200" b="1" dirty="0" smtClean="0">
              <a:latin typeface="Times New Roman" pitchFamily="18" charset="0"/>
              <a:cs typeface="Times New Roman" pitchFamily="18" charset="0"/>
            </a:rPr>
            <a:t>Растительные</a:t>
          </a:r>
          <a:endParaRPr lang="ru-RU" sz="3200" b="1" dirty="0">
            <a:latin typeface="Times New Roman" pitchFamily="18" charset="0"/>
            <a:cs typeface="Times New Roman" pitchFamily="18" charset="0"/>
          </a:endParaRPr>
        </a:p>
      </dgm:t>
    </dgm:pt>
    <dgm:pt modelId="{59BBD334-C65F-419A-BBB6-0CCD053C1D17}" type="parTrans" cxnId="{23377621-C017-4B8E-8676-AD4AE709F150}">
      <dgm:prSet/>
      <dgm:spPr/>
      <dgm:t>
        <a:bodyPr/>
        <a:lstStyle/>
        <a:p>
          <a:endParaRPr lang="ru-RU"/>
        </a:p>
      </dgm:t>
    </dgm:pt>
    <dgm:pt modelId="{2DCB3D7A-5756-41FB-86A6-ABB5D6E69BC0}" type="sibTrans" cxnId="{23377621-C017-4B8E-8676-AD4AE709F150}">
      <dgm:prSet/>
      <dgm:spPr/>
      <dgm:t>
        <a:bodyPr/>
        <a:lstStyle/>
        <a:p>
          <a:endParaRPr lang="ru-RU"/>
        </a:p>
      </dgm:t>
    </dgm:pt>
    <dgm:pt modelId="{C820BF4D-A36C-4FFB-ACEF-F005644BF75D}">
      <dgm:prSet phldrT="[Текст]" custT="1"/>
      <dgm:spPr/>
      <dgm:t>
        <a:bodyPr/>
        <a:lstStyle/>
        <a:p>
          <a:r>
            <a:rPr lang="ru-RU" sz="3200" b="1" dirty="0" smtClean="0">
              <a:latin typeface="Times New Roman" pitchFamily="18" charset="0"/>
              <a:cs typeface="Times New Roman" pitchFamily="18" charset="0"/>
            </a:rPr>
            <a:t>Искусственные</a:t>
          </a:r>
          <a:endParaRPr lang="ru-RU" sz="3200" b="1" dirty="0">
            <a:latin typeface="Times New Roman" pitchFamily="18" charset="0"/>
            <a:cs typeface="Times New Roman" pitchFamily="18" charset="0"/>
          </a:endParaRPr>
        </a:p>
      </dgm:t>
    </dgm:pt>
    <dgm:pt modelId="{950A3412-B133-4C4B-B540-45A9C6642E85}" type="parTrans" cxnId="{1D219F48-3553-42F5-B859-331274E424A9}">
      <dgm:prSet/>
      <dgm:spPr/>
      <dgm:t>
        <a:bodyPr/>
        <a:lstStyle/>
        <a:p>
          <a:endParaRPr lang="ru-RU"/>
        </a:p>
      </dgm:t>
    </dgm:pt>
    <dgm:pt modelId="{24A0923F-15A2-4E82-AFEC-0E7CCA70A0A2}" type="sibTrans" cxnId="{1D219F48-3553-42F5-B859-331274E424A9}">
      <dgm:prSet/>
      <dgm:spPr/>
      <dgm:t>
        <a:bodyPr/>
        <a:lstStyle/>
        <a:p>
          <a:endParaRPr lang="ru-RU"/>
        </a:p>
      </dgm:t>
    </dgm:pt>
    <dgm:pt modelId="{D8D90CF2-5128-47C1-B5FF-5CEB4E9D51B3}" type="pres">
      <dgm:prSet presAssocID="{F8D70D26-73DB-469B-95A8-BA4A9F598A9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5D07B4-8225-4D8B-94C1-BBB8EF9F8E32}" type="pres">
      <dgm:prSet presAssocID="{4D3829AE-1057-46ED-83AA-F95C948A0888}" presName="node" presStyleLbl="node1" presStyleIdx="0" presStyleCnt="3" custScaleX="1137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53114B-F3B2-4B58-801E-202F094D10EF}" type="pres">
      <dgm:prSet presAssocID="{733F0A98-CF0D-4C86-8BFE-5EF0ABEC4CB9}" presName="sibTrans" presStyleLbl="sibTrans2D1" presStyleIdx="0" presStyleCnt="3" custScaleX="225042"/>
      <dgm:spPr/>
      <dgm:t>
        <a:bodyPr/>
        <a:lstStyle/>
        <a:p>
          <a:endParaRPr lang="ru-RU"/>
        </a:p>
      </dgm:t>
    </dgm:pt>
    <dgm:pt modelId="{AC29F886-BD7E-4919-8114-0F66939B59F8}" type="pres">
      <dgm:prSet presAssocID="{733F0A98-CF0D-4C86-8BFE-5EF0ABEC4CB9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CE11AA8A-C493-485C-872B-7A57086F9B5E}" type="pres">
      <dgm:prSet presAssocID="{E83B6F66-4127-4D72-A22E-1D5B3EB03630}" presName="node" presStyleLbl="node1" presStyleIdx="1" presStyleCnt="3" custScaleX="123521" custRadScaleRad="98640" custRadScaleInc="23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B449AE-CD38-4F06-A06C-EF1D017CD0DA}" type="pres">
      <dgm:prSet presAssocID="{2DCB3D7A-5756-41FB-86A6-ABB5D6E69BC0}" presName="sibTrans" presStyleLbl="sibTrans2D1" presStyleIdx="1" presStyleCnt="3" custFlipVert="1" custFlipHor="0" custScaleX="25266" custScaleY="94807" custLinFactX="-262535" custLinFactY="-460225" custLinFactNeighborX="-300000" custLinFactNeighborY="-500000"/>
      <dgm:spPr/>
      <dgm:t>
        <a:bodyPr/>
        <a:lstStyle/>
        <a:p>
          <a:endParaRPr lang="ru-RU"/>
        </a:p>
      </dgm:t>
    </dgm:pt>
    <dgm:pt modelId="{0F64079C-216D-48AE-B622-7EE43C15A390}" type="pres">
      <dgm:prSet presAssocID="{2DCB3D7A-5756-41FB-86A6-ABB5D6E69BC0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2710A072-BB18-4290-9CC8-0058314135CE}" type="pres">
      <dgm:prSet presAssocID="{C820BF4D-A36C-4FFB-ACEF-F005644BF75D}" presName="node" presStyleLbl="node1" presStyleIdx="2" presStyleCnt="3" custScaleX="1300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E89E34-CD85-4B50-97B2-63D7621A5D1E}" type="pres">
      <dgm:prSet presAssocID="{24A0923F-15A2-4E82-AFEC-0E7CCA70A0A2}" presName="sibTrans" presStyleLbl="sibTrans2D1" presStyleIdx="2" presStyleCnt="3" custScaleX="218835"/>
      <dgm:spPr/>
      <dgm:t>
        <a:bodyPr/>
        <a:lstStyle/>
        <a:p>
          <a:endParaRPr lang="ru-RU"/>
        </a:p>
      </dgm:t>
    </dgm:pt>
    <dgm:pt modelId="{3DDD0446-25BA-4934-A789-30209B5726FB}" type="pres">
      <dgm:prSet presAssocID="{24A0923F-15A2-4E82-AFEC-0E7CCA70A0A2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D9FC17C7-A6CC-4025-AC83-AD7E1F354D2C}" type="presOf" srcId="{2DCB3D7A-5756-41FB-86A6-ABB5D6E69BC0}" destId="{0F64079C-216D-48AE-B622-7EE43C15A390}" srcOrd="1" destOrd="0" presId="urn:microsoft.com/office/officeart/2005/8/layout/cycle7"/>
    <dgm:cxn modelId="{40C59959-6489-4688-879F-A2043E713B5E}" type="presOf" srcId="{4D3829AE-1057-46ED-83AA-F95C948A0888}" destId="{6A5D07B4-8225-4D8B-94C1-BBB8EF9F8E32}" srcOrd="0" destOrd="0" presId="urn:microsoft.com/office/officeart/2005/8/layout/cycle7"/>
    <dgm:cxn modelId="{2BD96271-0A21-49BD-B4C8-806932E3F1D6}" type="presOf" srcId="{733F0A98-CF0D-4C86-8BFE-5EF0ABEC4CB9}" destId="{AC29F886-BD7E-4919-8114-0F66939B59F8}" srcOrd="1" destOrd="0" presId="urn:microsoft.com/office/officeart/2005/8/layout/cycle7"/>
    <dgm:cxn modelId="{C621C76F-6AF9-4D1B-A053-DB5565D59BB7}" type="presOf" srcId="{24A0923F-15A2-4E82-AFEC-0E7CCA70A0A2}" destId="{D2E89E34-CD85-4B50-97B2-63D7621A5D1E}" srcOrd="0" destOrd="0" presId="urn:microsoft.com/office/officeart/2005/8/layout/cycle7"/>
    <dgm:cxn modelId="{A9A8C9E2-D365-4981-BFCE-A960F3F6E83D}" type="presOf" srcId="{2DCB3D7A-5756-41FB-86A6-ABB5D6E69BC0}" destId="{BDB449AE-CD38-4F06-A06C-EF1D017CD0DA}" srcOrd="0" destOrd="0" presId="urn:microsoft.com/office/officeart/2005/8/layout/cycle7"/>
    <dgm:cxn modelId="{BAEF8447-19EF-4D50-8506-CCD6C20DAEAF}" type="presOf" srcId="{E83B6F66-4127-4D72-A22E-1D5B3EB03630}" destId="{CE11AA8A-C493-485C-872B-7A57086F9B5E}" srcOrd="0" destOrd="0" presId="urn:microsoft.com/office/officeart/2005/8/layout/cycle7"/>
    <dgm:cxn modelId="{23377621-C017-4B8E-8676-AD4AE709F150}" srcId="{F8D70D26-73DB-469B-95A8-BA4A9F598A97}" destId="{E83B6F66-4127-4D72-A22E-1D5B3EB03630}" srcOrd="1" destOrd="0" parTransId="{59BBD334-C65F-419A-BBB6-0CCD053C1D17}" sibTransId="{2DCB3D7A-5756-41FB-86A6-ABB5D6E69BC0}"/>
    <dgm:cxn modelId="{A39D53BD-3DE7-4328-917F-D8FC7A7595E2}" type="presOf" srcId="{733F0A98-CF0D-4C86-8BFE-5EF0ABEC4CB9}" destId="{B953114B-F3B2-4B58-801E-202F094D10EF}" srcOrd="0" destOrd="0" presId="urn:microsoft.com/office/officeart/2005/8/layout/cycle7"/>
    <dgm:cxn modelId="{1D219F48-3553-42F5-B859-331274E424A9}" srcId="{F8D70D26-73DB-469B-95A8-BA4A9F598A97}" destId="{C820BF4D-A36C-4FFB-ACEF-F005644BF75D}" srcOrd="2" destOrd="0" parTransId="{950A3412-B133-4C4B-B540-45A9C6642E85}" sibTransId="{24A0923F-15A2-4E82-AFEC-0E7CCA70A0A2}"/>
    <dgm:cxn modelId="{265F30F9-D2FF-49BC-9CBF-E1841251482E}" srcId="{F8D70D26-73DB-469B-95A8-BA4A9F598A97}" destId="{4D3829AE-1057-46ED-83AA-F95C948A0888}" srcOrd="0" destOrd="0" parTransId="{212678FB-BDAB-44AB-B530-3E67BE818CCE}" sibTransId="{733F0A98-CF0D-4C86-8BFE-5EF0ABEC4CB9}"/>
    <dgm:cxn modelId="{3975FBC4-DC31-435E-A973-C2DA6DE8E927}" type="presOf" srcId="{C820BF4D-A36C-4FFB-ACEF-F005644BF75D}" destId="{2710A072-BB18-4290-9CC8-0058314135CE}" srcOrd="0" destOrd="0" presId="urn:microsoft.com/office/officeart/2005/8/layout/cycle7"/>
    <dgm:cxn modelId="{0A5A5588-8A43-4A20-897E-34E21A7D4E8B}" type="presOf" srcId="{24A0923F-15A2-4E82-AFEC-0E7CCA70A0A2}" destId="{3DDD0446-25BA-4934-A789-30209B5726FB}" srcOrd="1" destOrd="0" presId="urn:microsoft.com/office/officeart/2005/8/layout/cycle7"/>
    <dgm:cxn modelId="{CECBBFE1-2802-4A35-BC08-E063234B5372}" type="presOf" srcId="{F8D70D26-73DB-469B-95A8-BA4A9F598A97}" destId="{D8D90CF2-5128-47C1-B5FF-5CEB4E9D51B3}" srcOrd="0" destOrd="0" presId="urn:microsoft.com/office/officeart/2005/8/layout/cycle7"/>
    <dgm:cxn modelId="{A85B64D7-23C9-4796-89CD-0E4F53C19869}" type="presParOf" srcId="{D8D90CF2-5128-47C1-B5FF-5CEB4E9D51B3}" destId="{6A5D07B4-8225-4D8B-94C1-BBB8EF9F8E32}" srcOrd="0" destOrd="0" presId="urn:microsoft.com/office/officeart/2005/8/layout/cycle7"/>
    <dgm:cxn modelId="{89207E34-DBE1-4F0E-8CE5-29A88065A11F}" type="presParOf" srcId="{D8D90CF2-5128-47C1-B5FF-5CEB4E9D51B3}" destId="{B953114B-F3B2-4B58-801E-202F094D10EF}" srcOrd="1" destOrd="0" presId="urn:microsoft.com/office/officeart/2005/8/layout/cycle7"/>
    <dgm:cxn modelId="{548E75AA-2908-4378-A4EC-DBB1CAD07508}" type="presParOf" srcId="{B953114B-F3B2-4B58-801E-202F094D10EF}" destId="{AC29F886-BD7E-4919-8114-0F66939B59F8}" srcOrd="0" destOrd="0" presId="urn:microsoft.com/office/officeart/2005/8/layout/cycle7"/>
    <dgm:cxn modelId="{26C401A8-FEBB-48EA-8D89-0BBFFB7513E6}" type="presParOf" srcId="{D8D90CF2-5128-47C1-B5FF-5CEB4E9D51B3}" destId="{CE11AA8A-C493-485C-872B-7A57086F9B5E}" srcOrd="2" destOrd="0" presId="urn:microsoft.com/office/officeart/2005/8/layout/cycle7"/>
    <dgm:cxn modelId="{DEDFC7E6-2AB6-499E-A64B-5765344FDE1C}" type="presParOf" srcId="{D8D90CF2-5128-47C1-B5FF-5CEB4E9D51B3}" destId="{BDB449AE-CD38-4F06-A06C-EF1D017CD0DA}" srcOrd="3" destOrd="0" presId="urn:microsoft.com/office/officeart/2005/8/layout/cycle7"/>
    <dgm:cxn modelId="{FC024193-92B8-4081-B984-2B845ACF4146}" type="presParOf" srcId="{BDB449AE-CD38-4F06-A06C-EF1D017CD0DA}" destId="{0F64079C-216D-48AE-B622-7EE43C15A390}" srcOrd="0" destOrd="0" presId="urn:microsoft.com/office/officeart/2005/8/layout/cycle7"/>
    <dgm:cxn modelId="{347FAE8E-F717-456D-AD0D-3B3C86235A5C}" type="presParOf" srcId="{D8D90CF2-5128-47C1-B5FF-5CEB4E9D51B3}" destId="{2710A072-BB18-4290-9CC8-0058314135CE}" srcOrd="4" destOrd="0" presId="urn:microsoft.com/office/officeart/2005/8/layout/cycle7"/>
    <dgm:cxn modelId="{8A8B20D8-AF6A-4A76-A42B-56D214A1D003}" type="presParOf" srcId="{D8D90CF2-5128-47C1-B5FF-5CEB4E9D51B3}" destId="{D2E89E34-CD85-4B50-97B2-63D7621A5D1E}" srcOrd="5" destOrd="0" presId="urn:microsoft.com/office/officeart/2005/8/layout/cycle7"/>
    <dgm:cxn modelId="{E6D1346A-F102-459D-B1CB-537FC0C73964}" type="presParOf" srcId="{D2E89E34-CD85-4B50-97B2-63D7621A5D1E}" destId="{3DDD0446-25BA-4934-A789-30209B5726FB}" srcOrd="0" destOrd="0" presId="urn:microsoft.com/office/officeart/2005/8/layout/cycle7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6B000-9C5C-4EA5-A9F3-16D3E2C163A0}" type="datetimeFigureOut">
              <a:rPr lang="ru-RU"/>
              <a:pPr>
                <a:defRPr/>
              </a:pPr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03E64-C957-48C4-A4BF-8D852ABE52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8CBCE-CBC8-43FC-86AF-2032D5C77E87}" type="datetimeFigureOut">
              <a:rPr lang="ru-RU"/>
              <a:pPr>
                <a:defRPr/>
              </a:pPr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5B1F0-0832-433A-B8EA-0DACF126D8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F2573-95BC-4E77-8AB4-29482E42B28E}" type="datetimeFigureOut">
              <a:rPr lang="ru-RU"/>
              <a:pPr>
                <a:defRPr/>
              </a:pPr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E8722-6184-492A-8F8C-FB74F73103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CFDA2-7C6A-4FB6-A401-D245E0DAC76E}" type="datetimeFigureOut">
              <a:rPr lang="ru-RU"/>
              <a:pPr>
                <a:defRPr/>
              </a:pPr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AECA2-B301-4279-81CE-ED528A377D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AEADC-B380-4F4E-838C-FCF8D99A71C9}" type="datetimeFigureOut">
              <a:rPr lang="ru-RU"/>
              <a:pPr>
                <a:defRPr/>
              </a:pPr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A4B79-C3AE-4C5E-8DE5-9D4C3CCF9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CDD38-EA19-4AA4-9336-167B08F546FF}" type="datetimeFigureOut">
              <a:rPr lang="ru-RU"/>
              <a:pPr>
                <a:defRPr/>
              </a:pPr>
              <a:t>15.09.2014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E0AD3-FB02-45CD-B41D-D1B8D58FC7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F652D-568A-4892-A92B-73F2FEFB6337}" type="datetimeFigureOut">
              <a:rPr lang="ru-RU"/>
              <a:pPr>
                <a:defRPr/>
              </a:pPr>
              <a:t>15.09.2014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E4384-46B4-4D12-832A-94E386C11B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A471D-1270-47AF-9F6C-DA6599535471}" type="datetimeFigureOut">
              <a:rPr lang="ru-RU"/>
              <a:pPr>
                <a:defRPr/>
              </a:pPr>
              <a:t>15.09.2014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1D794-48F9-4156-82AD-C00A1C2AD6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308AB-4205-425F-8AC8-85842BD71CCD}" type="datetimeFigureOut">
              <a:rPr lang="ru-RU"/>
              <a:pPr>
                <a:defRPr/>
              </a:pPr>
              <a:t>15.09.2014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274A8-EE07-47E5-8143-70AD2FD804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D9087-3311-4B1A-A712-4B9FB2A15B0B}" type="datetimeFigureOut">
              <a:rPr lang="ru-RU"/>
              <a:pPr>
                <a:defRPr/>
              </a:pPr>
              <a:t>15.09.2014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B5B6A-D5C0-47FD-87A1-4E650E08FF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26D5F-5E6D-4C77-A40B-B1896791B3F8}" type="datetimeFigureOut">
              <a:rPr lang="ru-RU"/>
              <a:pPr>
                <a:defRPr/>
              </a:pPr>
              <a:t>15.09.2014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0E250-92AB-4E5C-B5E7-6245D8A4B9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3C94A94-971B-4A38-8678-401DF706C6B0}" type="datetimeFigureOut">
              <a:rPr lang="ru-RU"/>
              <a:pPr>
                <a:defRPr/>
              </a:pPr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535F927-971F-40DE-8DDE-60CEF5E6B0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ja.biz/prezentacii-po-ximii/prezentacii-po-organicheskoj-ximi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ja.biz/prezentacii-po-ximii/prezentacii-po-organicheskoj-ximii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539750" y="2133600"/>
            <a:ext cx="8062913" cy="2332038"/>
          </a:xfrm>
        </p:spPr>
        <p:txBody>
          <a:bodyPr/>
          <a:lstStyle/>
          <a:p>
            <a:pPr eaLnBrk="1" hangingPunct="1"/>
            <a:r>
              <a:rPr lang="ru-RU" altLang="ru-RU" sz="6000" b="1" dirty="0" smtClean="0">
                <a:latin typeface="Times New Roman" pitchFamily="18" charset="0"/>
                <a:cs typeface="Times New Roman" pitchFamily="18" charset="0"/>
              </a:rPr>
              <a:t>Предмет органической химии.</a:t>
            </a:r>
            <a:endParaRPr lang="ru-RU" altLang="ru-RU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1500166" y="6334780"/>
            <a:ext cx="62728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u="sng" dirty="0">
                <a:hlinkClick r:id="rId2"/>
              </a:rPr>
              <a:t>Презентации по органической </a:t>
            </a:r>
            <a:r>
              <a:rPr lang="ru-RU" sz="1400" u="sng" dirty="0" smtClean="0">
                <a:hlinkClick r:id="rId2"/>
              </a:rPr>
              <a:t>химии</a:t>
            </a:r>
            <a:endParaRPr lang="ru-RU" sz="1400" u="sng" dirty="0" smtClean="0"/>
          </a:p>
          <a:p>
            <a:pPr algn="ctr"/>
            <a:r>
              <a:rPr lang="en-US" sz="1400" dirty="0" smtClean="0"/>
              <a:t>http://prezentacija.biz/prezentacii-po-ximii/prezentacii-po-organicheskoj-ximii/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История органической химии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0" y="981075"/>
            <a:ext cx="9144000" cy="58769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US" altLang="ru-RU" u="sng" dirty="0" smtClean="0">
                <a:latin typeface="Times New Roman" pitchFamily="18" charset="0"/>
                <a:cs typeface="Times New Roman" pitchFamily="18" charset="0"/>
              </a:rPr>
              <a:t>IX – X </a:t>
            </a:r>
            <a:r>
              <a:rPr lang="ru-RU" altLang="ru-RU" u="sng" dirty="0" smtClean="0">
                <a:latin typeface="Times New Roman" pitchFamily="18" charset="0"/>
                <a:cs typeface="Times New Roman" pitchFamily="18" charset="0"/>
              </a:rPr>
              <a:t>вв.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арабский алхимик </a:t>
            </a:r>
            <a:r>
              <a:rPr lang="ru-RU" altLang="ru-RU" u="sng" dirty="0" smtClean="0">
                <a:latin typeface="Times New Roman" pitchFamily="18" charset="0"/>
                <a:cs typeface="Times New Roman" pitchFamily="18" charset="0"/>
              </a:rPr>
              <a:t>А. Б. Рази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разделил все химические вещества по их происхождению на три царства:</a:t>
            </a:r>
          </a:p>
          <a:p>
            <a:pPr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Минеральные,</a:t>
            </a:r>
          </a:p>
          <a:p>
            <a:pPr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Растительные,</a:t>
            </a:r>
          </a:p>
          <a:p>
            <a:pPr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Животные вещества.</a:t>
            </a:r>
          </a:p>
          <a:p>
            <a:pPr eaLnBrk="1" hangingPunct="1">
              <a:buFont typeface="Arial" charset="0"/>
              <a:buNone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altLang="ru-RU" u="sng" dirty="0" smtClean="0">
                <a:latin typeface="Times New Roman" pitchFamily="18" charset="0"/>
                <a:cs typeface="Times New Roman" pitchFamily="18" charset="0"/>
              </a:rPr>
              <a:t>1808 г.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шведский ученый </a:t>
            </a:r>
            <a:r>
              <a:rPr lang="ru-RU" altLang="ru-RU" b="1" u="sng" dirty="0" smtClean="0">
                <a:latin typeface="Times New Roman" pitchFamily="18" charset="0"/>
                <a:cs typeface="Times New Roman" pitchFamily="18" charset="0"/>
              </a:rPr>
              <a:t>Й. Я. Берцелиус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предложил называть науку, изучающую органические вещества – органической химией.</a:t>
            </a:r>
          </a:p>
          <a:p>
            <a:pPr eaLnBrk="1" hangingPunct="1">
              <a:buFont typeface="Arial" charset="0"/>
              <a:buNone/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6334780"/>
            <a:ext cx="62728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u="sng" dirty="0">
                <a:hlinkClick r:id="rId2"/>
              </a:rPr>
              <a:t>Презентации по органической </a:t>
            </a:r>
            <a:r>
              <a:rPr lang="ru-RU" sz="1400" u="sng" dirty="0" smtClean="0">
                <a:hlinkClick r:id="rId2"/>
              </a:rPr>
              <a:t>химии</a:t>
            </a:r>
            <a:endParaRPr lang="ru-RU" sz="1400" u="sng" dirty="0" smtClean="0"/>
          </a:p>
          <a:p>
            <a:pPr algn="ctr"/>
            <a:r>
              <a:rPr lang="en-US" sz="1400" dirty="0" smtClean="0"/>
              <a:t>http://prezentacija.biz/prezentacii-po-ximii/prezentacii-po-organicheskoj-ximii/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3) Виталисты утверждали что, важнейший основополагающий синтез на нашей планете – фотосинтез невозможен вне зеленых растений.</a:t>
            </a:r>
          </a:p>
          <a:p>
            <a:pPr eaLnBrk="1" hangingPunct="1">
              <a:buFont typeface="Arial" charset="0"/>
              <a:buNone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                          свет</a:t>
            </a:r>
            <a:endParaRPr lang="en-US" altLang="ru-RU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altLang="ru-RU" smtClean="0">
                <a:latin typeface="Times New Roman" pitchFamily="18" charset="0"/>
                <a:cs typeface="Times New Roman" pitchFamily="18" charset="0"/>
              </a:rPr>
              <a:t>6CO</a:t>
            </a:r>
            <a:r>
              <a:rPr lang="en-US" altLang="ru-RU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altLang="ru-RU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mtClean="0">
                <a:latin typeface="Times New Roman" pitchFamily="18" charset="0"/>
                <a:cs typeface="Times New Roman" pitchFamily="18" charset="0"/>
              </a:rPr>
              <a:t>O                    C</a:t>
            </a:r>
            <a:r>
              <a:rPr lang="en-US" altLang="ru-RU" baseline="-2500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ru-RU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ru-RU" baseline="-2500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altLang="ru-RU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ru-RU" baseline="-2500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en-US" altLang="ru-RU" smtClean="0">
                <a:latin typeface="Times New Roman" pitchFamily="18" charset="0"/>
                <a:cs typeface="Times New Roman" pitchFamily="18" charset="0"/>
              </a:rPr>
              <a:t>+ 6O</a:t>
            </a:r>
            <a:r>
              <a:rPr lang="en-US" altLang="ru-RU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altLang="ru-RU" baseline="-250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                     хлорофилл</a:t>
            </a:r>
          </a:p>
          <a:p>
            <a:pPr eaLnBrk="1" hangingPunct="1">
              <a:buFont typeface="Arial" charset="0"/>
              <a:buNone/>
            </a:pPr>
            <a:endParaRPr lang="ru-RU" altLang="ru-RU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268538" y="2492375"/>
            <a:ext cx="1798637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2976563"/>
            <a:ext cx="4787900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4) 1824 г. Немецкий химик </a:t>
            </a:r>
            <a:r>
              <a:rPr lang="ru-RU" altLang="ru-RU" b="1" u="sng" smtClean="0">
                <a:latin typeface="Times New Roman" pitchFamily="18" charset="0"/>
                <a:cs typeface="Times New Roman" pitchFamily="18" charset="0"/>
              </a:rPr>
              <a:t>Ф. Вёлер 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осуществил первый синтез органических веществ – щавелевую кислоту (из дициана и воды).</a:t>
            </a:r>
          </a:p>
          <a:p>
            <a:pPr eaLnBrk="1" hangingPunct="1">
              <a:buFont typeface="Arial" charset="0"/>
              <a:buNone/>
            </a:pPr>
            <a:endParaRPr lang="ru-RU" altLang="ru-RU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 eaLnBrk="1" hangingPunct="1">
              <a:buFont typeface="Arial" charset="0"/>
              <a:buNone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       дициан                                    щавелевая к–та</a:t>
            </a:r>
          </a:p>
          <a:p>
            <a:pPr eaLnBrk="1" hangingPunct="1">
              <a:buFont typeface="Arial" charset="0"/>
              <a:buNone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5) </a:t>
            </a:r>
            <a:r>
              <a:rPr lang="ru-RU" altLang="ru-RU" u="sng" smtClean="0">
                <a:latin typeface="Times New Roman" pitchFamily="18" charset="0"/>
                <a:cs typeface="Times New Roman" pitchFamily="18" charset="0"/>
              </a:rPr>
              <a:t>1828 г.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 немецкий химик </a:t>
            </a:r>
            <a:r>
              <a:rPr lang="ru-RU" altLang="ru-RU" b="1" u="sng" smtClean="0">
                <a:latin typeface="Times New Roman" pitchFamily="18" charset="0"/>
                <a:cs typeface="Times New Roman" pitchFamily="18" charset="0"/>
              </a:rPr>
              <a:t>Ф. Вёлер 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синтезировал мочевину из неорганического вещества цианата аммония.</a:t>
            </a:r>
          </a:p>
          <a:p>
            <a:pPr eaLnBrk="1" hangingPunct="1">
              <a:buFont typeface="Arial" charset="0"/>
              <a:buNone/>
            </a:pPr>
            <a:endParaRPr lang="ru-RU" altLang="ru-RU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endParaRPr lang="ru-RU" altLang="ru-RU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цианат аммония           мочевина</a:t>
            </a:r>
          </a:p>
          <a:p>
            <a:pPr eaLnBrk="1" hangingPunct="1">
              <a:buFont typeface="Arial" charset="0"/>
              <a:buNone/>
            </a:pPr>
            <a:endParaRPr lang="ru-RU" altLang="ru-RU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26" name="Объект 1"/>
          <p:cNvGraphicFramePr>
            <a:graphicFrameLocks noChangeAspect="1"/>
          </p:cNvGraphicFramePr>
          <p:nvPr/>
        </p:nvGraphicFramePr>
        <p:xfrm>
          <a:off x="179388" y="1700213"/>
          <a:ext cx="8824912" cy="1081087"/>
        </p:xfrm>
        <a:graphic>
          <a:graphicData uri="http://schemas.openxmlformats.org/presentationml/2006/ole">
            <p:oleObj spid="_x0000_s1026" name="Рисунок CS ChemDraw" r:id="rId3" imgW="3592055" imgH="439636" progId="ChemDraw.Document.6.0">
              <p:embed/>
            </p:oleObj>
          </a:graphicData>
        </a:graphic>
      </p:graphicFrame>
      <p:graphicFrame>
        <p:nvGraphicFramePr>
          <p:cNvPr id="1027" name="Объект 2"/>
          <p:cNvGraphicFramePr>
            <a:graphicFrameLocks noChangeAspect="1"/>
          </p:cNvGraphicFramePr>
          <p:nvPr/>
        </p:nvGraphicFramePr>
        <p:xfrm>
          <a:off x="395288" y="4652963"/>
          <a:ext cx="5184775" cy="1611312"/>
        </p:xfrm>
        <a:graphic>
          <a:graphicData uri="http://schemas.openxmlformats.org/presentationml/2006/ole">
            <p:oleObj spid="_x0000_s1027" name="Рисунок CS ChemDraw" r:id="rId4" imgW="2164889" imgH="673640" progId="ChemDraw.Document.6.0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altLang="ru-RU" u="sng" dirty="0" smtClean="0">
                <a:latin typeface="Times New Roman" pitchFamily="18" charset="0"/>
                <a:cs typeface="Times New Roman" pitchFamily="18" charset="0"/>
              </a:rPr>
              <a:t>1842 г.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русский химик-органик </a:t>
            </a:r>
            <a:r>
              <a:rPr lang="ru-RU" altLang="ru-RU" b="1" u="sng" dirty="0" smtClean="0">
                <a:latin typeface="Times New Roman" pitchFamily="18" charset="0"/>
                <a:cs typeface="Times New Roman" pitchFamily="18" charset="0"/>
              </a:rPr>
              <a:t>Н. Н. </a:t>
            </a:r>
            <a:r>
              <a:rPr lang="ru-RU" altLang="ru-RU" b="1" u="sng" dirty="0" err="1" smtClean="0">
                <a:latin typeface="Times New Roman" pitchFamily="18" charset="0"/>
                <a:cs typeface="Times New Roman" pitchFamily="18" charset="0"/>
              </a:rPr>
              <a:t>Зининын</a:t>
            </a:r>
            <a:r>
              <a:rPr lang="ru-RU" altLang="ru-RU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синтезировал анилин.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7) </a:t>
            </a:r>
            <a:r>
              <a:rPr lang="ru-RU" altLang="ru-RU" u="sng" dirty="0" smtClean="0">
                <a:latin typeface="Times New Roman" pitchFamily="18" charset="0"/>
                <a:cs typeface="Times New Roman" pitchFamily="18" charset="0"/>
              </a:rPr>
              <a:t>1842 г.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химики </a:t>
            </a:r>
            <a:r>
              <a:rPr lang="ru-RU" altLang="ru-RU" b="1" u="sng" dirty="0" smtClean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altLang="ru-RU" b="1" u="sng" dirty="0" err="1" smtClean="0">
                <a:latin typeface="Times New Roman" pitchFamily="18" charset="0"/>
                <a:cs typeface="Times New Roman" pitchFamily="18" charset="0"/>
              </a:rPr>
              <a:t>Кольбе</a:t>
            </a:r>
            <a:r>
              <a:rPr lang="ru-RU" altLang="ru-RU" b="1" u="sng" dirty="0" smtClean="0">
                <a:latin typeface="Times New Roman" pitchFamily="18" charset="0"/>
                <a:cs typeface="Times New Roman" pitchFamily="18" charset="0"/>
              </a:rPr>
              <a:t> и Э. </a:t>
            </a:r>
            <a:r>
              <a:rPr lang="ru-RU" altLang="ru-RU" b="1" u="sng" dirty="0" err="1" smtClean="0">
                <a:latin typeface="Times New Roman" pitchFamily="18" charset="0"/>
                <a:cs typeface="Times New Roman" pitchFamily="18" charset="0"/>
              </a:rPr>
              <a:t>Франкленд</a:t>
            </a:r>
            <a:r>
              <a:rPr lang="ru-RU" altLang="ru-RU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синтезировали карбоновые кислоты.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altLang="ru-RU" u="sng" dirty="0" smtClean="0">
                <a:latin typeface="Times New Roman" pitchFamily="18" charset="0"/>
                <a:cs typeface="Times New Roman" pitchFamily="18" charset="0"/>
              </a:rPr>
              <a:t>1854 г.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французский ученый </a:t>
            </a:r>
            <a:r>
              <a:rPr lang="ru-RU" altLang="ru-RU" b="1" u="sng" dirty="0" smtClean="0"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b="1" u="sng" dirty="0" err="1" smtClean="0">
                <a:latin typeface="Times New Roman" pitchFamily="18" charset="0"/>
                <a:cs typeface="Times New Roman" pitchFamily="18" charset="0"/>
              </a:rPr>
              <a:t>Бертоле</a:t>
            </a:r>
            <a:r>
              <a:rPr lang="ru-RU" altLang="ru-RU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синтезировал природные жиры.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9) </a:t>
            </a:r>
            <a:r>
              <a:rPr lang="ru-RU" altLang="ru-RU" u="sng" dirty="0" smtClean="0">
                <a:latin typeface="Times New Roman" pitchFamily="18" charset="0"/>
                <a:cs typeface="Times New Roman" pitchFamily="18" charset="0"/>
              </a:rPr>
              <a:t>1861 г.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русский химик </a:t>
            </a:r>
            <a:r>
              <a:rPr lang="ru-RU" altLang="ru-RU" b="1" u="sng" dirty="0" smtClean="0">
                <a:latin typeface="Times New Roman" pitchFamily="18" charset="0"/>
                <a:cs typeface="Times New Roman" pitchFamily="18" charset="0"/>
              </a:rPr>
              <a:t>А. М. Бутлеров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получил – сахаристое вещество.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10) </a:t>
            </a:r>
            <a:r>
              <a:rPr lang="ru-RU" altLang="ru-RU" u="sng" dirty="0" smtClean="0">
                <a:latin typeface="Times New Roman" pitchFamily="18" charset="0"/>
                <a:cs typeface="Times New Roman" pitchFamily="18" charset="0"/>
              </a:rPr>
              <a:t>1863 г.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емецкий ученый </a:t>
            </a:r>
            <a:r>
              <a:rPr lang="ru-RU" altLang="ru-RU" b="1" u="sng" dirty="0" smtClean="0">
                <a:latin typeface="Times New Roman" pitchFamily="18" charset="0"/>
                <a:cs typeface="Times New Roman" pitchFamily="18" charset="0"/>
              </a:rPr>
              <a:t>К. </a:t>
            </a:r>
            <a:r>
              <a:rPr lang="ru-RU" altLang="ru-RU" b="1" u="sng" dirty="0" err="1" smtClean="0">
                <a:latin typeface="Times New Roman" pitchFamily="18" charset="0"/>
                <a:cs typeface="Times New Roman" pitchFamily="18" charset="0"/>
              </a:rPr>
              <a:t>Шорлеммер</a:t>
            </a:r>
            <a:r>
              <a:rPr lang="ru-RU" altLang="ru-RU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дал четкое определение </a:t>
            </a:r>
            <a:r>
              <a:rPr lang="ru-RU" altLang="ru-RU" b="1" u="sng" dirty="0" smtClean="0">
                <a:latin typeface="Times New Roman" pitchFamily="18" charset="0"/>
                <a:cs typeface="Times New Roman" pitchFamily="18" charset="0"/>
              </a:rPr>
              <a:t>органической химии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(есть химия углеводородов и их производных, т. е. продуктов, образующихся при замене водорода другими атомами или группами атомов).</a:t>
            </a:r>
            <a:endParaRPr lang="ru-RU" alt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68313" y="-1714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Предмет органической химии</a:t>
            </a:r>
            <a:endParaRPr lang="ru-RU" altLang="ru-RU" dirty="0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1484784"/>
          <a:ext cx="8517632" cy="51020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altLang="ru-RU" b="1" u="sng" dirty="0" smtClean="0">
                <a:latin typeface="Times New Roman" pitchFamily="18" charset="0"/>
                <a:cs typeface="Times New Roman" pitchFamily="18" charset="0"/>
              </a:rPr>
              <a:t>Природные органические соединения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– это продукты жизнедеятельности животных организмов (бактерий, грибов, растений, животных).</a:t>
            </a:r>
          </a:p>
          <a:p>
            <a:pPr eaLnBrk="1" hangingPunct="1">
              <a:buFont typeface="Arial" charset="0"/>
              <a:buNone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altLang="ru-RU" b="1" u="sng" dirty="0" smtClean="0">
                <a:latin typeface="Times New Roman" pitchFamily="18" charset="0"/>
                <a:cs typeface="Times New Roman" pitchFamily="18" charset="0"/>
              </a:rPr>
              <a:t>Искусственные органические соединения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– это продукты химически преобразованных природных веществ в соединения, которые в живой природе не встречаются (волокна: ацетатные, вискозные, медно-аммиачные).</a:t>
            </a:r>
          </a:p>
          <a:p>
            <a:pPr eaLnBrk="1" hangingPunct="1">
              <a:buFont typeface="Arial" charset="0"/>
              <a:buNone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Синтетические органические соединения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– получают синтетическим путем, то есть соединением более простых молекул в более сложные (каучуки, пластмассы,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синт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. витамины).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975"/>
          </a:xfrm>
        </p:spPr>
        <p:txBody>
          <a:bodyPr/>
          <a:lstStyle/>
          <a:p>
            <a:pPr eaLnBrk="1" hangingPunct="1"/>
            <a:r>
              <a:rPr lang="ru-RU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Особенность органических веществ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0" y="1196975"/>
            <a:ext cx="9144000" cy="566102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Неорганических веществ насчитывается немногим более 500 тыс., органических - ≈27 млн.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2) В состав всех органических веществ входят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, поэтому большинство из них горючи и при горении обязательно образуют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CO</a:t>
            </a:r>
            <a:r>
              <a:rPr lang="en-US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O.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3) Органические вещества построены более сложно, чем неорганические, и многие из них имеют огромную молекулярную массу.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4) Органические вещества можно расположить в ряды сходных по составу, строению и свойствам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гомологов.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</a:pPr>
            <a:endParaRPr lang="ru-RU" altLang="ru-RU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426</Words>
  <Application>Microsoft Office PowerPoint</Application>
  <PresentationFormat>Экран (4:3)</PresentationFormat>
  <Paragraphs>40</Paragraphs>
  <Slides>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Times New Roman</vt:lpstr>
      <vt:lpstr>Тема Office</vt:lpstr>
      <vt:lpstr>Рисунок CS ChemDraw</vt:lpstr>
      <vt:lpstr>Предмет органической химии.</vt:lpstr>
      <vt:lpstr>История органической химии</vt:lpstr>
      <vt:lpstr>Слайд 3</vt:lpstr>
      <vt:lpstr>Слайд 4</vt:lpstr>
      <vt:lpstr>Слайд 5</vt:lpstr>
      <vt:lpstr>Предмет органической химии</vt:lpstr>
      <vt:lpstr>Слайд 7</vt:lpstr>
      <vt:lpstr>Особенность органических веществ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Предмет органической химии.</dc:title>
  <dc:creator>Admin</dc:creator>
  <cp:lastModifiedBy>nebom zav</cp:lastModifiedBy>
  <cp:revision>13</cp:revision>
  <dcterms:created xsi:type="dcterms:W3CDTF">2014-09-01T03:11:52Z</dcterms:created>
  <dcterms:modified xsi:type="dcterms:W3CDTF">2014-09-15T17:02:39Z</dcterms:modified>
</cp:coreProperties>
</file>