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301" r:id="rId4"/>
    <p:sldId id="302" r:id="rId5"/>
    <p:sldId id="304" r:id="rId6"/>
    <p:sldId id="306" r:id="rId7"/>
    <p:sldId id="308" r:id="rId8"/>
    <p:sldId id="258" r:id="rId9"/>
    <p:sldId id="259" r:id="rId10"/>
    <p:sldId id="316" r:id="rId11"/>
    <p:sldId id="320" r:id="rId12"/>
    <p:sldId id="326" r:id="rId13"/>
    <p:sldId id="337" r:id="rId14"/>
    <p:sldId id="339" r:id="rId15"/>
    <p:sldId id="310" r:id="rId16"/>
    <p:sldId id="262" r:id="rId17"/>
    <p:sldId id="263" r:id="rId18"/>
    <p:sldId id="264" r:id="rId19"/>
    <p:sldId id="265" r:id="rId20"/>
    <p:sldId id="266" r:id="rId21"/>
    <p:sldId id="268" r:id="rId22"/>
    <p:sldId id="269" r:id="rId23"/>
    <p:sldId id="270" r:id="rId24"/>
    <p:sldId id="271" r:id="rId25"/>
    <p:sldId id="272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4" r:id="rId34"/>
    <p:sldId id="281" r:id="rId35"/>
    <p:sldId id="282" r:id="rId36"/>
    <p:sldId id="283" r:id="rId37"/>
    <p:sldId id="285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000066"/>
    <a:srgbClr val="660066"/>
    <a:srgbClr val="800000"/>
    <a:srgbClr val="003300"/>
    <a:srgbClr val="663300"/>
    <a:srgbClr val="FF006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474" autoAdjust="0"/>
  </p:normalViewPr>
  <p:slideViewPr>
    <p:cSldViewPr>
      <p:cViewPr varScale="1">
        <p:scale>
          <a:sx n="85" d="100"/>
          <a:sy n="85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7FFBF088-8866-4588-8AE6-B9C23366D6D3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D2229051-BB4F-413A-B473-2B188E2C3C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AC64A6-1CAB-4448-83FC-2B8EC5F353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E1C5BA-E4D5-454D-B19D-2195E8F985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85676B-A05E-46FA-BA44-0EF5C6DA1B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A114C-EA1D-46EC-ABC8-C72AD6F37E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202E8-7508-42C6-9FCD-909FF8DF6D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B12E5-E7DF-4D82-981A-3269957B47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E4C16-970F-4455-A376-2B14D4ECF9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CA48F-B5BF-41E3-8453-97E8BFA700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54A281-A519-4F5C-A1F8-F33674F65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1B9078-4F95-4877-B551-687758B993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7E9A8-C7C7-4F49-B2C1-96B574FF27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F24C2DF-04E1-43DF-835E-A49D835922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ja.biz/prezentacii-po-ximii/prezentacii-po-organicheskoj-ximii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ja.biz/prezentacii-po-ximii/prezentacii-po-organicheskoj-ximii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ja.biz/prezentacii-po-ximii/prezentacii-po-organicheskoj-ximii/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188" y="2000250"/>
            <a:ext cx="7843837" cy="1470025"/>
          </a:xfrm>
        </p:spPr>
        <p:txBody>
          <a:bodyPr/>
          <a:lstStyle/>
          <a:p>
            <a:pPr marL="358775" indent="-358775" algn="l" eaLnBrk="1" hangingPunct="1"/>
            <a:r>
              <a:rPr lang="ru-RU" sz="4000" b="1" dirty="0" smtClean="0">
                <a:solidFill>
                  <a:srgbClr val="000066"/>
                </a:solidFill>
              </a:rPr>
              <a:t>                 </a:t>
            </a:r>
            <a:r>
              <a:rPr lang="ru-RU" sz="3600" b="1" dirty="0" smtClean="0">
                <a:solidFill>
                  <a:srgbClr val="000066"/>
                </a:solidFill>
              </a:rPr>
              <a:t>Лекция</a:t>
            </a:r>
            <a:r>
              <a:rPr lang="ru-RU" sz="4000" b="1" dirty="0" smtClean="0">
                <a:solidFill>
                  <a:srgbClr val="000066"/>
                </a:solidFill>
              </a:rPr>
              <a:t> № 5</a:t>
            </a:r>
            <a:r>
              <a:rPr lang="ru-RU" sz="4800" b="1" dirty="0" smtClean="0">
                <a:solidFill>
                  <a:srgbClr val="000066"/>
                </a:solidFill>
              </a:rPr>
              <a:t/>
            </a:r>
            <a:br>
              <a:rPr lang="ru-RU" sz="4800" b="1" dirty="0" smtClean="0">
                <a:solidFill>
                  <a:srgbClr val="000066"/>
                </a:solidFill>
              </a:rPr>
            </a:br>
            <a:r>
              <a:rPr lang="ru-RU" sz="4800" b="1" dirty="0" smtClean="0">
                <a:solidFill>
                  <a:srgbClr val="000066"/>
                </a:solidFill>
              </a:rPr>
              <a:t>    </a:t>
            </a:r>
            <a:br>
              <a:rPr lang="ru-RU" sz="4800" b="1" dirty="0" smtClean="0">
                <a:solidFill>
                  <a:srgbClr val="000066"/>
                </a:solidFill>
              </a:rPr>
            </a:br>
            <a:r>
              <a:rPr lang="ru-RU" sz="4800" b="1" dirty="0" smtClean="0">
                <a:solidFill>
                  <a:srgbClr val="000066"/>
                </a:solidFill>
              </a:rPr>
              <a:t>            </a:t>
            </a:r>
            <a:r>
              <a:rPr lang="ru-RU" sz="5400" b="1" dirty="0" smtClean="0">
                <a:solidFill>
                  <a:srgbClr val="800000"/>
                </a:solidFill>
              </a:rPr>
              <a:t>Основы      органической химии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71604" y="5286388"/>
            <a:ext cx="52864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hlinkClick r:id="rId2"/>
              </a:rPr>
              <a:t>Презентации </a:t>
            </a:r>
            <a:r>
              <a:rPr lang="ru-RU" sz="1200" dirty="0">
                <a:hlinkClick r:id="rId2"/>
              </a:rPr>
              <a:t>по органической химии</a:t>
            </a:r>
            <a:endParaRPr lang="ru-RU" sz="1200" dirty="0"/>
          </a:p>
          <a:p>
            <a:pPr algn="ctr"/>
            <a:r>
              <a:rPr lang="en-US" sz="1200" dirty="0" smtClean="0"/>
              <a:t>http://prezentacija.biz/osnovy-organicheskoj-ximii/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642938"/>
            <a:ext cx="8229600" cy="9223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3200" b="1" dirty="0" smtClean="0">
                <a:solidFill>
                  <a:srgbClr val="000066"/>
                </a:solidFill>
              </a:rPr>
              <a:t>Международная номенклатура органических соединений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071563"/>
            <a:ext cx="8929687" cy="525621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/>
              <a:t>    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>
                <a:solidFill>
                  <a:srgbClr val="1C1C1C"/>
                </a:solidFill>
              </a:rPr>
              <a:t>    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endParaRPr lang="ru-RU" sz="1800" b="1" dirty="0" smtClean="0">
              <a:solidFill>
                <a:srgbClr val="1C1C1C"/>
              </a:solidFill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>
                <a:solidFill>
                  <a:srgbClr val="1C1C1C"/>
                </a:solidFill>
              </a:rPr>
              <a:t>   </a:t>
            </a:r>
            <a:r>
              <a:rPr lang="ru-RU" sz="2800" b="1" dirty="0" smtClean="0">
                <a:solidFill>
                  <a:srgbClr val="1C1C1C"/>
                </a:solidFill>
              </a:rPr>
              <a:t>Название предельным углеводородам дается по следующем порядке: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ru-RU" sz="2800" b="1" dirty="0" smtClean="0"/>
              <a:t>  </a:t>
            </a:r>
            <a:r>
              <a:rPr lang="ru-RU" sz="2800" b="1" dirty="0" smtClean="0">
                <a:solidFill>
                  <a:srgbClr val="003300"/>
                </a:solidFill>
              </a:rPr>
              <a:t>В молекуле выделяют самую длинную цепь, состоящую из атомов углерода, и атомы углерода нумеруют</a:t>
            </a:r>
            <a:r>
              <a:rPr lang="ru-RU" sz="1800" b="1" dirty="0" smtClean="0">
                <a:solidFill>
                  <a:srgbClr val="003300"/>
                </a:solidFill>
              </a:rPr>
              <a:t>;</a:t>
            </a:r>
          </a:p>
          <a:p>
            <a:pPr>
              <a:buFontTx/>
              <a:buNone/>
              <a:defRPr/>
            </a:pPr>
            <a:r>
              <a:rPr lang="ru-RU" b="1" dirty="0" smtClean="0">
                <a:solidFill>
                  <a:srgbClr val="000000"/>
                </a:solidFill>
              </a:rPr>
              <a:t>                    </a:t>
            </a:r>
            <a:r>
              <a:rPr lang="ru-RU" b="1" dirty="0" smtClean="0">
                <a:solidFill>
                  <a:srgbClr val="800000"/>
                </a:solidFill>
              </a:rPr>
              <a:t>СН</a:t>
            </a:r>
            <a:r>
              <a:rPr lang="ru-RU" b="1" baseline="-25000" dirty="0" smtClean="0">
                <a:solidFill>
                  <a:srgbClr val="800000"/>
                </a:solidFill>
              </a:rPr>
              <a:t>3  </a:t>
            </a:r>
            <a:r>
              <a:rPr lang="ru-RU" b="1" dirty="0" smtClean="0">
                <a:solidFill>
                  <a:srgbClr val="800000"/>
                </a:solidFill>
              </a:rPr>
              <a:t>СН</a:t>
            </a:r>
            <a:r>
              <a:rPr lang="ru-RU" b="1" baseline="-25000" dirty="0" smtClean="0">
                <a:solidFill>
                  <a:srgbClr val="800000"/>
                </a:solidFill>
              </a:rPr>
              <a:t>3</a:t>
            </a:r>
            <a:endParaRPr lang="ru-RU" dirty="0" smtClean="0">
              <a:solidFill>
                <a:srgbClr val="800000"/>
              </a:solidFill>
            </a:endParaRPr>
          </a:p>
          <a:p>
            <a:pPr>
              <a:buFontTx/>
              <a:buNone/>
              <a:defRPr/>
            </a:pPr>
            <a:endParaRPr lang="ru-RU" sz="1800" b="1" dirty="0" smtClean="0"/>
          </a:p>
          <a:p>
            <a:pPr>
              <a:buFontTx/>
              <a:buNone/>
              <a:defRPr/>
            </a:pPr>
            <a:endParaRPr lang="ru-RU" sz="1800" b="1" dirty="0" smtClean="0"/>
          </a:p>
          <a:p>
            <a:pPr>
              <a:spcBef>
                <a:spcPts val="300"/>
              </a:spcBef>
              <a:buFontTx/>
              <a:buNone/>
              <a:defRPr/>
            </a:pPr>
            <a:r>
              <a:rPr lang="ru-RU" sz="1800" b="1" dirty="0" smtClean="0"/>
              <a:t>                                    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СН</a:t>
            </a:r>
            <a:r>
              <a:rPr lang="ru-RU" b="1" baseline="-25000" dirty="0" smtClean="0">
                <a:solidFill>
                  <a:srgbClr val="C00000"/>
                </a:solidFill>
              </a:rPr>
              <a:t>2</a:t>
            </a:r>
          </a:p>
          <a:p>
            <a:pPr>
              <a:spcBef>
                <a:spcPts val="0"/>
              </a:spcBef>
              <a:buFontTx/>
              <a:buNone/>
              <a:tabLst>
                <a:tab pos="3495675" algn="l"/>
              </a:tabLst>
              <a:defRPr/>
            </a:pPr>
            <a:r>
              <a:rPr lang="ru-RU" b="1" dirty="0" smtClean="0"/>
              <a:t>         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СН</a:t>
            </a:r>
            <a:r>
              <a:rPr lang="ru-RU" b="1" baseline="-25000" dirty="0" smtClean="0">
                <a:solidFill>
                  <a:srgbClr val="C00000"/>
                </a:solidFill>
              </a:rPr>
              <a:t>3</a:t>
            </a:r>
          </a:p>
          <a:p>
            <a:pPr marL="88900" indent="-88900">
              <a:lnSpc>
                <a:spcPct val="85000"/>
              </a:lnSpc>
              <a:spcBef>
                <a:spcPts val="600"/>
              </a:spcBef>
              <a:buFontTx/>
              <a:buNone/>
              <a:defRPr/>
            </a:pPr>
            <a:r>
              <a:rPr lang="ru-RU" sz="1800" b="1" dirty="0" smtClean="0">
                <a:solidFill>
                  <a:srgbClr val="660066"/>
                </a:solidFill>
              </a:rPr>
              <a:t>  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1268" name="Прямоугольник 3"/>
          <p:cNvSpPr>
            <a:spLocks noChangeArrowheads="1"/>
          </p:cNvSpPr>
          <p:nvPr/>
        </p:nvSpPr>
        <p:spPr bwMode="auto">
          <a:xfrm>
            <a:off x="1500188" y="3500438"/>
            <a:ext cx="6357937" cy="15700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00"/>
                </a:solidFill>
              </a:rPr>
              <a:t> </a:t>
            </a:r>
          </a:p>
          <a:p>
            <a:endParaRPr lang="ru-RU" sz="3200" b="1">
              <a:solidFill>
                <a:srgbClr val="000000"/>
              </a:solidFill>
            </a:endParaRPr>
          </a:p>
          <a:p>
            <a:r>
              <a:rPr lang="ru-RU" sz="3200" b="1">
                <a:solidFill>
                  <a:srgbClr val="000000"/>
                </a:solidFill>
              </a:rPr>
              <a:t> СН</a:t>
            </a:r>
            <a:r>
              <a:rPr lang="ru-RU" sz="3200" b="1" baseline="-25000">
                <a:solidFill>
                  <a:srgbClr val="000000"/>
                </a:solidFill>
              </a:rPr>
              <a:t>3 </a:t>
            </a:r>
            <a:r>
              <a:rPr lang="ru-RU" sz="3200" b="1">
                <a:solidFill>
                  <a:srgbClr val="000000"/>
                </a:solidFill>
              </a:rPr>
              <a:t> СН  СН  СН   СН</a:t>
            </a:r>
            <a:r>
              <a:rPr lang="ru-RU" sz="3200" b="1" baseline="-25000">
                <a:solidFill>
                  <a:srgbClr val="000000"/>
                </a:solidFill>
              </a:rPr>
              <a:t>2 </a:t>
            </a:r>
            <a:r>
              <a:rPr lang="ru-RU" sz="3200" b="1">
                <a:solidFill>
                  <a:srgbClr val="000000"/>
                </a:solidFill>
              </a:rPr>
              <a:t> СН</a:t>
            </a:r>
            <a:r>
              <a:rPr lang="ru-RU" sz="3200" b="1" baseline="-25000">
                <a:solidFill>
                  <a:srgbClr val="000000"/>
                </a:solidFill>
              </a:rPr>
              <a:t>3</a:t>
            </a:r>
            <a:endParaRPr lang="ru-RU" sz="320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2643187" y="44291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4357687" y="50006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3500437" y="44291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9429750" y="3357563"/>
            <a:ext cx="3857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kern="0" dirty="0">
                <a:solidFill>
                  <a:srgbClr val="1C1C1C"/>
                </a:solidFill>
                <a:latin typeface="Arial"/>
              </a:rPr>
              <a:t>1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4357687" y="55721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428875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214688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071938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929188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857875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642938"/>
            <a:ext cx="8229600" cy="9223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3200" b="1" smtClean="0">
                <a:solidFill>
                  <a:srgbClr val="000066"/>
                </a:solidFill>
              </a:rPr>
              <a:t>Международная номенклатура органических соединений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071563"/>
            <a:ext cx="8929687" cy="525621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/>
              <a:t>    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>
                <a:solidFill>
                  <a:srgbClr val="1C1C1C"/>
                </a:solidFill>
              </a:rPr>
              <a:t>    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endParaRPr lang="ru-RU" sz="1800" b="1" dirty="0" smtClean="0">
              <a:solidFill>
                <a:srgbClr val="1C1C1C"/>
              </a:solidFill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>
                <a:solidFill>
                  <a:srgbClr val="1C1C1C"/>
                </a:solidFill>
              </a:rPr>
              <a:t>   </a:t>
            </a:r>
            <a:r>
              <a:rPr lang="ru-RU" sz="2800" b="1" dirty="0" smtClean="0">
                <a:solidFill>
                  <a:srgbClr val="1C1C1C"/>
                </a:solidFill>
              </a:rPr>
              <a:t>Название предельным углеводородам дается по следующем порядке: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ru-RU" sz="2800" b="1" dirty="0" smtClean="0">
                <a:solidFill>
                  <a:srgbClr val="003300"/>
                </a:solidFill>
              </a:rPr>
              <a:t>  В молекуле выделяют самую длинную цепь, состоящую из атомов углерода, и атомы углерода нумеруют</a:t>
            </a:r>
            <a:r>
              <a:rPr lang="ru-RU" sz="1800" b="1" dirty="0" smtClean="0">
                <a:solidFill>
                  <a:srgbClr val="003300"/>
                </a:solidFill>
              </a:rPr>
              <a:t>;</a:t>
            </a:r>
          </a:p>
          <a:p>
            <a:pPr>
              <a:buFontTx/>
              <a:buNone/>
              <a:defRPr/>
            </a:pPr>
            <a:r>
              <a:rPr lang="ru-RU" b="1" dirty="0" smtClean="0">
                <a:solidFill>
                  <a:srgbClr val="000000"/>
                </a:solidFill>
              </a:rPr>
              <a:t>                    </a:t>
            </a:r>
            <a:r>
              <a:rPr lang="ru-RU" b="1" dirty="0" smtClean="0">
                <a:solidFill>
                  <a:srgbClr val="800000"/>
                </a:solidFill>
              </a:rPr>
              <a:t>СН</a:t>
            </a:r>
            <a:r>
              <a:rPr lang="ru-RU" b="1" baseline="-25000" dirty="0" smtClean="0">
                <a:solidFill>
                  <a:srgbClr val="800000"/>
                </a:solidFill>
              </a:rPr>
              <a:t>3  </a:t>
            </a:r>
            <a:r>
              <a:rPr lang="ru-RU" b="1" dirty="0" smtClean="0">
                <a:solidFill>
                  <a:srgbClr val="800000"/>
                </a:solidFill>
              </a:rPr>
              <a:t>СН</a:t>
            </a:r>
            <a:r>
              <a:rPr lang="ru-RU" b="1" baseline="-25000" dirty="0" smtClean="0">
                <a:solidFill>
                  <a:srgbClr val="800000"/>
                </a:solidFill>
              </a:rPr>
              <a:t>3</a:t>
            </a:r>
            <a:endParaRPr lang="ru-RU" dirty="0" smtClean="0">
              <a:solidFill>
                <a:srgbClr val="800000"/>
              </a:solidFill>
            </a:endParaRPr>
          </a:p>
          <a:p>
            <a:pPr>
              <a:buFontTx/>
              <a:buNone/>
              <a:defRPr/>
            </a:pPr>
            <a:endParaRPr lang="ru-RU" sz="1800" b="1" dirty="0" smtClean="0"/>
          </a:p>
          <a:p>
            <a:pPr>
              <a:buFontTx/>
              <a:buNone/>
              <a:defRPr/>
            </a:pPr>
            <a:endParaRPr lang="ru-RU" sz="1800" b="1" dirty="0" smtClean="0"/>
          </a:p>
          <a:p>
            <a:pPr>
              <a:spcBef>
                <a:spcPts val="300"/>
              </a:spcBef>
              <a:buFontTx/>
              <a:buNone/>
              <a:defRPr/>
            </a:pPr>
            <a:r>
              <a:rPr lang="ru-RU" sz="1800" b="1" dirty="0" smtClean="0"/>
              <a:t>                                    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СН</a:t>
            </a:r>
            <a:r>
              <a:rPr lang="ru-RU" b="1" baseline="-25000" dirty="0" smtClean="0">
                <a:solidFill>
                  <a:srgbClr val="C00000"/>
                </a:solidFill>
              </a:rPr>
              <a:t>2</a:t>
            </a:r>
          </a:p>
          <a:p>
            <a:pPr>
              <a:spcBef>
                <a:spcPts val="0"/>
              </a:spcBef>
              <a:buFontTx/>
              <a:buNone/>
              <a:tabLst>
                <a:tab pos="3495675" algn="l"/>
              </a:tabLst>
              <a:defRPr/>
            </a:pPr>
            <a:r>
              <a:rPr lang="ru-RU" b="1" dirty="0" smtClean="0"/>
              <a:t>         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СН</a:t>
            </a:r>
            <a:r>
              <a:rPr lang="ru-RU" b="1" baseline="-25000" dirty="0" smtClean="0">
                <a:solidFill>
                  <a:srgbClr val="C00000"/>
                </a:solidFill>
              </a:rPr>
              <a:t>3</a:t>
            </a:r>
          </a:p>
          <a:p>
            <a:pPr marL="88900" indent="-88900">
              <a:lnSpc>
                <a:spcPct val="85000"/>
              </a:lnSpc>
              <a:spcBef>
                <a:spcPts val="600"/>
              </a:spcBef>
              <a:buFontTx/>
              <a:buNone/>
              <a:defRPr/>
            </a:pPr>
            <a:r>
              <a:rPr lang="ru-RU" sz="2800" b="1" dirty="0" smtClean="0">
                <a:solidFill>
                  <a:srgbClr val="660066"/>
                </a:solidFill>
              </a:rPr>
              <a:t>  </a:t>
            </a:r>
            <a:r>
              <a:rPr lang="ru-RU" sz="1800" b="1" dirty="0" smtClean="0">
                <a:solidFill>
                  <a:srgbClr val="660066"/>
                </a:solidFill>
              </a:rPr>
              <a:t>  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2292" name="Прямоугольник 3"/>
          <p:cNvSpPr>
            <a:spLocks noChangeArrowheads="1"/>
          </p:cNvSpPr>
          <p:nvPr/>
        </p:nvSpPr>
        <p:spPr bwMode="auto">
          <a:xfrm>
            <a:off x="1500188" y="3500438"/>
            <a:ext cx="6357937" cy="15700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00"/>
                </a:solidFill>
              </a:rPr>
              <a:t> </a:t>
            </a:r>
          </a:p>
          <a:p>
            <a:endParaRPr lang="ru-RU" sz="3200" b="1">
              <a:solidFill>
                <a:srgbClr val="000000"/>
              </a:solidFill>
            </a:endParaRPr>
          </a:p>
          <a:p>
            <a:r>
              <a:rPr lang="ru-RU" sz="3200" b="1">
                <a:solidFill>
                  <a:srgbClr val="000000"/>
                </a:solidFill>
              </a:rPr>
              <a:t> СН</a:t>
            </a:r>
            <a:r>
              <a:rPr lang="ru-RU" sz="3200" b="1" baseline="-25000">
                <a:solidFill>
                  <a:srgbClr val="000000"/>
                </a:solidFill>
              </a:rPr>
              <a:t>3 </a:t>
            </a:r>
            <a:r>
              <a:rPr lang="ru-RU" sz="3200" b="1">
                <a:solidFill>
                  <a:srgbClr val="000000"/>
                </a:solidFill>
              </a:rPr>
              <a:t> СН  СН  СН   СН</a:t>
            </a:r>
            <a:r>
              <a:rPr lang="ru-RU" sz="3200" b="1" baseline="-25000">
                <a:solidFill>
                  <a:srgbClr val="000000"/>
                </a:solidFill>
              </a:rPr>
              <a:t>2 </a:t>
            </a:r>
            <a:r>
              <a:rPr lang="ru-RU" sz="3200" b="1">
                <a:solidFill>
                  <a:srgbClr val="000000"/>
                </a:solidFill>
              </a:rPr>
              <a:t> СН</a:t>
            </a:r>
            <a:r>
              <a:rPr lang="ru-RU" sz="3200" b="1" baseline="-25000">
                <a:solidFill>
                  <a:srgbClr val="000000"/>
                </a:solidFill>
              </a:rPr>
              <a:t>3</a:t>
            </a:r>
            <a:endParaRPr lang="ru-RU" sz="320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2643187" y="44291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4357687" y="50006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3500437" y="44291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9429750" y="3357563"/>
            <a:ext cx="3857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kern="0" dirty="0">
                <a:solidFill>
                  <a:srgbClr val="1C1C1C"/>
                </a:solidFill>
                <a:latin typeface="Arial"/>
              </a:rPr>
              <a:t>1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4357687" y="55721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428875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214688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071938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929188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857875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500188" y="4500563"/>
            <a:ext cx="5429250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500188" y="5000625"/>
            <a:ext cx="5429250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1250157" y="4750594"/>
            <a:ext cx="500062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6679407" y="4750594"/>
            <a:ext cx="500062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071563"/>
            <a:ext cx="8929687" cy="525621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/>
              <a:t>    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>
                <a:solidFill>
                  <a:srgbClr val="1C1C1C"/>
                </a:solidFill>
              </a:rPr>
              <a:t>    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endParaRPr lang="ru-RU" sz="1800" b="1" dirty="0" smtClean="0">
              <a:solidFill>
                <a:srgbClr val="1C1C1C"/>
              </a:solidFill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>
                <a:solidFill>
                  <a:srgbClr val="1C1C1C"/>
                </a:solidFill>
              </a:rPr>
              <a:t>   </a:t>
            </a:r>
            <a:r>
              <a:rPr lang="ru-RU" sz="2800" b="1" dirty="0" smtClean="0">
                <a:solidFill>
                  <a:srgbClr val="1C1C1C"/>
                </a:solidFill>
              </a:rPr>
              <a:t>Название предельным углеводородам дается по следующем порядке: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ru-RU" sz="2800" b="1" dirty="0" smtClean="0"/>
              <a:t>  </a:t>
            </a:r>
            <a:r>
              <a:rPr lang="ru-RU" sz="2800" b="1" dirty="0" smtClean="0">
                <a:solidFill>
                  <a:srgbClr val="003300"/>
                </a:solidFill>
              </a:rPr>
              <a:t>В молекуле выделяют самую длинную цепь, состоящую из атомов углерода, и атомы углерода нумеруют</a:t>
            </a:r>
            <a:r>
              <a:rPr lang="ru-RU" sz="1800" b="1" dirty="0" smtClean="0">
                <a:solidFill>
                  <a:srgbClr val="003300"/>
                </a:solidFill>
              </a:rPr>
              <a:t>;</a:t>
            </a:r>
          </a:p>
          <a:p>
            <a:pPr>
              <a:buFontTx/>
              <a:buNone/>
              <a:defRPr/>
            </a:pPr>
            <a:r>
              <a:rPr lang="ru-RU" b="1" dirty="0" smtClean="0">
                <a:solidFill>
                  <a:srgbClr val="000000"/>
                </a:solidFill>
              </a:rPr>
              <a:t>                    </a:t>
            </a:r>
            <a:r>
              <a:rPr lang="ru-RU" b="1" dirty="0" smtClean="0">
                <a:solidFill>
                  <a:srgbClr val="800000"/>
                </a:solidFill>
              </a:rPr>
              <a:t>СН</a:t>
            </a:r>
            <a:r>
              <a:rPr lang="ru-RU" b="1" baseline="-25000" dirty="0" smtClean="0">
                <a:solidFill>
                  <a:srgbClr val="800000"/>
                </a:solidFill>
              </a:rPr>
              <a:t>3  </a:t>
            </a:r>
            <a:r>
              <a:rPr lang="ru-RU" b="1" dirty="0" smtClean="0">
                <a:solidFill>
                  <a:srgbClr val="800000"/>
                </a:solidFill>
              </a:rPr>
              <a:t>СН</a:t>
            </a:r>
            <a:r>
              <a:rPr lang="ru-RU" b="1" baseline="-25000" dirty="0" smtClean="0">
                <a:solidFill>
                  <a:srgbClr val="800000"/>
                </a:solidFill>
              </a:rPr>
              <a:t>3</a:t>
            </a:r>
            <a:endParaRPr lang="ru-RU" dirty="0" smtClean="0">
              <a:solidFill>
                <a:srgbClr val="800000"/>
              </a:solidFill>
            </a:endParaRPr>
          </a:p>
          <a:p>
            <a:pPr>
              <a:buFontTx/>
              <a:buNone/>
              <a:defRPr/>
            </a:pPr>
            <a:endParaRPr lang="ru-RU" sz="1800" b="1" dirty="0" smtClean="0"/>
          </a:p>
          <a:p>
            <a:pPr>
              <a:buFontTx/>
              <a:buNone/>
              <a:defRPr/>
            </a:pPr>
            <a:endParaRPr lang="ru-RU" sz="1800" b="1" dirty="0" smtClean="0"/>
          </a:p>
          <a:p>
            <a:pPr>
              <a:spcBef>
                <a:spcPts val="300"/>
              </a:spcBef>
              <a:buFontTx/>
              <a:buNone/>
              <a:defRPr/>
            </a:pPr>
            <a:r>
              <a:rPr lang="ru-RU" sz="1800" b="1" dirty="0" smtClean="0"/>
              <a:t>                                    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СН</a:t>
            </a:r>
            <a:r>
              <a:rPr lang="ru-RU" b="1" baseline="-25000" dirty="0" smtClean="0">
                <a:solidFill>
                  <a:srgbClr val="C00000"/>
                </a:solidFill>
              </a:rPr>
              <a:t>2</a:t>
            </a:r>
          </a:p>
          <a:p>
            <a:pPr>
              <a:spcBef>
                <a:spcPts val="0"/>
              </a:spcBef>
              <a:buFontTx/>
              <a:buNone/>
              <a:tabLst>
                <a:tab pos="3495675" algn="l"/>
              </a:tabLst>
              <a:defRPr/>
            </a:pPr>
            <a:r>
              <a:rPr lang="ru-RU" b="1" dirty="0" smtClean="0"/>
              <a:t>         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СН</a:t>
            </a:r>
            <a:r>
              <a:rPr lang="ru-RU" b="1" baseline="-25000" dirty="0" smtClean="0">
                <a:solidFill>
                  <a:srgbClr val="C00000"/>
                </a:solidFill>
              </a:rPr>
              <a:t>3</a:t>
            </a:r>
          </a:p>
          <a:p>
            <a:pPr marL="88900" indent="-88900">
              <a:lnSpc>
                <a:spcPct val="85000"/>
              </a:lnSpc>
              <a:spcBef>
                <a:spcPts val="600"/>
              </a:spcBef>
              <a:buFontTx/>
              <a:buNone/>
              <a:defRPr/>
            </a:pPr>
            <a:r>
              <a:rPr lang="ru-RU" sz="2800" b="1" dirty="0" smtClean="0">
                <a:solidFill>
                  <a:srgbClr val="660066"/>
                </a:solidFill>
              </a:rPr>
              <a:t>  </a:t>
            </a:r>
            <a:r>
              <a:rPr lang="ru-RU" sz="1800" b="1" dirty="0" smtClean="0">
                <a:solidFill>
                  <a:srgbClr val="660066"/>
                </a:solidFill>
              </a:rPr>
              <a:t>  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3315" name="Прямоугольник 3"/>
          <p:cNvSpPr>
            <a:spLocks noChangeArrowheads="1"/>
          </p:cNvSpPr>
          <p:nvPr/>
        </p:nvSpPr>
        <p:spPr bwMode="auto">
          <a:xfrm>
            <a:off x="1500188" y="3500438"/>
            <a:ext cx="6357937" cy="15700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00"/>
                </a:solidFill>
              </a:rPr>
              <a:t> </a:t>
            </a:r>
          </a:p>
          <a:p>
            <a:endParaRPr lang="ru-RU" sz="3200" b="1">
              <a:solidFill>
                <a:srgbClr val="000000"/>
              </a:solidFill>
            </a:endParaRPr>
          </a:p>
          <a:p>
            <a:r>
              <a:rPr lang="ru-RU" sz="3200" b="1">
                <a:solidFill>
                  <a:srgbClr val="000000"/>
                </a:solidFill>
              </a:rPr>
              <a:t> СН</a:t>
            </a:r>
            <a:r>
              <a:rPr lang="ru-RU" sz="3200" b="1" baseline="-25000">
                <a:solidFill>
                  <a:srgbClr val="000000"/>
                </a:solidFill>
              </a:rPr>
              <a:t>3 </a:t>
            </a:r>
            <a:r>
              <a:rPr lang="ru-RU" sz="3200" b="1">
                <a:solidFill>
                  <a:srgbClr val="000000"/>
                </a:solidFill>
              </a:rPr>
              <a:t> СН  СН  СН   СН</a:t>
            </a:r>
            <a:r>
              <a:rPr lang="ru-RU" sz="3200" b="1" baseline="-25000">
                <a:solidFill>
                  <a:srgbClr val="000000"/>
                </a:solidFill>
              </a:rPr>
              <a:t>2 </a:t>
            </a:r>
            <a:r>
              <a:rPr lang="ru-RU" sz="3200" b="1">
                <a:solidFill>
                  <a:srgbClr val="000000"/>
                </a:solidFill>
              </a:rPr>
              <a:t> СН</a:t>
            </a:r>
            <a:r>
              <a:rPr lang="ru-RU" sz="3200" b="1" baseline="-25000">
                <a:solidFill>
                  <a:srgbClr val="000000"/>
                </a:solidFill>
              </a:rPr>
              <a:t>3</a:t>
            </a:r>
            <a:endParaRPr lang="ru-RU" sz="320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2643187" y="44291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4357687" y="50006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3500437" y="44291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714500" y="5000625"/>
            <a:ext cx="3127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1C1C1C"/>
                </a:solidFill>
                <a:latin typeface="Arial"/>
              </a:rPr>
              <a:t>1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4357687" y="55721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428875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214688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071938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929188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857875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500188" y="4500563"/>
            <a:ext cx="5429250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500188" y="5000625"/>
            <a:ext cx="5429250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1250157" y="4750594"/>
            <a:ext cx="500062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6679407" y="4750594"/>
            <a:ext cx="500062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643188" y="5000625"/>
            <a:ext cx="312737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1C1C1C"/>
                </a:solidFill>
                <a:latin typeface="Arial"/>
              </a:rPr>
              <a:t>2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143500" y="5000625"/>
            <a:ext cx="3127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1C1C1C"/>
                </a:solidFill>
                <a:latin typeface="Arial"/>
              </a:rPr>
              <a:t>5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143375" y="4929188"/>
            <a:ext cx="312738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1C1C1C"/>
                </a:solidFill>
                <a:latin typeface="Arial"/>
              </a:rPr>
              <a:t>4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143625" y="5000625"/>
            <a:ext cx="3127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1C1C1C"/>
                </a:solidFill>
                <a:latin typeface="Arial"/>
              </a:rPr>
              <a:t>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071563"/>
            <a:ext cx="8929687" cy="525621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/>
              <a:t>    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>
                <a:solidFill>
                  <a:srgbClr val="1C1C1C"/>
                </a:solidFill>
              </a:rPr>
              <a:t>    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endParaRPr lang="ru-RU" sz="1800" b="1" dirty="0" smtClean="0">
              <a:solidFill>
                <a:srgbClr val="1C1C1C"/>
              </a:solidFill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>
                <a:solidFill>
                  <a:srgbClr val="1C1C1C"/>
                </a:solidFill>
              </a:rPr>
              <a:t>   </a:t>
            </a:r>
            <a:r>
              <a:rPr lang="ru-RU" sz="2800" b="1" dirty="0" smtClean="0">
                <a:solidFill>
                  <a:srgbClr val="1C1C1C"/>
                </a:solidFill>
              </a:rPr>
              <a:t>Название предельным углеводородам дается по следующем порядке: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ru-RU" sz="2800" b="1" dirty="0" smtClean="0"/>
              <a:t>  </a:t>
            </a:r>
            <a:r>
              <a:rPr lang="ru-RU" sz="2800" b="1" dirty="0" smtClean="0">
                <a:solidFill>
                  <a:srgbClr val="003300"/>
                </a:solidFill>
              </a:rPr>
              <a:t>В молекуле выделяют самую длинную цепь, состоящую из атомов углерода, и атомы углерода нумеруют</a:t>
            </a:r>
            <a:r>
              <a:rPr lang="ru-RU" sz="1800" b="1" dirty="0" smtClean="0">
                <a:solidFill>
                  <a:srgbClr val="003300"/>
                </a:solidFill>
              </a:rPr>
              <a:t>;</a:t>
            </a:r>
          </a:p>
          <a:p>
            <a:pPr>
              <a:buFontTx/>
              <a:buNone/>
              <a:defRPr/>
            </a:pPr>
            <a:r>
              <a:rPr lang="ru-RU" b="1" dirty="0" smtClean="0">
                <a:solidFill>
                  <a:srgbClr val="000000"/>
                </a:solidFill>
              </a:rPr>
              <a:t>                    </a:t>
            </a:r>
            <a:r>
              <a:rPr lang="ru-RU" b="1" dirty="0" smtClean="0">
                <a:solidFill>
                  <a:srgbClr val="800000"/>
                </a:solidFill>
              </a:rPr>
              <a:t>СН</a:t>
            </a:r>
            <a:r>
              <a:rPr lang="ru-RU" b="1" baseline="-25000" dirty="0" smtClean="0">
                <a:solidFill>
                  <a:srgbClr val="800000"/>
                </a:solidFill>
              </a:rPr>
              <a:t>3  </a:t>
            </a:r>
            <a:r>
              <a:rPr lang="ru-RU" b="1" dirty="0" smtClean="0">
                <a:solidFill>
                  <a:srgbClr val="800000"/>
                </a:solidFill>
              </a:rPr>
              <a:t>СН</a:t>
            </a:r>
            <a:r>
              <a:rPr lang="ru-RU" b="1" baseline="-25000" dirty="0" smtClean="0">
                <a:solidFill>
                  <a:srgbClr val="800000"/>
                </a:solidFill>
              </a:rPr>
              <a:t>3</a:t>
            </a:r>
            <a:endParaRPr lang="ru-RU" dirty="0" smtClean="0">
              <a:solidFill>
                <a:srgbClr val="800000"/>
              </a:solidFill>
            </a:endParaRPr>
          </a:p>
          <a:p>
            <a:pPr>
              <a:buFontTx/>
              <a:buNone/>
              <a:defRPr/>
            </a:pPr>
            <a:endParaRPr lang="ru-RU" sz="1800" b="1" dirty="0" smtClean="0"/>
          </a:p>
          <a:p>
            <a:pPr>
              <a:buFontTx/>
              <a:buNone/>
              <a:defRPr/>
            </a:pPr>
            <a:endParaRPr lang="ru-RU" sz="1800" b="1" dirty="0" smtClean="0"/>
          </a:p>
          <a:p>
            <a:pPr>
              <a:spcBef>
                <a:spcPts val="300"/>
              </a:spcBef>
              <a:buFontTx/>
              <a:buNone/>
              <a:defRPr/>
            </a:pPr>
            <a:r>
              <a:rPr lang="ru-RU" sz="1800" b="1" dirty="0" smtClean="0"/>
              <a:t>                                    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СН</a:t>
            </a:r>
            <a:r>
              <a:rPr lang="ru-RU" b="1" baseline="-25000" dirty="0" smtClean="0">
                <a:solidFill>
                  <a:srgbClr val="C00000"/>
                </a:solidFill>
              </a:rPr>
              <a:t>2</a:t>
            </a:r>
          </a:p>
          <a:p>
            <a:pPr>
              <a:spcBef>
                <a:spcPts val="0"/>
              </a:spcBef>
              <a:buFontTx/>
              <a:buNone/>
              <a:tabLst>
                <a:tab pos="3495675" algn="l"/>
              </a:tabLst>
              <a:defRPr/>
            </a:pPr>
            <a:r>
              <a:rPr lang="ru-RU" b="1" dirty="0" smtClean="0"/>
              <a:t>         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СН</a:t>
            </a:r>
            <a:r>
              <a:rPr lang="ru-RU" b="1" baseline="-25000" dirty="0" smtClean="0">
                <a:solidFill>
                  <a:srgbClr val="C00000"/>
                </a:solidFill>
              </a:rPr>
              <a:t>3</a:t>
            </a:r>
          </a:p>
          <a:p>
            <a:pPr marL="88900" indent="-88900">
              <a:lnSpc>
                <a:spcPct val="85000"/>
              </a:lnSpc>
              <a:spcBef>
                <a:spcPts val="600"/>
              </a:spcBef>
              <a:buFontTx/>
              <a:buNone/>
              <a:defRPr/>
            </a:pPr>
            <a:r>
              <a:rPr lang="ru-RU" sz="2800" b="1" dirty="0" smtClean="0">
                <a:solidFill>
                  <a:srgbClr val="660066"/>
                </a:solidFill>
              </a:rPr>
              <a:t>  </a:t>
            </a:r>
            <a:r>
              <a:rPr lang="ru-RU" sz="1800" b="1" dirty="0" smtClean="0">
                <a:solidFill>
                  <a:srgbClr val="660066"/>
                </a:solidFill>
              </a:rPr>
              <a:t>  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1500188" y="3500438"/>
            <a:ext cx="6357937" cy="15700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00"/>
                </a:solidFill>
              </a:rPr>
              <a:t> </a:t>
            </a:r>
          </a:p>
          <a:p>
            <a:endParaRPr lang="ru-RU" sz="3200" b="1">
              <a:solidFill>
                <a:srgbClr val="000000"/>
              </a:solidFill>
            </a:endParaRPr>
          </a:p>
          <a:p>
            <a:r>
              <a:rPr lang="ru-RU" sz="3200" b="1">
                <a:solidFill>
                  <a:srgbClr val="000000"/>
                </a:solidFill>
              </a:rPr>
              <a:t> СН</a:t>
            </a:r>
            <a:r>
              <a:rPr lang="ru-RU" sz="3200" b="1" baseline="-25000">
                <a:solidFill>
                  <a:srgbClr val="000000"/>
                </a:solidFill>
              </a:rPr>
              <a:t>3 </a:t>
            </a:r>
            <a:r>
              <a:rPr lang="ru-RU" sz="3200" b="1">
                <a:solidFill>
                  <a:srgbClr val="000000"/>
                </a:solidFill>
              </a:rPr>
              <a:t> СН  СН  СН   СН</a:t>
            </a:r>
            <a:r>
              <a:rPr lang="ru-RU" sz="3200" b="1" baseline="-25000">
                <a:solidFill>
                  <a:srgbClr val="000000"/>
                </a:solidFill>
              </a:rPr>
              <a:t>2 </a:t>
            </a:r>
            <a:r>
              <a:rPr lang="ru-RU" sz="3200" b="1">
                <a:solidFill>
                  <a:srgbClr val="000000"/>
                </a:solidFill>
              </a:rPr>
              <a:t> СН</a:t>
            </a:r>
            <a:r>
              <a:rPr lang="ru-RU" sz="3200" b="1" baseline="-25000">
                <a:solidFill>
                  <a:srgbClr val="000000"/>
                </a:solidFill>
              </a:rPr>
              <a:t>3</a:t>
            </a:r>
            <a:endParaRPr lang="ru-RU" sz="320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2643187" y="44291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4357687" y="50006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3500437" y="44291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714500" y="5000625"/>
            <a:ext cx="3127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1C1C1C"/>
                </a:solidFill>
                <a:latin typeface="Arial"/>
              </a:rPr>
              <a:t>1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4357687" y="55721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428875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214688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071938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929188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857875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500188" y="4500563"/>
            <a:ext cx="5429250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500188" y="5000625"/>
            <a:ext cx="5429250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1250157" y="4750594"/>
            <a:ext cx="500062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6679407" y="4750594"/>
            <a:ext cx="500062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643188" y="5000625"/>
            <a:ext cx="312737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1C1C1C"/>
                </a:solidFill>
                <a:latin typeface="Arial"/>
              </a:rPr>
              <a:t>2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143500" y="5000625"/>
            <a:ext cx="3127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1C1C1C"/>
                </a:solidFill>
                <a:latin typeface="Arial"/>
              </a:rPr>
              <a:t>5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143375" y="4929188"/>
            <a:ext cx="312738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1C1C1C"/>
                </a:solidFill>
                <a:latin typeface="Arial"/>
              </a:rPr>
              <a:t>4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143625" y="5000625"/>
            <a:ext cx="3127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1C1C1C"/>
                </a:solidFill>
                <a:latin typeface="Arial"/>
              </a:rPr>
              <a:t>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857250"/>
            <a:ext cx="8929687" cy="5470525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/>
              <a:t>    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b="1" dirty="0" smtClean="0">
                <a:solidFill>
                  <a:srgbClr val="1C1C1C"/>
                </a:solidFill>
              </a:rPr>
              <a:t>    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endParaRPr lang="ru-RU" sz="1800" b="1" dirty="0" smtClean="0">
              <a:solidFill>
                <a:srgbClr val="1C1C1C"/>
              </a:solidFill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ru-RU" sz="1800" b="1" dirty="0" smtClean="0">
                <a:solidFill>
                  <a:srgbClr val="1C1C1C"/>
                </a:solidFill>
              </a:rPr>
              <a:t>  </a:t>
            </a:r>
            <a:r>
              <a:rPr lang="ru-RU" sz="2800" b="1" dirty="0" smtClean="0">
                <a:solidFill>
                  <a:srgbClr val="660066"/>
                </a:solidFill>
              </a:rPr>
              <a:t>Данное соединение условно рассматривается как производное неразветвленного углеводорода, содержащего такое же количество атомов углерода как  в выделенной цепи  </a:t>
            </a:r>
            <a:r>
              <a:rPr lang="ru-RU" sz="2800" b="1" dirty="0" smtClean="0">
                <a:solidFill>
                  <a:srgbClr val="C00000"/>
                </a:solidFill>
              </a:rPr>
              <a:t>(в данном случае – </a:t>
            </a:r>
            <a:r>
              <a:rPr lang="ru-RU" sz="2800" b="1" dirty="0" err="1" smtClean="0">
                <a:solidFill>
                  <a:srgbClr val="C00000"/>
                </a:solidFill>
              </a:rPr>
              <a:t>гексана</a:t>
            </a:r>
            <a:r>
              <a:rPr lang="ru-RU" sz="2800" b="1" dirty="0" smtClean="0">
                <a:solidFill>
                  <a:srgbClr val="C00000"/>
                </a:solidFill>
              </a:rPr>
              <a:t>)</a:t>
            </a:r>
            <a:r>
              <a:rPr lang="ru-RU" sz="2800" b="1" dirty="0" smtClean="0">
                <a:solidFill>
                  <a:srgbClr val="000000"/>
                </a:solidFill>
              </a:rPr>
              <a:t>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endParaRPr lang="ru-RU" sz="2800" b="1" dirty="0" smtClean="0">
              <a:solidFill>
                <a:srgbClr val="000000"/>
              </a:solidFill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b="1" dirty="0" smtClean="0">
                <a:solidFill>
                  <a:srgbClr val="000000"/>
                </a:solidFill>
              </a:rPr>
              <a:t>                    </a:t>
            </a:r>
            <a:r>
              <a:rPr lang="ru-RU" b="1" dirty="0" smtClean="0">
                <a:solidFill>
                  <a:srgbClr val="800000"/>
                </a:solidFill>
              </a:rPr>
              <a:t>СН</a:t>
            </a:r>
            <a:r>
              <a:rPr lang="ru-RU" b="1" baseline="-25000" dirty="0" smtClean="0">
                <a:solidFill>
                  <a:srgbClr val="800000"/>
                </a:solidFill>
              </a:rPr>
              <a:t>3  </a:t>
            </a:r>
            <a:r>
              <a:rPr lang="ru-RU" b="1" dirty="0" smtClean="0">
                <a:solidFill>
                  <a:srgbClr val="800000"/>
                </a:solidFill>
              </a:rPr>
              <a:t>СН</a:t>
            </a:r>
            <a:r>
              <a:rPr lang="ru-RU" b="1" baseline="-25000" dirty="0" smtClean="0">
                <a:solidFill>
                  <a:srgbClr val="800000"/>
                </a:solidFill>
              </a:rPr>
              <a:t>3 </a:t>
            </a:r>
            <a:endParaRPr lang="ru-RU" dirty="0" smtClean="0">
              <a:solidFill>
                <a:srgbClr val="800000"/>
              </a:solidFill>
            </a:endParaRPr>
          </a:p>
          <a:p>
            <a:pPr>
              <a:buFontTx/>
              <a:buNone/>
              <a:defRPr/>
            </a:pPr>
            <a:endParaRPr lang="ru-RU" sz="1800" b="1" dirty="0" smtClean="0"/>
          </a:p>
          <a:p>
            <a:pPr>
              <a:buFontTx/>
              <a:buNone/>
              <a:defRPr/>
            </a:pPr>
            <a:endParaRPr lang="ru-RU" sz="1800" b="1" dirty="0" smtClean="0"/>
          </a:p>
          <a:p>
            <a:pPr>
              <a:spcBef>
                <a:spcPts val="300"/>
              </a:spcBef>
              <a:buFontTx/>
              <a:buNone/>
              <a:defRPr/>
            </a:pPr>
            <a:r>
              <a:rPr lang="ru-RU" sz="1800" b="1" dirty="0" smtClean="0"/>
              <a:t>                                    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СН</a:t>
            </a:r>
            <a:r>
              <a:rPr lang="ru-RU" b="1" baseline="-25000" dirty="0" smtClean="0">
                <a:solidFill>
                  <a:srgbClr val="C00000"/>
                </a:solidFill>
              </a:rPr>
              <a:t>2</a:t>
            </a:r>
          </a:p>
          <a:p>
            <a:pPr>
              <a:spcBef>
                <a:spcPts val="0"/>
              </a:spcBef>
              <a:buFontTx/>
              <a:buNone/>
              <a:tabLst>
                <a:tab pos="3495675" algn="l"/>
              </a:tabLst>
              <a:defRPr/>
            </a:pPr>
            <a:r>
              <a:rPr lang="ru-RU" b="1" dirty="0" smtClean="0"/>
              <a:t>         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СН</a:t>
            </a:r>
            <a:r>
              <a:rPr lang="ru-RU" b="1" baseline="-25000" dirty="0" smtClean="0">
                <a:solidFill>
                  <a:srgbClr val="C00000"/>
                </a:solidFill>
              </a:rPr>
              <a:t>3</a:t>
            </a:r>
          </a:p>
          <a:p>
            <a:pPr marL="88900" indent="-88900">
              <a:lnSpc>
                <a:spcPct val="85000"/>
              </a:lnSpc>
              <a:spcBef>
                <a:spcPts val="600"/>
              </a:spcBef>
              <a:buFontTx/>
              <a:buNone/>
              <a:defRPr/>
            </a:pPr>
            <a:r>
              <a:rPr lang="ru-RU" sz="2800" b="1" dirty="0" smtClean="0">
                <a:solidFill>
                  <a:srgbClr val="660066"/>
                </a:solidFill>
              </a:rPr>
              <a:t>  </a:t>
            </a:r>
            <a:r>
              <a:rPr lang="ru-RU" sz="1800" b="1" dirty="0" smtClean="0">
                <a:solidFill>
                  <a:srgbClr val="660066"/>
                </a:solidFill>
              </a:rPr>
              <a:t>  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5363" name="Прямоугольник 3"/>
          <p:cNvSpPr>
            <a:spLocks noChangeArrowheads="1"/>
          </p:cNvSpPr>
          <p:nvPr/>
        </p:nvSpPr>
        <p:spPr bwMode="auto">
          <a:xfrm>
            <a:off x="1500188" y="3500438"/>
            <a:ext cx="6357937" cy="15700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00"/>
                </a:solidFill>
              </a:rPr>
              <a:t> </a:t>
            </a:r>
          </a:p>
          <a:p>
            <a:endParaRPr lang="ru-RU" sz="3200" b="1">
              <a:solidFill>
                <a:srgbClr val="000000"/>
              </a:solidFill>
            </a:endParaRPr>
          </a:p>
          <a:p>
            <a:r>
              <a:rPr lang="ru-RU" sz="3200" b="1">
                <a:solidFill>
                  <a:srgbClr val="000000"/>
                </a:solidFill>
              </a:rPr>
              <a:t> СН</a:t>
            </a:r>
            <a:r>
              <a:rPr lang="ru-RU" sz="3200" b="1" baseline="-25000">
                <a:solidFill>
                  <a:srgbClr val="000000"/>
                </a:solidFill>
              </a:rPr>
              <a:t>3 </a:t>
            </a:r>
            <a:r>
              <a:rPr lang="ru-RU" sz="3200" b="1">
                <a:solidFill>
                  <a:srgbClr val="000000"/>
                </a:solidFill>
              </a:rPr>
              <a:t> СН  СН  СН   СН</a:t>
            </a:r>
            <a:r>
              <a:rPr lang="ru-RU" sz="3200" b="1" baseline="-25000">
                <a:solidFill>
                  <a:srgbClr val="000000"/>
                </a:solidFill>
              </a:rPr>
              <a:t>2 </a:t>
            </a:r>
            <a:r>
              <a:rPr lang="ru-RU" sz="3200" b="1">
                <a:solidFill>
                  <a:srgbClr val="000000"/>
                </a:solidFill>
              </a:rPr>
              <a:t> СН</a:t>
            </a:r>
            <a:r>
              <a:rPr lang="ru-RU" sz="3200" b="1" baseline="-25000">
                <a:solidFill>
                  <a:srgbClr val="000000"/>
                </a:solidFill>
              </a:rPr>
              <a:t>3</a:t>
            </a:r>
            <a:endParaRPr lang="ru-RU" sz="320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2643187" y="44291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4357687" y="50006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3500437" y="44291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714500" y="5000625"/>
            <a:ext cx="3127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1C1C1C"/>
                </a:solidFill>
                <a:latin typeface="Arial"/>
              </a:rPr>
              <a:t>1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4357687" y="5572126"/>
            <a:ext cx="142875" cy="0"/>
          </a:xfrm>
          <a:prstGeom prst="line">
            <a:avLst/>
          </a:prstGeom>
          <a:ln w="28575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428875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214688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071938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929188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857875" y="4714875"/>
            <a:ext cx="142875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500188" y="4500563"/>
            <a:ext cx="5429250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500188" y="5000625"/>
            <a:ext cx="5429250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1250157" y="4750594"/>
            <a:ext cx="500062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6679407" y="4750594"/>
            <a:ext cx="500062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643188" y="5000625"/>
            <a:ext cx="312737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1C1C1C"/>
                </a:solidFill>
                <a:latin typeface="Arial"/>
              </a:rPr>
              <a:t>2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143500" y="5000625"/>
            <a:ext cx="3127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1C1C1C"/>
                </a:solidFill>
                <a:latin typeface="Arial"/>
              </a:rPr>
              <a:t>5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143375" y="4929188"/>
            <a:ext cx="312738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1C1C1C"/>
                </a:solidFill>
                <a:latin typeface="Arial"/>
              </a:rPr>
              <a:t>4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143625" y="5000625"/>
            <a:ext cx="3127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1C1C1C"/>
                </a:solidFill>
                <a:latin typeface="Arial"/>
              </a:rPr>
              <a:t>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2714625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   </a:t>
            </a:r>
          </a:p>
          <a:p>
            <a:pPr eaLnBrk="1" hangingPunct="1">
              <a:buFontTx/>
              <a:buNone/>
            </a:pPr>
            <a:r>
              <a:rPr lang="ru-RU" smtClean="0"/>
              <a:t>               </a:t>
            </a:r>
            <a:r>
              <a:rPr lang="ru-RU" b="1" smtClean="0">
                <a:solidFill>
                  <a:srgbClr val="800000"/>
                </a:solidFill>
              </a:rPr>
              <a:t>СН</a:t>
            </a:r>
            <a:r>
              <a:rPr lang="ru-RU" b="1" baseline="-25000" smtClean="0">
                <a:solidFill>
                  <a:srgbClr val="800000"/>
                </a:solidFill>
              </a:rPr>
              <a:t>3</a:t>
            </a:r>
            <a:r>
              <a:rPr lang="ru-RU" b="1" smtClean="0">
                <a:solidFill>
                  <a:srgbClr val="800000"/>
                </a:solidFill>
              </a:rPr>
              <a:t>  СН</a:t>
            </a:r>
            <a:r>
              <a:rPr lang="ru-RU" b="1" baseline="-25000" smtClean="0">
                <a:solidFill>
                  <a:srgbClr val="800000"/>
                </a:solidFill>
              </a:rPr>
              <a:t>3</a:t>
            </a:r>
            <a:r>
              <a:rPr lang="ru-RU" smtClean="0"/>
              <a:t>        </a:t>
            </a:r>
          </a:p>
          <a:p>
            <a:pPr eaLnBrk="1" hangingPunct="1">
              <a:buFontTx/>
              <a:buNone/>
            </a:pPr>
            <a:r>
              <a:rPr lang="ru-RU" smtClean="0"/>
              <a:t>     </a:t>
            </a:r>
            <a:r>
              <a:rPr lang="ru-RU" b="1" smtClean="0">
                <a:solidFill>
                  <a:srgbClr val="000000"/>
                </a:solidFill>
              </a:rPr>
              <a:t>СН</a:t>
            </a:r>
            <a:r>
              <a:rPr lang="ru-RU" b="1" baseline="-25000" smtClean="0">
                <a:solidFill>
                  <a:srgbClr val="000000"/>
                </a:solidFill>
              </a:rPr>
              <a:t>3</a:t>
            </a:r>
            <a:r>
              <a:rPr lang="ru-RU" b="1" smtClean="0">
                <a:solidFill>
                  <a:srgbClr val="000000"/>
                </a:solidFill>
              </a:rPr>
              <a:t> - СН - СН - СН - СН</a:t>
            </a:r>
            <a:r>
              <a:rPr lang="ru-RU" b="1" baseline="-25000" smtClean="0">
                <a:solidFill>
                  <a:srgbClr val="000000"/>
                </a:solidFill>
              </a:rPr>
              <a:t>2</a:t>
            </a:r>
            <a:r>
              <a:rPr lang="ru-RU" b="1" smtClean="0">
                <a:solidFill>
                  <a:srgbClr val="000000"/>
                </a:solidFill>
              </a:rPr>
              <a:t>- СН</a:t>
            </a:r>
            <a:r>
              <a:rPr lang="ru-RU" b="1" baseline="-25000" smtClean="0">
                <a:solidFill>
                  <a:srgbClr val="000000"/>
                </a:solidFill>
              </a:rPr>
              <a:t>3</a:t>
            </a:r>
          </a:p>
          <a:p>
            <a:pPr eaLnBrk="1" hangingPunct="1">
              <a:buFontTx/>
              <a:buNone/>
            </a:pPr>
            <a:r>
              <a:rPr lang="ru-RU" smtClean="0"/>
              <a:t>                                </a:t>
            </a:r>
            <a:r>
              <a:rPr lang="ru-RU" b="1" smtClean="0">
                <a:solidFill>
                  <a:srgbClr val="663300"/>
                </a:solidFill>
              </a:rPr>
              <a:t>СН</a:t>
            </a:r>
            <a:r>
              <a:rPr lang="ru-RU" b="1" baseline="-25000" smtClean="0">
                <a:solidFill>
                  <a:srgbClr val="663300"/>
                </a:solidFill>
              </a:rPr>
              <a:t>2</a:t>
            </a:r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rgbClr val="663300"/>
                </a:solidFill>
              </a:rPr>
              <a:t>                                СН</a:t>
            </a:r>
            <a:r>
              <a:rPr lang="ru-RU" b="1" baseline="-25000" smtClean="0">
                <a:solidFill>
                  <a:srgbClr val="663300"/>
                </a:solidFill>
              </a:rPr>
              <a:t>3</a:t>
            </a:r>
            <a:r>
              <a:rPr lang="ru-RU" b="1" smtClean="0"/>
              <a:t>    </a:t>
            </a:r>
          </a:p>
          <a:p>
            <a:pPr eaLnBrk="1" hangingPunct="1">
              <a:buFontTx/>
              <a:buNone/>
            </a:pPr>
            <a:r>
              <a:rPr lang="ru-RU" smtClean="0"/>
              <a:t>             </a:t>
            </a:r>
            <a:r>
              <a:rPr lang="ru-RU" b="1" smtClean="0">
                <a:solidFill>
                  <a:srgbClr val="000066"/>
                </a:solidFill>
              </a:rPr>
              <a:t>2,3 - диметил- 4-этилгексан</a:t>
            </a:r>
          </a:p>
        </p:txBody>
      </p:sp>
      <p:sp>
        <p:nvSpPr>
          <p:cNvPr id="16387" name="Line 6"/>
          <p:cNvSpPr>
            <a:spLocks noChangeShapeType="1"/>
          </p:cNvSpPr>
          <p:nvPr/>
        </p:nvSpPr>
        <p:spPr bwMode="auto">
          <a:xfrm>
            <a:off x="785813" y="4429125"/>
            <a:ext cx="62865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8" name="Line 7"/>
          <p:cNvSpPr>
            <a:spLocks noChangeShapeType="1"/>
          </p:cNvSpPr>
          <p:nvPr/>
        </p:nvSpPr>
        <p:spPr bwMode="auto">
          <a:xfrm>
            <a:off x="785813" y="3929063"/>
            <a:ext cx="0" cy="5000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9" name="Line 9"/>
          <p:cNvSpPr>
            <a:spLocks noChangeShapeType="1"/>
          </p:cNvSpPr>
          <p:nvPr/>
        </p:nvSpPr>
        <p:spPr bwMode="auto">
          <a:xfrm>
            <a:off x="2286000" y="3786188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0" name="Line 10"/>
          <p:cNvSpPr>
            <a:spLocks noChangeShapeType="1"/>
          </p:cNvSpPr>
          <p:nvPr/>
        </p:nvSpPr>
        <p:spPr bwMode="auto">
          <a:xfrm>
            <a:off x="3214688" y="3786188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1" name="Line 11"/>
          <p:cNvSpPr>
            <a:spLocks noChangeShapeType="1"/>
          </p:cNvSpPr>
          <p:nvPr/>
        </p:nvSpPr>
        <p:spPr bwMode="auto">
          <a:xfrm>
            <a:off x="4143375" y="4357688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2" name="Line 12"/>
          <p:cNvSpPr>
            <a:spLocks noChangeShapeType="1"/>
          </p:cNvSpPr>
          <p:nvPr/>
        </p:nvSpPr>
        <p:spPr bwMode="auto">
          <a:xfrm>
            <a:off x="4143375" y="4929188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3" name="Rectangle 13"/>
          <p:cNvSpPr>
            <a:spLocks noChangeArrowheads="1"/>
          </p:cNvSpPr>
          <p:nvPr/>
        </p:nvSpPr>
        <p:spPr bwMode="auto">
          <a:xfrm>
            <a:off x="1000125" y="43576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1</a:t>
            </a:r>
          </a:p>
        </p:txBody>
      </p:sp>
      <p:sp>
        <p:nvSpPr>
          <p:cNvPr id="16394" name="Rectangle 14"/>
          <p:cNvSpPr>
            <a:spLocks noChangeArrowheads="1"/>
          </p:cNvSpPr>
          <p:nvPr/>
        </p:nvSpPr>
        <p:spPr bwMode="auto">
          <a:xfrm>
            <a:off x="2071688" y="43576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</a:t>
            </a:r>
          </a:p>
        </p:txBody>
      </p:sp>
      <p:sp>
        <p:nvSpPr>
          <p:cNvPr id="16395" name="Rectangle 15"/>
          <p:cNvSpPr>
            <a:spLocks noChangeArrowheads="1"/>
          </p:cNvSpPr>
          <p:nvPr/>
        </p:nvSpPr>
        <p:spPr bwMode="auto">
          <a:xfrm>
            <a:off x="3000375" y="43576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3</a:t>
            </a:r>
          </a:p>
        </p:txBody>
      </p:sp>
      <p:sp>
        <p:nvSpPr>
          <p:cNvPr id="16396" name="Rectangle 17"/>
          <p:cNvSpPr>
            <a:spLocks noChangeArrowheads="1"/>
          </p:cNvSpPr>
          <p:nvPr/>
        </p:nvSpPr>
        <p:spPr bwMode="auto">
          <a:xfrm>
            <a:off x="4143375" y="42862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4</a:t>
            </a:r>
          </a:p>
        </p:txBody>
      </p:sp>
      <p:sp>
        <p:nvSpPr>
          <p:cNvPr id="16397" name="Rectangle 18"/>
          <p:cNvSpPr>
            <a:spLocks noChangeArrowheads="1"/>
          </p:cNvSpPr>
          <p:nvPr/>
        </p:nvSpPr>
        <p:spPr bwMode="auto">
          <a:xfrm>
            <a:off x="4929188" y="43576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5</a:t>
            </a:r>
          </a:p>
        </p:txBody>
      </p:sp>
      <p:sp>
        <p:nvSpPr>
          <p:cNvPr id="16398" name="Rectangle 19"/>
          <p:cNvSpPr>
            <a:spLocks noChangeArrowheads="1"/>
          </p:cNvSpPr>
          <p:nvPr/>
        </p:nvSpPr>
        <p:spPr bwMode="auto">
          <a:xfrm>
            <a:off x="5929313" y="43576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6</a:t>
            </a:r>
          </a:p>
        </p:txBody>
      </p:sp>
      <p:sp>
        <p:nvSpPr>
          <p:cNvPr id="16399" name="Прямоугольник 17"/>
          <p:cNvSpPr>
            <a:spLocks noChangeArrowheads="1"/>
          </p:cNvSpPr>
          <p:nvPr/>
        </p:nvSpPr>
        <p:spPr bwMode="auto">
          <a:xfrm>
            <a:off x="500063" y="1000125"/>
            <a:ext cx="864393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u-RU" sz="3000" b="1">
                <a:solidFill>
                  <a:srgbClr val="663300"/>
                </a:solidFill>
              </a:rPr>
              <a:t>  </a:t>
            </a:r>
            <a:r>
              <a:rPr lang="ru-RU" sz="2800" b="1">
                <a:solidFill>
                  <a:srgbClr val="663300"/>
                </a:solidFill>
              </a:rPr>
              <a:t>В названии указывают положение и количество заместителей;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v"/>
            </a:pPr>
            <a:r>
              <a:rPr lang="ru-RU" sz="2800" b="1"/>
              <a:t> В конце названия дается название  углеводорода, производным которого считается данное соединений.</a:t>
            </a:r>
          </a:p>
        </p:txBody>
      </p:sp>
      <p:sp>
        <p:nvSpPr>
          <p:cNvPr id="16400" name="Line 6"/>
          <p:cNvSpPr>
            <a:spLocks noChangeShapeType="1"/>
          </p:cNvSpPr>
          <p:nvPr/>
        </p:nvSpPr>
        <p:spPr bwMode="auto">
          <a:xfrm>
            <a:off x="785813" y="3929063"/>
            <a:ext cx="62865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21" name="Прямая соединительная линия 20"/>
          <p:cNvCxnSpPr>
            <a:stCxn id="16400" idx="1"/>
            <a:endCxn id="16387" idx="1"/>
          </p:cNvCxnSpPr>
          <p:nvPr/>
        </p:nvCxnSpPr>
        <p:spPr>
          <a:xfrm rot="16200000" flipH="1">
            <a:off x="6822282" y="4179094"/>
            <a:ext cx="500062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8229600" cy="11430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Aft>
                <a:spcPts val="600"/>
              </a:spcAft>
            </a:pPr>
            <a:r>
              <a:rPr lang="ru-RU" sz="3600" b="1" dirty="0" smtClean="0">
                <a:solidFill>
                  <a:srgbClr val="000066"/>
                </a:solidFill>
              </a:rPr>
              <a:t/>
            </a:r>
            <a:br>
              <a:rPr lang="ru-RU" sz="3600" b="1" dirty="0" smtClean="0">
                <a:solidFill>
                  <a:srgbClr val="000066"/>
                </a:solidFill>
              </a:rPr>
            </a:br>
            <a:r>
              <a:rPr lang="ru-RU" sz="3600" b="1" dirty="0" smtClean="0">
                <a:solidFill>
                  <a:srgbClr val="003300"/>
                </a:solidFill>
              </a:rPr>
              <a:t>Физико-химические свойства </a:t>
            </a:r>
            <a:r>
              <a:rPr lang="ru-RU" sz="3600" b="1" dirty="0" err="1" smtClean="0">
                <a:solidFill>
                  <a:srgbClr val="003300"/>
                </a:solidFill>
              </a:rPr>
              <a:t>алканов</a:t>
            </a:r>
            <a:r>
              <a:rPr lang="ru-RU" sz="3600" b="1" dirty="0" smtClean="0">
                <a:solidFill>
                  <a:srgbClr val="003300"/>
                </a:solidFill>
              </a:rPr>
              <a:t> </a:t>
            </a:r>
            <a:r>
              <a:rPr lang="ru-RU" sz="3200" b="1" dirty="0" smtClean="0">
                <a:solidFill>
                  <a:srgbClr val="000066"/>
                </a:solidFill>
              </a:rPr>
              <a:t>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14500"/>
            <a:ext cx="8893175" cy="4065588"/>
          </a:xfrm>
        </p:spPr>
        <p:txBody>
          <a:bodyPr/>
          <a:lstStyle/>
          <a:p>
            <a:pPr marL="177800" indent="-177800" eaLnBrk="1" hangingPunct="1">
              <a:lnSpc>
                <a:spcPct val="85000"/>
              </a:lnSpc>
            </a:pPr>
            <a:r>
              <a:rPr lang="ru-RU" sz="2800" b="1" smtClean="0">
                <a:solidFill>
                  <a:srgbClr val="800000"/>
                </a:solidFill>
              </a:rPr>
              <a:t>  Все </a:t>
            </a:r>
            <a:r>
              <a:rPr lang="ru-RU" b="1" smtClean="0">
                <a:solidFill>
                  <a:srgbClr val="800000"/>
                </a:solidFill>
              </a:rPr>
              <a:t>алканы не растворимы в воде;</a:t>
            </a:r>
          </a:p>
          <a:p>
            <a:pPr marL="177800" indent="-177800" eaLnBrk="1" hangingPunct="1">
              <a:lnSpc>
                <a:spcPct val="85000"/>
              </a:lnSpc>
            </a:pPr>
            <a:r>
              <a:rPr lang="ru-RU" b="1" smtClean="0">
                <a:solidFill>
                  <a:srgbClr val="663300"/>
                </a:solidFill>
              </a:rPr>
              <a:t>  Алканы, содержащие не более                 5 углеродных атомов, являются газами</a:t>
            </a:r>
            <a:r>
              <a:rPr lang="ru-RU" smtClean="0"/>
              <a:t> </a:t>
            </a:r>
            <a:r>
              <a:rPr lang="ru-RU" b="1" smtClean="0">
                <a:solidFill>
                  <a:srgbClr val="996600"/>
                </a:solidFill>
              </a:rPr>
              <a:t>(метан, этан, пропан, бутан, пептан);</a:t>
            </a:r>
          </a:p>
          <a:p>
            <a:pPr marL="177800" indent="-177800" eaLnBrk="1" hangingPunct="1">
              <a:lnSpc>
                <a:spcPct val="85000"/>
              </a:lnSpc>
            </a:pPr>
            <a:r>
              <a:rPr lang="ru-RU" b="1" smtClean="0">
                <a:solidFill>
                  <a:srgbClr val="003300"/>
                </a:solidFill>
              </a:rPr>
              <a:t>  Алканы, содержащие от 6 до 15 углеродов, - жидкости </a:t>
            </a:r>
            <a:r>
              <a:rPr lang="ru-RU" b="1" smtClean="0">
                <a:solidFill>
                  <a:srgbClr val="006600"/>
                </a:solidFill>
              </a:rPr>
              <a:t>(гексан, гептан, октан, нонан, декан);</a:t>
            </a:r>
          </a:p>
          <a:p>
            <a:pPr marL="177800" indent="-177800" eaLnBrk="1" hangingPunct="1">
              <a:lnSpc>
                <a:spcPct val="85000"/>
              </a:lnSpc>
            </a:pPr>
            <a:r>
              <a:rPr lang="ru-RU" b="1" smtClean="0">
                <a:solidFill>
                  <a:srgbClr val="000066"/>
                </a:solidFill>
              </a:rPr>
              <a:t>  Алканы, содержащие более 15 углеродных атомов, находятся в твердом состоянии</a:t>
            </a:r>
            <a:r>
              <a:rPr lang="ru-RU" smtClean="0"/>
              <a:t> </a:t>
            </a:r>
            <a:r>
              <a:rPr lang="ru-RU" b="1" smtClean="0">
                <a:solidFill>
                  <a:srgbClr val="003366"/>
                </a:solidFill>
              </a:rPr>
              <a:t>(парафины)</a:t>
            </a:r>
          </a:p>
          <a:p>
            <a:pPr marL="177800" indent="-177800" eaLnBrk="1" hangingPunct="1">
              <a:lnSpc>
                <a:spcPct val="90000"/>
              </a:lnSpc>
            </a:pPr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000066"/>
                </a:solidFill>
              </a:rPr>
              <a:t>Химические свойства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  <a:tabLst>
                <a:tab pos="4216400" algn="l"/>
              </a:tabLst>
            </a:pPr>
            <a:r>
              <a:rPr lang="ru-RU" smtClean="0"/>
              <a:t>               </a:t>
            </a:r>
            <a:r>
              <a:rPr lang="ru-RU" b="1" smtClean="0">
                <a:solidFill>
                  <a:srgbClr val="990000"/>
                </a:solidFill>
              </a:rPr>
              <a:t>Реакция окисления:</a:t>
            </a:r>
          </a:p>
          <a:p>
            <a:pPr eaLnBrk="1" hangingPunct="1">
              <a:buFontTx/>
              <a:buNone/>
              <a:tabLst>
                <a:tab pos="4216400" algn="l"/>
              </a:tabLst>
            </a:pPr>
            <a:r>
              <a:rPr lang="ru-RU" smtClean="0"/>
              <a:t>   </a:t>
            </a:r>
            <a:r>
              <a:rPr lang="ru-RU" b="1" smtClean="0">
                <a:solidFill>
                  <a:srgbClr val="663300"/>
                </a:solidFill>
              </a:rPr>
              <a:t>СН</a:t>
            </a:r>
            <a:r>
              <a:rPr lang="ru-RU" b="1" baseline="-25000" smtClean="0">
                <a:solidFill>
                  <a:srgbClr val="663300"/>
                </a:solidFill>
              </a:rPr>
              <a:t>4</a:t>
            </a:r>
            <a:r>
              <a:rPr lang="ru-RU" b="1" smtClean="0">
                <a:solidFill>
                  <a:srgbClr val="663300"/>
                </a:solidFill>
              </a:rPr>
              <a:t>  +  2О</a:t>
            </a:r>
            <a:r>
              <a:rPr lang="ru-RU" b="1" baseline="-25000" smtClean="0">
                <a:solidFill>
                  <a:srgbClr val="663300"/>
                </a:solidFill>
              </a:rPr>
              <a:t>2</a:t>
            </a:r>
            <a:r>
              <a:rPr lang="ru-RU" b="1" smtClean="0">
                <a:solidFill>
                  <a:srgbClr val="663300"/>
                </a:solidFill>
              </a:rPr>
              <a:t>       2Н</a:t>
            </a:r>
            <a:r>
              <a:rPr lang="ru-RU" b="1" baseline="-25000" smtClean="0">
                <a:solidFill>
                  <a:srgbClr val="663300"/>
                </a:solidFill>
              </a:rPr>
              <a:t>2</a:t>
            </a:r>
            <a:r>
              <a:rPr lang="ru-RU" b="1" smtClean="0">
                <a:solidFill>
                  <a:srgbClr val="663300"/>
                </a:solidFill>
              </a:rPr>
              <a:t>О  +  СО</a:t>
            </a:r>
            <a:r>
              <a:rPr lang="ru-RU" b="1" baseline="-25000" smtClean="0">
                <a:solidFill>
                  <a:srgbClr val="663300"/>
                </a:solidFill>
              </a:rPr>
              <a:t>2</a:t>
            </a:r>
            <a:r>
              <a:rPr lang="ru-RU" b="1" smtClean="0">
                <a:solidFill>
                  <a:srgbClr val="663300"/>
                </a:solidFill>
              </a:rPr>
              <a:t> + </a:t>
            </a:r>
            <a:r>
              <a:rPr lang="en-US" b="1" smtClean="0">
                <a:solidFill>
                  <a:srgbClr val="663300"/>
                </a:solidFill>
                <a:cs typeface="Arial" charset="0"/>
              </a:rPr>
              <a:t>Q</a:t>
            </a:r>
            <a:r>
              <a:rPr lang="ru-RU" b="1" smtClean="0">
                <a:solidFill>
                  <a:srgbClr val="663300"/>
                </a:solidFill>
                <a:cs typeface="Arial" charset="0"/>
              </a:rPr>
              <a:t> (тепло)</a:t>
            </a:r>
          </a:p>
          <a:p>
            <a:pPr eaLnBrk="1" hangingPunct="1">
              <a:buFontTx/>
              <a:buNone/>
              <a:tabLst>
                <a:tab pos="4216400" algn="l"/>
              </a:tabLst>
            </a:pPr>
            <a:r>
              <a:rPr lang="ru-RU" smtClean="0">
                <a:cs typeface="Arial" charset="0"/>
              </a:rPr>
              <a:t>                 </a:t>
            </a:r>
            <a:r>
              <a:rPr lang="ru-RU" b="1" smtClean="0">
                <a:solidFill>
                  <a:srgbClr val="660033"/>
                </a:solidFill>
                <a:cs typeface="Arial" charset="0"/>
              </a:rPr>
              <a:t>Реакция замещения:</a:t>
            </a:r>
          </a:p>
          <a:p>
            <a:pPr eaLnBrk="1" hangingPunct="1">
              <a:buFontTx/>
              <a:buNone/>
              <a:tabLst>
                <a:tab pos="4216400" algn="l"/>
              </a:tabLst>
            </a:pPr>
            <a:r>
              <a:rPr lang="ru-RU" smtClean="0">
                <a:cs typeface="Arial" charset="0"/>
              </a:rPr>
              <a:t>   </a:t>
            </a:r>
            <a:r>
              <a:rPr lang="en-US" smtClean="0">
                <a:cs typeface="Arial" charset="0"/>
              </a:rPr>
              <a:t>     </a:t>
            </a:r>
            <a:r>
              <a:rPr lang="ru-RU" b="1" smtClean="0">
                <a:solidFill>
                  <a:srgbClr val="D60093"/>
                </a:solidFill>
                <a:cs typeface="Arial" charset="0"/>
              </a:rPr>
              <a:t>СН</a:t>
            </a:r>
            <a:r>
              <a:rPr lang="ru-RU" b="1" baseline="-25000" smtClean="0">
                <a:solidFill>
                  <a:srgbClr val="D60093"/>
                </a:solidFill>
                <a:cs typeface="Arial" charset="0"/>
              </a:rPr>
              <a:t>4</a:t>
            </a:r>
            <a:r>
              <a:rPr lang="ru-RU" b="1" smtClean="0">
                <a:solidFill>
                  <a:srgbClr val="D60093"/>
                </a:solidFill>
                <a:cs typeface="Arial" charset="0"/>
              </a:rPr>
              <a:t>   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  </a:t>
            </a:r>
            <a:r>
              <a:rPr lang="ru-RU" b="1" smtClean="0">
                <a:solidFill>
                  <a:srgbClr val="D60093"/>
                </a:solidFill>
                <a:cs typeface="Arial" charset="0"/>
              </a:rPr>
              <a:t>+  С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l</a:t>
            </a:r>
            <a:r>
              <a:rPr lang="en-US" b="1" baseline="-25000" smtClean="0">
                <a:solidFill>
                  <a:srgbClr val="D60093"/>
                </a:solidFill>
                <a:cs typeface="Arial" charset="0"/>
              </a:rPr>
              <a:t>2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       CH</a:t>
            </a:r>
            <a:r>
              <a:rPr lang="en-US" b="1" baseline="-25000" smtClean="0">
                <a:solidFill>
                  <a:srgbClr val="D60093"/>
                </a:solidFill>
                <a:cs typeface="Arial" charset="0"/>
              </a:rPr>
              <a:t>3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Cl  +  HCl</a:t>
            </a:r>
            <a:r>
              <a:rPr lang="ru-RU" b="1" smtClean="0">
                <a:solidFill>
                  <a:srgbClr val="D60093"/>
                </a:solidFill>
                <a:cs typeface="Arial" charset="0"/>
              </a:rPr>
              <a:t> </a:t>
            </a:r>
            <a:endParaRPr lang="en-US" b="1" smtClean="0">
              <a:solidFill>
                <a:srgbClr val="D60093"/>
              </a:solidFill>
              <a:cs typeface="Arial" charset="0"/>
            </a:endParaRPr>
          </a:p>
          <a:p>
            <a:pPr eaLnBrk="1" hangingPunct="1">
              <a:buFontTx/>
              <a:buNone/>
              <a:tabLst>
                <a:tab pos="4216400" algn="l"/>
              </a:tabLst>
            </a:pPr>
            <a:r>
              <a:rPr lang="en-US" b="1" smtClean="0">
                <a:solidFill>
                  <a:srgbClr val="D60093"/>
                </a:solidFill>
                <a:cs typeface="Arial" charset="0"/>
              </a:rPr>
              <a:t>        CH</a:t>
            </a:r>
            <a:r>
              <a:rPr lang="en-US" b="1" baseline="-25000" smtClean="0">
                <a:solidFill>
                  <a:srgbClr val="D60093"/>
                </a:solidFill>
                <a:cs typeface="Arial" charset="0"/>
              </a:rPr>
              <a:t>3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Cl  + </a:t>
            </a:r>
            <a:r>
              <a:rPr lang="ru-RU" b="1" smtClean="0">
                <a:solidFill>
                  <a:srgbClr val="D60093"/>
                </a:solidFill>
                <a:cs typeface="Arial" charset="0"/>
              </a:rPr>
              <a:t>С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l</a:t>
            </a:r>
            <a:r>
              <a:rPr lang="en-US" b="1" baseline="-25000" smtClean="0">
                <a:solidFill>
                  <a:srgbClr val="D60093"/>
                </a:solidFill>
                <a:cs typeface="Arial" charset="0"/>
              </a:rPr>
              <a:t>2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       CH</a:t>
            </a:r>
            <a:r>
              <a:rPr lang="en-US" b="1" baseline="-25000" smtClean="0">
                <a:solidFill>
                  <a:srgbClr val="D60093"/>
                </a:solidFill>
                <a:cs typeface="Arial" charset="0"/>
              </a:rPr>
              <a:t>2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Cl</a:t>
            </a:r>
            <a:r>
              <a:rPr lang="en-US" b="1" baseline="-25000" smtClean="0">
                <a:solidFill>
                  <a:srgbClr val="D60093"/>
                </a:solidFill>
                <a:cs typeface="Arial" charset="0"/>
              </a:rPr>
              <a:t>2 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+  HCl</a:t>
            </a:r>
            <a:r>
              <a:rPr lang="ru-RU" b="1" smtClean="0">
                <a:solidFill>
                  <a:srgbClr val="D60093"/>
                </a:solidFill>
                <a:cs typeface="Arial" charset="0"/>
              </a:rPr>
              <a:t> </a:t>
            </a:r>
            <a:endParaRPr lang="ru-RU" b="1" baseline="-25000" smtClean="0">
              <a:solidFill>
                <a:srgbClr val="D60093"/>
              </a:solidFill>
              <a:cs typeface="Arial" charset="0"/>
            </a:endParaRPr>
          </a:p>
          <a:p>
            <a:pPr eaLnBrk="1" hangingPunct="1">
              <a:buFontTx/>
              <a:buNone/>
              <a:tabLst>
                <a:tab pos="4216400" algn="l"/>
              </a:tabLst>
            </a:pPr>
            <a:r>
              <a:rPr lang="en-US" b="1" smtClean="0">
                <a:solidFill>
                  <a:srgbClr val="D60093"/>
                </a:solidFill>
                <a:cs typeface="Arial" charset="0"/>
              </a:rPr>
              <a:t>        CH</a:t>
            </a:r>
            <a:r>
              <a:rPr lang="en-US" b="1" baseline="-25000" smtClean="0">
                <a:solidFill>
                  <a:srgbClr val="D60093"/>
                </a:solidFill>
                <a:cs typeface="Arial" charset="0"/>
              </a:rPr>
              <a:t>2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Cl</a:t>
            </a:r>
            <a:r>
              <a:rPr lang="en-US" b="1" baseline="-25000" smtClean="0">
                <a:solidFill>
                  <a:srgbClr val="D60093"/>
                </a:solidFill>
                <a:cs typeface="Arial" charset="0"/>
              </a:rPr>
              <a:t>2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 + </a:t>
            </a:r>
            <a:r>
              <a:rPr lang="ru-RU" b="1" smtClean="0">
                <a:solidFill>
                  <a:srgbClr val="D60093"/>
                </a:solidFill>
                <a:cs typeface="Arial" charset="0"/>
              </a:rPr>
              <a:t>С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l</a:t>
            </a:r>
            <a:r>
              <a:rPr lang="en-US" b="1" baseline="-25000" smtClean="0">
                <a:solidFill>
                  <a:srgbClr val="D60093"/>
                </a:solidFill>
                <a:cs typeface="Arial" charset="0"/>
              </a:rPr>
              <a:t>2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       CHCl</a:t>
            </a:r>
            <a:r>
              <a:rPr lang="en-US" b="1" baseline="-25000" smtClean="0">
                <a:solidFill>
                  <a:srgbClr val="D60093"/>
                </a:solidFill>
                <a:cs typeface="Arial" charset="0"/>
              </a:rPr>
              <a:t>3 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+  HCl</a:t>
            </a:r>
            <a:r>
              <a:rPr lang="ru-RU" b="1" smtClean="0">
                <a:solidFill>
                  <a:srgbClr val="D60093"/>
                </a:solidFill>
                <a:cs typeface="Arial" charset="0"/>
              </a:rPr>
              <a:t> </a:t>
            </a:r>
            <a:endParaRPr lang="ru-RU" b="1" baseline="-25000" smtClean="0">
              <a:solidFill>
                <a:srgbClr val="D60093"/>
              </a:solidFill>
              <a:cs typeface="Arial" charset="0"/>
            </a:endParaRPr>
          </a:p>
          <a:p>
            <a:pPr eaLnBrk="1" hangingPunct="1">
              <a:buFontTx/>
              <a:buNone/>
              <a:tabLst>
                <a:tab pos="4216400" algn="l"/>
              </a:tabLst>
            </a:pPr>
            <a:r>
              <a:rPr lang="en-US" b="1" smtClean="0">
                <a:solidFill>
                  <a:srgbClr val="D60093"/>
                </a:solidFill>
                <a:cs typeface="Arial" charset="0"/>
              </a:rPr>
              <a:t>        CHCl</a:t>
            </a:r>
            <a:r>
              <a:rPr lang="en-US" b="1" baseline="-25000" smtClean="0">
                <a:solidFill>
                  <a:srgbClr val="D60093"/>
                </a:solidFill>
                <a:cs typeface="Arial" charset="0"/>
              </a:rPr>
              <a:t>3   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+ </a:t>
            </a:r>
            <a:r>
              <a:rPr lang="ru-RU" b="1" smtClean="0">
                <a:solidFill>
                  <a:srgbClr val="D60093"/>
                </a:solidFill>
                <a:cs typeface="Arial" charset="0"/>
              </a:rPr>
              <a:t>С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l</a:t>
            </a:r>
            <a:r>
              <a:rPr lang="en-US" b="1" baseline="-25000" smtClean="0">
                <a:solidFill>
                  <a:srgbClr val="D60093"/>
                </a:solidFill>
                <a:cs typeface="Arial" charset="0"/>
              </a:rPr>
              <a:t>2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       CCl</a:t>
            </a:r>
            <a:r>
              <a:rPr lang="en-US" b="1" baseline="-25000" smtClean="0">
                <a:solidFill>
                  <a:srgbClr val="D60093"/>
                </a:solidFill>
                <a:cs typeface="Arial" charset="0"/>
              </a:rPr>
              <a:t>4 </a:t>
            </a:r>
            <a:r>
              <a:rPr lang="en-US" b="1" smtClean="0">
                <a:solidFill>
                  <a:srgbClr val="D60093"/>
                </a:solidFill>
                <a:cs typeface="Arial" charset="0"/>
              </a:rPr>
              <a:t>+  HCl</a:t>
            </a:r>
            <a:r>
              <a:rPr lang="ru-RU" b="1" smtClean="0">
                <a:solidFill>
                  <a:srgbClr val="D60093"/>
                </a:solidFill>
                <a:cs typeface="Arial" charset="0"/>
              </a:rPr>
              <a:t> </a:t>
            </a:r>
            <a:endParaRPr lang="en-US" b="1" smtClean="0">
              <a:solidFill>
                <a:srgbClr val="D60093"/>
              </a:solidFill>
              <a:cs typeface="Arial" charset="0"/>
            </a:endParaRPr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3203575" y="2492375"/>
            <a:ext cx="43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3924300" y="3644900"/>
            <a:ext cx="5032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>
            <a:off x="3851275" y="4221163"/>
            <a:ext cx="5032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3924300" y="4797425"/>
            <a:ext cx="5032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>
            <a:off x="3851275" y="5373688"/>
            <a:ext cx="5032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000066"/>
                </a:solidFill>
              </a:rPr>
              <a:t>Непредельные углеводороды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052513"/>
            <a:ext cx="8713788" cy="4525962"/>
          </a:xfrm>
        </p:spPr>
        <p:txBody>
          <a:bodyPr/>
          <a:lstStyle/>
          <a:p>
            <a:pPr marL="177800" indent="-177800" eaLnBrk="1" hangingPunct="1">
              <a:buFontTx/>
              <a:buNone/>
            </a:pPr>
            <a:r>
              <a:rPr lang="ru-RU" smtClean="0"/>
              <a:t>         </a:t>
            </a:r>
            <a:r>
              <a:rPr lang="ru-RU" sz="3600" b="1" smtClean="0">
                <a:solidFill>
                  <a:srgbClr val="003300"/>
                </a:solidFill>
              </a:rPr>
              <a:t>Физико-химические свойства</a:t>
            </a:r>
            <a:r>
              <a:rPr lang="ru-RU" smtClean="0"/>
              <a:t> </a:t>
            </a:r>
          </a:p>
          <a:p>
            <a:pPr marL="177800" indent="-177800" eaLnBrk="1" hangingPunct="1"/>
            <a:r>
              <a:rPr lang="ru-RU" smtClean="0"/>
              <a:t> </a:t>
            </a:r>
            <a:r>
              <a:rPr lang="ru-RU" sz="2800" b="1" smtClean="0"/>
              <a:t>Такие же как и у предельных углеводородов;</a:t>
            </a:r>
          </a:p>
          <a:p>
            <a:pPr marL="177800" indent="-177800" eaLnBrk="1" hangingPunct="1">
              <a:buFontTx/>
              <a:buNone/>
            </a:pPr>
            <a:r>
              <a:rPr lang="ru-RU" smtClean="0"/>
              <a:t>              </a:t>
            </a:r>
            <a:r>
              <a:rPr lang="ru-RU" sz="3600" b="1" smtClean="0"/>
              <a:t>Химические свойства</a:t>
            </a:r>
          </a:p>
          <a:p>
            <a:pPr marL="177800" indent="-177800" eaLnBrk="1" hangingPunct="1">
              <a:buFontTx/>
              <a:buNone/>
            </a:pPr>
            <a:r>
              <a:rPr lang="ru-RU" b="1" smtClean="0">
                <a:solidFill>
                  <a:srgbClr val="990000"/>
                </a:solidFill>
              </a:rPr>
              <a:t>                    Реакция окисления:</a:t>
            </a:r>
          </a:p>
          <a:p>
            <a:pPr marL="177800" indent="-177800" eaLnBrk="1" hangingPunct="1">
              <a:buFontTx/>
              <a:buNone/>
            </a:pPr>
            <a:r>
              <a:rPr lang="ru-RU" smtClean="0"/>
              <a:t>   </a:t>
            </a:r>
            <a:r>
              <a:rPr lang="ru-RU" b="1" smtClean="0">
                <a:solidFill>
                  <a:srgbClr val="663300"/>
                </a:solidFill>
              </a:rPr>
              <a:t>С</a:t>
            </a:r>
            <a:r>
              <a:rPr lang="en-US" b="1" baseline="-25000" smtClean="0">
                <a:solidFill>
                  <a:srgbClr val="663300"/>
                </a:solidFill>
              </a:rPr>
              <a:t>2</a:t>
            </a:r>
            <a:r>
              <a:rPr lang="ru-RU" b="1" smtClean="0">
                <a:solidFill>
                  <a:srgbClr val="663300"/>
                </a:solidFill>
              </a:rPr>
              <a:t>Н</a:t>
            </a:r>
            <a:r>
              <a:rPr lang="ru-RU" b="1" baseline="-25000" smtClean="0">
                <a:solidFill>
                  <a:srgbClr val="663300"/>
                </a:solidFill>
              </a:rPr>
              <a:t>4</a:t>
            </a:r>
            <a:r>
              <a:rPr lang="ru-RU" b="1" smtClean="0">
                <a:solidFill>
                  <a:srgbClr val="663300"/>
                </a:solidFill>
              </a:rPr>
              <a:t>  +  </a:t>
            </a:r>
            <a:r>
              <a:rPr lang="en-US" b="1" smtClean="0">
                <a:solidFill>
                  <a:srgbClr val="663300"/>
                </a:solidFill>
              </a:rPr>
              <a:t>3</a:t>
            </a:r>
            <a:r>
              <a:rPr lang="ru-RU" b="1" smtClean="0">
                <a:solidFill>
                  <a:srgbClr val="663300"/>
                </a:solidFill>
              </a:rPr>
              <a:t>О</a:t>
            </a:r>
            <a:r>
              <a:rPr lang="ru-RU" b="1" baseline="-25000" smtClean="0">
                <a:solidFill>
                  <a:srgbClr val="663300"/>
                </a:solidFill>
              </a:rPr>
              <a:t>2</a:t>
            </a:r>
            <a:r>
              <a:rPr lang="ru-RU" b="1" smtClean="0">
                <a:solidFill>
                  <a:srgbClr val="663300"/>
                </a:solidFill>
              </a:rPr>
              <a:t>       2Н</a:t>
            </a:r>
            <a:r>
              <a:rPr lang="ru-RU" b="1" baseline="-25000" smtClean="0">
                <a:solidFill>
                  <a:srgbClr val="663300"/>
                </a:solidFill>
              </a:rPr>
              <a:t>2</a:t>
            </a:r>
            <a:r>
              <a:rPr lang="ru-RU" b="1" smtClean="0">
                <a:solidFill>
                  <a:srgbClr val="663300"/>
                </a:solidFill>
              </a:rPr>
              <a:t>О  +  </a:t>
            </a:r>
            <a:r>
              <a:rPr lang="en-US" b="1" smtClean="0">
                <a:solidFill>
                  <a:srgbClr val="663300"/>
                </a:solidFill>
              </a:rPr>
              <a:t>2</a:t>
            </a:r>
            <a:r>
              <a:rPr lang="ru-RU" b="1" smtClean="0">
                <a:solidFill>
                  <a:srgbClr val="663300"/>
                </a:solidFill>
              </a:rPr>
              <a:t>СО</a:t>
            </a:r>
            <a:r>
              <a:rPr lang="ru-RU" b="1" baseline="-25000" smtClean="0">
                <a:solidFill>
                  <a:srgbClr val="663300"/>
                </a:solidFill>
              </a:rPr>
              <a:t>2</a:t>
            </a:r>
            <a:r>
              <a:rPr lang="ru-RU" b="1" smtClean="0">
                <a:solidFill>
                  <a:srgbClr val="663300"/>
                </a:solidFill>
              </a:rPr>
              <a:t> + </a:t>
            </a:r>
            <a:r>
              <a:rPr lang="en-US" b="1" smtClean="0">
                <a:solidFill>
                  <a:srgbClr val="663300"/>
                </a:solidFill>
                <a:cs typeface="Arial" charset="0"/>
              </a:rPr>
              <a:t>Q</a:t>
            </a:r>
            <a:r>
              <a:rPr lang="ru-RU" b="1" smtClean="0">
                <a:solidFill>
                  <a:srgbClr val="663300"/>
                </a:solidFill>
                <a:cs typeface="Arial" charset="0"/>
              </a:rPr>
              <a:t> (тепло)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258888" y="4292600"/>
            <a:ext cx="6542087" cy="213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990000"/>
                </a:solidFill>
              </a:rPr>
              <a:t>      </a:t>
            </a:r>
            <a:r>
              <a:rPr lang="ru-RU" sz="3200" b="1">
                <a:solidFill>
                  <a:srgbClr val="660066"/>
                </a:solidFill>
              </a:rPr>
              <a:t>Реакция присоединения:</a:t>
            </a:r>
          </a:p>
          <a:p>
            <a:pPr>
              <a:spcAft>
                <a:spcPct val="20000"/>
              </a:spcAft>
            </a:pPr>
            <a:r>
              <a:rPr lang="en-US" sz="3200" b="1">
                <a:solidFill>
                  <a:srgbClr val="990000"/>
                </a:solidFill>
              </a:rPr>
              <a:t>                                     </a:t>
            </a:r>
            <a:r>
              <a:rPr lang="ru-RU" sz="3200" b="1">
                <a:solidFill>
                  <a:srgbClr val="990000"/>
                </a:solidFill>
              </a:rPr>
              <a:t>  </a:t>
            </a:r>
            <a:r>
              <a:rPr lang="en-US" sz="3200" b="1">
                <a:solidFill>
                  <a:srgbClr val="CC3300"/>
                </a:solidFill>
              </a:rPr>
              <a:t>Br     Br</a:t>
            </a:r>
            <a:endParaRPr lang="ru-RU" sz="3200" b="1">
              <a:solidFill>
                <a:srgbClr val="CC3300"/>
              </a:solidFill>
            </a:endParaRPr>
          </a:p>
          <a:p>
            <a:r>
              <a:rPr lang="en-US" sz="3200" b="1">
                <a:solidFill>
                  <a:srgbClr val="FF0066"/>
                </a:solidFill>
              </a:rPr>
              <a:t>   </a:t>
            </a:r>
            <a:r>
              <a:rPr lang="ru-RU" sz="3200" b="1">
                <a:solidFill>
                  <a:srgbClr val="FF0066"/>
                </a:solidFill>
              </a:rPr>
              <a:t>С</a:t>
            </a:r>
            <a:r>
              <a:rPr lang="en-US" sz="3200" b="1">
                <a:solidFill>
                  <a:srgbClr val="FF0066"/>
                </a:solidFill>
              </a:rPr>
              <a:t>H</a:t>
            </a:r>
            <a:r>
              <a:rPr lang="en-US" sz="3200" b="1" baseline="-25000">
                <a:solidFill>
                  <a:srgbClr val="FF0066"/>
                </a:solidFill>
              </a:rPr>
              <a:t>2</a:t>
            </a:r>
            <a:r>
              <a:rPr lang="ru-RU" sz="3200" b="1">
                <a:solidFill>
                  <a:srgbClr val="FF0066"/>
                </a:solidFill>
              </a:rPr>
              <a:t> = С</a:t>
            </a:r>
            <a:r>
              <a:rPr lang="en-US" sz="3200" b="1">
                <a:solidFill>
                  <a:srgbClr val="FF0066"/>
                </a:solidFill>
              </a:rPr>
              <a:t>H</a:t>
            </a:r>
            <a:r>
              <a:rPr lang="en-US" sz="3200" b="1" baseline="-25000">
                <a:solidFill>
                  <a:srgbClr val="FF0066"/>
                </a:solidFill>
              </a:rPr>
              <a:t>2</a:t>
            </a:r>
            <a:r>
              <a:rPr lang="ru-RU" sz="3200" b="1">
                <a:solidFill>
                  <a:srgbClr val="FF0066"/>
                </a:solidFill>
              </a:rPr>
              <a:t>  + </a:t>
            </a:r>
            <a:r>
              <a:rPr lang="en-US" sz="3200" b="1">
                <a:solidFill>
                  <a:srgbClr val="FF0066"/>
                </a:solidFill>
              </a:rPr>
              <a:t> </a:t>
            </a:r>
            <a:r>
              <a:rPr lang="en-US" sz="3200" b="1">
                <a:solidFill>
                  <a:srgbClr val="CC3300"/>
                </a:solidFill>
              </a:rPr>
              <a:t>Br</a:t>
            </a:r>
            <a:r>
              <a:rPr lang="en-US" sz="3200" b="1" baseline="-25000">
                <a:solidFill>
                  <a:srgbClr val="CC3300"/>
                </a:solidFill>
              </a:rPr>
              <a:t>2</a:t>
            </a:r>
            <a:r>
              <a:rPr lang="ru-RU" sz="3200" b="1">
                <a:solidFill>
                  <a:srgbClr val="FF0066"/>
                </a:solidFill>
              </a:rPr>
              <a:t> </a:t>
            </a:r>
            <a:r>
              <a:rPr lang="en-US" sz="3200" b="1">
                <a:solidFill>
                  <a:srgbClr val="FF0066"/>
                </a:solidFill>
              </a:rPr>
              <a:t>     </a:t>
            </a:r>
            <a:r>
              <a:rPr lang="ru-RU" sz="3200" b="1">
                <a:solidFill>
                  <a:srgbClr val="FF0066"/>
                </a:solidFill>
              </a:rPr>
              <a:t> С</a:t>
            </a:r>
            <a:r>
              <a:rPr lang="en-US" sz="3200" b="1">
                <a:solidFill>
                  <a:srgbClr val="FF0066"/>
                </a:solidFill>
              </a:rPr>
              <a:t>H</a:t>
            </a:r>
            <a:r>
              <a:rPr lang="en-US" sz="3200" b="1" baseline="-25000">
                <a:solidFill>
                  <a:srgbClr val="FF0066"/>
                </a:solidFill>
              </a:rPr>
              <a:t>2</a:t>
            </a:r>
            <a:r>
              <a:rPr lang="ru-RU" sz="3200" b="1">
                <a:solidFill>
                  <a:srgbClr val="FF0066"/>
                </a:solidFill>
              </a:rPr>
              <a:t> </a:t>
            </a:r>
            <a:r>
              <a:rPr lang="en-US" sz="3200" b="1">
                <a:solidFill>
                  <a:srgbClr val="FF0066"/>
                </a:solidFill>
              </a:rPr>
              <a:t>- </a:t>
            </a:r>
            <a:r>
              <a:rPr lang="ru-RU" sz="3200" b="1">
                <a:solidFill>
                  <a:srgbClr val="FF0066"/>
                </a:solidFill>
              </a:rPr>
              <a:t>С</a:t>
            </a:r>
            <a:r>
              <a:rPr lang="en-US" sz="3200" b="1">
                <a:solidFill>
                  <a:srgbClr val="FF0066"/>
                </a:solidFill>
              </a:rPr>
              <a:t>H</a:t>
            </a:r>
            <a:r>
              <a:rPr lang="en-US" sz="3200" b="1" baseline="-25000">
                <a:solidFill>
                  <a:srgbClr val="FF0066"/>
                </a:solidFill>
              </a:rPr>
              <a:t>2</a:t>
            </a:r>
            <a:r>
              <a:rPr lang="ru-RU" sz="3200" b="1">
                <a:solidFill>
                  <a:srgbClr val="990000"/>
                </a:solidFill>
              </a:rPr>
              <a:t> </a:t>
            </a:r>
          </a:p>
          <a:p>
            <a:endParaRPr lang="ru-RU" sz="3200" b="1">
              <a:solidFill>
                <a:srgbClr val="990000"/>
              </a:solidFill>
            </a:endParaRPr>
          </a:p>
        </p:txBody>
      </p:sp>
      <p:sp>
        <p:nvSpPr>
          <p:cNvPr id="19461" name="Line 5"/>
          <p:cNvSpPr>
            <a:spLocks noChangeShapeType="1"/>
          </p:cNvSpPr>
          <p:nvPr/>
        </p:nvSpPr>
        <p:spPr bwMode="auto">
          <a:xfrm>
            <a:off x="5076825" y="5661025"/>
            <a:ext cx="431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2" name="Line 7"/>
          <p:cNvSpPr>
            <a:spLocks noChangeShapeType="1"/>
          </p:cNvSpPr>
          <p:nvPr/>
        </p:nvSpPr>
        <p:spPr bwMode="auto">
          <a:xfrm>
            <a:off x="6877050" y="530066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3" name="Line 8"/>
          <p:cNvSpPr>
            <a:spLocks noChangeShapeType="1"/>
          </p:cNvSpPr>
          <p:nvPr/>
        </p:nvSpPr>
        <p:spPr bwMode="auto">
          <a:xfrm>
            <a:off x="5867400" y="530066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4" name="Line 9"/>
          <p:cNvSpPr>
            <a:spLocks noChangeShapeType="1"/>
          </p:cNvSpPr>
          <p:nvPr/>
        </p:nvSpPr>
        <p:spPr bwMode="auto">
          <a:xfrm>
            <a:off x="3132138" y="3860800"/>
            <a:ext cx="5048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5" name="Rectangle 10"/>
          <p:cNvSpPr>
            <a:spLocks noChangeArrowheads="1"/>
          </p:cNvSpPr>
          <p:nvPr/>
        </p:nvSpPr>
        <p:spPr bwMode="auto">
          <a:xfrm>
            <a:off x="611188" y="4076700"/>
            <a:ext cx="1127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  Этен</a:t>
            </a:r>
          </a:p>
          <a:p>
            <a:r>
              <a:rPr lang="ru-RU" b="1"/>
              <a:t>(этилен)</a:t>
            </a:r>
          </a:p>
        </p:txBody>
      </p:sp>
      <p:sp>
        <p:nvSpPr>
          <p:cNvPr id="19466" name="Rectangle 11"/>
          <p:cNvSpPr>
            <a:spLocks noChangeArrowheads="1"/>
          </p:cNvSpPr>
          <p:nvPr/>
        </p:nvSpPr>
        <p:spPr bwMode="auto">
          <a:xfrm>
            <a:off x="5508625" y="5949950"/>
            <a:ext cx="1711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  Дибромэтан</a:t>
            </a:r>
          </a:p>
          <a:p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5175"/>
            <a:ext cx="8229600" cy="53609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dirty="0" smtClean="0"/>
              <a:t>         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ru-RU" b="1" dirty="0" smtClean="0">
                <a:solidFill>
                  <a:srgbClr val="800000"/>
                </a:solidFill>
              </a:rPr>
              <a:t>Реакция полимеризации</a:t>
            </a:r>
          </a:p>
          <a:p>
            <a:pPr eaLnBrk="1" hangingPunct="1"/>
            <a:endParaRPr lang="ru-RU" b="1" dirty="0" smtClean="0"/>
          </a:p>
          <a:p>
            <a:pPr eaLnBrk="1" hangingPunct="1">
              <a:buFontTx/>
              <a:buNone/>
            </a:pPr>
            <a:r>
              <a:rPr lang="ru-RU" b="1" dirty="0" smtClean="0"/>
              <a:t>     </a:t>
            </a:r>
            <a:r>
              <a:rPr lang="ru-RU" b="1" dirty="0" smtClean="0">
                <a:solidFill>
                  <a:srgbClr val="660066"/>
                </a:solidFill>
              </a:rPr>
              <a:t>СН</a:t>
            </a:r>
            <a:r>
              <a:rPr lang="ru-RU" b="1" baseline="-25000" dirty="0" smtClean="0">
                <a:solidFill>
                  <a:srgbClr val="660066"/>
                </a:solidFill>
              </a:rPr>
              <a:t>2</a:t>
            </a:r>
            <a:r>
              <a:rPr lang="ru-RU" b="1" dirty="0" smtClean="0">
                <a:solidFill>
                  <a:srgbClr val="660066"/>
                </a:solidFill>
              </a:rPr>
              <a:t>=СН</a:t>
            </a:r>
            <a:r>
              <a:rPr lang="ru-RU" b="1" baseline="-25000" dirty="0" smtClean="0">
                <a:solidFill>
                  <a:srgbClr val="660066"/>
                </a:solidFill>
              </a:rPr>
              <a:t>2</a:t>
            </a:r>
            <a:r>
              <a:rPr lang="ru-RU" b="1" dirty="0" smtClean="0"/>
              <a:t> +  </a:t>
            </a:r>
            <a:r>
              <a:rPr lang="ru-RU" b="1" dirty="0" smtClean="0">
                <a:solidFill>
                  <a:srgbClr val="003300"/>
                </a:solidFill>
              </a:rPr>
              <a:t>СН</a:t>
            </a:r>
            <a:r>
              <a:rPr lang="ru-RU" b="1" baseline="-25000" dirty="0" smtClean="0">
                <a:solidFill>
                  <a:srgbClr val="003300"/>
                </a:solidFill>
              </a:rPr>
              <a:t>2</a:t>
            </a:r>
            <a:r>
              <a:rPr lang="ru-RU" b="1" dirty="0" smtClean="0">
                <a:solidFill>
                  <a:srgbClr val="003300"/>
                </a:solidFill>
              </a:rPr>
              <a:t>=СН</a:t>
            </a:r>
            <a:r>
              <a:rPr lang="ru-RU" b="1" baseline="-25000" dirty="0" smtClean="0">
                <a:solidFill>
                  <a:srgbClr val="003300"/>
                </a:solidFill>
              </a:rPr>
              <a:t>2</a:t>
            </a:r>
            <a:r>
              <a:rPr lang="ru-RU" b="1" dirty="0" smtClean="0"/>
              <a:t> + </a:t>
            </a:r>
            <a:r>
              <a:rPr lang="ru-RU" b="1" dirty="0" smtClean="0">
                <a:solidFill>
                  <a:srgbClr val="1C1C1C"/>
                </a:solidFill>
              </a:rPr>
              <a:t>СН</a:t>
            </a:r>
            <a:r>
              <a:rPr lang="ru-RU" b="1" baseline="-25000" dirty="0" smtClean="0">
                <a:solidFill>
                  <a:srgbClr val="1C1C1C"/>
                </a:solidFill>
              </a:rPr>
              <a:t>2</a:t>
            </a:r>
            <a:r>
              <a:rPr lang="ru-RU" b="1" dirty="0" smtClean="0">
                <a:solidFill>
                  <a:srgbClr val="1C1C1C"/>
                </a:solidFill>
              </a:rPr>
              <a:t>=СН</a:t>
            </a:r>
            <a:r>
              <a:rPr lang="ru-RU" b="1" baseline="-25000" dirty="0" smtClean="0">
                <a:solidFill>
                  <a:srgbClr val="1C1C1C"/>
                </a:solidFill>
              </a:rPr>
              <a:t>2</a:t>
            </a:r>
            <a:r>
              <a:rPr lang="ru-RU" b="1" dirty="0" smtClean="0"/>
              <a:t> </a:t>
            </a:r>
          </a:p>
          <a:p>
            <a:pPr eaLnBrk="1" hangingPunct="1">
              <a:buFontTx/>
              <a:buNone/>
            </a:pPr>
            <a:endParaRPr lang="ru-RU" b="1" dirty="0" smtClean="0"/>
          </a:p>
          <a:p>
            <a:pPr eaLnBrk="1" hangingPunct="1">
              <a:buFontTx/>
              <a:buNone/>
            </a:pPr>
            <a:r>
              <a:rPr lang="ru-RU" b="1" dirty="0" smtClean="0"/>
              <a:t>    -</a:t>
            </a:r>
            <a:r>
              <a:rPr lang="ru-RU" b="1" dirty="0" smtClean="0">
                <a:solidFill>
                  <a:srgbClr val="660066"/>
                </a:solidFill>
              </a:rPr>
              <a:t> СН</a:t>
            </a:r>
            <a:r>
              <a:rPr lang="ru-RU" b="1" baseline="-25000" dirty="0" smtClean="0">
                <a:solidFill>
                  <a:srgbClr val="660066"/>
                </a:solidFill>
              </a:rPr>
              <a:t>2</a:t>
            </a:r>
            <a:r>
              <a:rPr lang="ru-RU" b="1" dirty="0" smtClean="0">
                <a:solidFill>
                  <a:srgbClr val="660066"/>
                </a:solidFill>
              </a:rPr>
              <a:t>- СН</a:t>
            </a:r>
            <a:r>
              <a:rPr lang="ru-RU" b="1" baseline="-25000" dirty="0" smtClean="0">
                <a:solidFill>
                  <a:srgbClr val="660066"/>
                </a:solidFill>
              </a:rPr>
              <a:t>2 </a:t>
            </a:r>
            <a:r>
              <a:rPr lang="ru-RU" b="1" dirty="0" smtClean="0"/>
              <a:t>- </a:t>
            </a:r>
            <a:r>
              <a:rPr lang="ru-RU" b="1" dirty="0" smtClean="0">
                <a:solidFill>
                  <a:srgbClr val="003300"/>
                </a:solidFill>
              </a:rPr>
              <a:t>СН</a:t>
            </a:r>
            <a:r>
              <a:rPr lang="ru-RU" b="1" baseline="-25000" dirty="0" smtClean="0">
                <a:solidFill>
                  <a:srgbClr val="003300"/>
                </a:solidFill>
              </a:rPr>
              <a:t>2</a:t>
            </a:r>
            <a:r>
              <a:rPr lang="ru-RU" b="1" dirty="0" smtClean="0">
                <a:solidFill>
                  <a:srgbClr val="003300"/>
                </a:solidFill>
              </a:rPr>
              <a:t>- СН</a:t>
            </a:r>
            <a:r>
              <a:rPr lang="ru-RU" b="1" baseline="-25000" dirty="0" smtClean="0">
                <a:solidFill>
                  <a:srgbClr val="003300"/>
                </a:solidFill>
              </a:rPr>
              <a:t>2</a:t>
            </a:r>
            <a:r>
              <a:rPr lang="ru-RU" b="1" baseline="-25000" dirty="0" smtClean="0"/>
              <a:t> </a:t>
            </a:r>
            <a:r>
              <a:rPr lang="ru-RU" b="1" dirty="0" smtClean="0"/>
              <a:t>- </a:t>
            </a:r>
            <a:r>
              <a:rPr lang="ru-RU" b="1" dirty="0" smtClean="0">
                <a:solidFill>
                  <a:srgbClr val="1C1C1C"/>
                </a:solidFill>
              </a:rPr>
              <a:t>СН</a:t>
            </a:r>
            <a:r>
              <a:rPr lang="ru-RU" b="1" baseline="-25000" dirty="0" smtClean="0">
                <a:solidFill>
                  <a:srgbClr val="1C1C1C"/>
                </a:solidFill>
              </a:rPr>
              <a:t>2</a:t>
            </a:r>
            <a:r>
              <a:rPr lang="ru-RU" b="1" dirty="0" smtClean="0">
                <a:solidFill>
                  <a:srgbClr val="1C1C1C"/>
                </a:solidFill>
              </a:rPr>
              <a:t> - СН</a:t>
            </a:r>
            <a:r>
              <a:rPr lang="ru-RU" b="1" baseline="-25000" dirty="0" smtClean="0">
                <a:solidFill>
                  <a:srgbClr val="1C1C1C"/>
                </a:solidFill>
              </a:rPr>
              <a:t>2</a:t>
            </a:r>
            <a:r>
              <a:rPr lang="ru-RU" b="1" dirty="0" smtClean="0">
                <a:solidFill>
                  <a:srgbClr val="1C1C1C"/>
                </a:solidFill>
              </a:rPr>
              <a:t>-</a:t>
            </a:r>
          </a:p>
          <a:p>
            <a:pPr eaLnBrk="1" hangingPunct="1"/>
            <a:endParaRPr lang="ru-RU" b="1" dirty="0" smtClean="0"/>
          </a:p>
        </p:txBody>
      </p:sp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3492500" y="3789363"/>
            <a:ext cx="1692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800000"/>
                </a:solidFill>
              </a:rPr>
              <a:t>  Полиэтилен</a:t>
            </a:r>
          </a:p>
        </p:txBody>
      </p:sp>
      <p:sp>
        <p:nvSpPr>
          <p:cNvPr id="20484" name="Rectangle 6"/>
          <p:cNvSpPr>
            <a:spLocks noChangeArrowheads="1"/>
          </p:cNvSpPr>
          <p:nvPr/>
        </p:nvSpPr>
        <p:spPr bwMode="auto">
          <a:xfrm>
            <a:off x="1476375" y="2420938"/>
            <a:ext cx="1127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800000"/>
                </a:solidFill>
              </a:rPr>
              <a:t> Этен </a:t>
            </a:r>
          </a:p>
          <a:p>
            <a:r>
              <a:rPr lang="ru-RU" b="1">
                <a:solidFill>
                  <a:srgbClr val="800000"/>
                </a:solidFill>
              </a:rPr>
              <a:t>(этилен)</a:t>
            </a:r>
          </a:p>
        </p:txBody>
      </p:sp>
      <p:sp>
        <p:nvSpPr>
          <p:cNvPr id="20485" name="Rectangle 7"/>
          <p:cNvSpPr>
            <a:spLocks noChangeArrowheads="1"/>
          </p:cNvSpPr>
          <p:nvPr/>
        </p:nvSpPr>
        <p:spPr bwMode="auto">
          <a:xfrm>
            <a:off x="1908175" y="4437063"/>
            <a:ext cx="61198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663300"/>
                </a:solidFill>
              </a:rPr>
              <a:t>n </a:t>
            </a:r>
            <a:r>
              <a:rPr lang="ru-RU" sz="3200" b="1">
                <a:solidFill>
                  <a:srgbClr val="663300"/>
                </a:solidFill>
              </a:rPr>
              <a:t>СН</a:t>
            </a:r>
            <a:r>
              <a:rPr lang="ru-RU" sz="3200" b="1" baseline="-25000">
                <a:solidFill>
                  <a:srgbClr val="663300"/>
                </a:solidFill>
              </a:rPr>
              <a:t>2</a:t>
            </a:r>
            <a:r>
              <a:rPr lang="ru-RU" sz="3200" b="1">
                <a:solidFill>
                  <a:srgbClr val="663300"/>
                </a:solidFill>
              </a:rPr>
              <a:t>=СН</a:t>
            </a:r>
            <a:r>
              <a:rPr lang="ru-RU" sz="3200" b="1" baseline="-25000">
                <a:solidFill>
                  <a:srgbClr val="663300"/>
                </a:solidFill>
              </a:rPr>
              <a:t>2</a:t>
            </a:r>
            <a:r>
              <a:rPr lang="en-US" sz="3200" b="1" baseline="-25000">
                <a:solidFill>
                  <a:srgbClr val="663300"/>
                </a:solidFill>
              </a:rPr>
              <a:t>             </a:t>
            </a:r>
            <a:r>
              <a:rPr lang="en-US" sz="3200" b="1">
                <a:solidFill>
                  <a:srgbClr val="663300"/>
                </a:solidFill>
              </a:rPr>
              <a:t>(</a:t>
            </a:r>
            <a:r>
              <a:rPr lang="ru-RU" sz="3200" b="1">
                <a:solidFill>
                  <a:srgbClr val="663300"/>
                </a:solidFill>
              </a:rPr>
              <a:t>- СН</a:t>
            </a:r>
            <a:r>
              <a:rPr lang="ru-RU" sz="3200" b="1" baseline="-25000">
                <a:solidFill>
                  <a:srgbClr val="663300"/>
                </a:solidFill>
              </a:rPr>
              <a:t>2</a:t>
            </a:r>
            <a:r>
              <a:rPr lang="ru-RU" sz="3200" b="1">
                <a:solidFill>
                  <a:srgbClr val="663300"/>
                </a:solidFill>
              </a:rPr>
              <a:t>- СН</a:t>
            </a:r>
            <a:r>
              <a:rPr lang="ru-RU" sz="3200" b="1" baseline="-25000">
                <a:solidFill>
                  <a:srgbClr val="663300"/>
                </a:solidFill>
              </a:rPr>
              <a:t>2</a:t>
            </a:r>
            <a:r>
              <a:rPr lang="ru-RU" sz="3200" b="1">
                <a:solidFill>
                  <a:srgbClr val="663300"/>
                </a:solidFill>
              </a:rPr>
              <a:t> -</a:t>
            </a:r>
            <a:r>
              <a:rPr lang="en-US" sz="3200" b="1">
                <a:solidFill>
                  <a:srgbClr val="663300"/>
                </a:solidFill>
              </a:rPr>
              <a:t>)</a:t>
            </a:r>
            <a:r>
              <a:rPr lang="en-US" sz="3200" b="1" baseline="-25000">
                <a:solidFill>
                  <a:srgbClr val="663300"/>
                </a:solidFill>
              </a:rPr>
              <a:t>n</a:t>
            </a:r>
            <a:r>
              <a:rPr lang="ru-RU" sz="3200"/>
              <a:t> </a:t>
            </a:r>
          </a:p>
        </p:txBody>
      </p:sp>
      <p:sp>
        <p:nvSpPr>
          <p:cNvPr id="20486" name="Rectangle 8"/>
          <p:cNvSpPr>
            <a:spLocks noChangeArrowheads="1"/>
          </p:cNvSpPr>
          <p:nvPr/>
        </p:nvSpPr>
        <p:spPr bwMode="auto">
          <a:xfrm>
            <a:off x="2555875" y="5013325"/>
            <a:ext cx="1127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800000"/>
                </a:solidFill>
              </a:rPr>
              <a:t> Этен </a:t>
            </a:r>
          </a:p>
          <a:p>
            <a:r>
              <a:rPr lang="ru-RU" b="1">
                <a:solidFill>
                  <a:srgbClr val="800000"/>
                </a:solidFill>
              </a:rPr>
              <a:t>(этилен)</a:t>
            </a:r>
          </a:p>
        </p:txBody>
      </p:sp>
      <p:sp>
        <p:nvSpPr>
          <p:cNvPr id="20487" name="Rectangle 9"/>
          <p:cNvSpPr>
            <a:spLocks noChangeArrowheads="1"/>
          </p:cNvSpPr>
          <p:nvPr/>
        </p:nvSpPr>
        <p:spPr bwMode="auto">
          <a:xfrm>
            <a:off x="5364163" y="5084763"/>
            <a:ext cx="1692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800000"/>
                </a:solidFill>
              </a:rPr>
              <a:t>  Полиэтилен</a:t>
            </a:r>
          </a:p>
        </p:txBody>
      </p:sp>
      <p:sp>
        <p:nvSpPr>
          <p:cNvPr id="20488" name="Line 10"/>
          <p:cNvSpPr>
            <a:spLocks noChangeShapeType="1"/>
          </p:cNvSpPr>
          <p:nvPr/>
        </p:nvSpPr>
        <p:spPr bwMode="auto">
          <a:xfrm>
            <a:off x="4284663" y="4797425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857250"/>
            <a:ext cx="8229600" cy="10080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3600" b="1" dirty="0" smtClean="0">
                <a:solidFill>
                  <a:srgbClr val="000066"/>
                </a:solidFill>
              </a:rPr>
              <a:t>Общая характеристика органических соединений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0213" y="2174875"/>
            <a:ext cx="8713787" cy="5183188"/>
          </a:xfrm>
        </p:spPr>
        <p:txBody>
          <a:bodyPr/>
          <a:lstStyle/>
          <a:p>
            <a:pPr marL="177800" indent="-177800" eaLnBrk="1" hangingPunct="1">
              <a:lnSpc>
                <a:spcPct val="80000"/>
              </a:lnSpc>
            </a:pPr>
            <a:r>
              <a:rPr lang="ru-RU" b="1" dirty="0" smtClean="0">
                <a:solidFill>
                  <a:srgbClr val="660066"/>
                </a:solidFill>
              </a:rPr>
              <a:t>  </a:t>
            </a:r>
            <a:r>
              <a:rPr lang="ru-RU" b="1" dirty="0" smtClean="0">
                <a:solidFill>
                  <a:srgbClr val="663300"/>
                </a:solidFill>
              </a:rPr>
              <a:t>Органические соединения являются производными углерода;</a:t>
            </a:r>
          </a:p>
          <a:p>
            <a:pPr marL="177800" indent="-177800" eaLnBrk="1" hangingPunct="1">
              <a:lnSpc>
                <a:spcPct val="80000"/>
              </a:lnSpc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660033"/>
                </a:solidFill>
              </a:rPr>
              <a:t>Углерод в органических соединениях образует  четыре ковалентные связи;</a:t>
            </a:r>
          </a:p>
          <a:p>
            <a:pPr marL="177800" indent="-177800" eaLnBrk="1" hangingPunct="1">
              <a:lnSpc>
                <a:spcPct val="80000"/>
              </a:lnSpc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3300"/>
                </a:solidFill>
              </a:rPr>
              <a:t>Кроме углерода в органические соединения входят атомы водорода;</a:t>
            </a:r>
          </a:p>
          <a:p>
            <a:pPr marL="177800" indent="-177800" eaLnBrk="1" hangingPunct="1">
              <a:lnSpc>
                <a:spcPct val="80000"/>
              </a:lnSpc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0099"/>
                </a:solidFill>
              </a:rPr>
              <a:t>Простейшие органические соединения – углеводороды;</a:t>
            </a:r>
            <a:r>
              <a:rPr lang="ru-RU" dirty="0" smtClean="0"/>
              <a:t> </a:t>
            </a:r>
          </a:p>
          <a:p>
            <a:pPr marL="177800" indent="-177800" eaLnBrk="1" hangingPunct="1">
              <a:lnSpc>
                <a:spcPct val="80000"/>
              </a:lnSpc>
              <a:buFontTx/>
              <a:buNone/>
            </a:pPr>
            <a:r>
              <a:rPr lang="ru-RU" dirty="0" smtClean="0"/>
              <a:t> </a:t>
            </a:r>
            <a:endParaRPr lang="ru-RU" b="1" dirty="0" smtClean="0">
              <a:solidFill>
                <a:srgbClr val="3333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6396335"/>
            <a:ext cx="52864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hlinkClick r:id="rId2"/>
              </a:rPr>
              <a:t>Презентации </a:t>
            </a:r>
            <a:r>
              <a:rPr lang="ru-RU" sz="1200" dirty="0">
                <a:hlinkClick r:id="rId2"/>
              </a:rPr>
              <a:t>по органической химии</a:t>
            </a:r>
            <a:endParaRPr lang="ru-RU" sz="1200" dirty="0"/>
          </a:p>
          <a:p>
            <a:pPr algn="ctr"/>
            <a:r>
              <a:rPr lang="en-US" sz="1200" dirty="0" smtClean="0"/>
              <a:t>http://prezentacija.biz/osnovy-organicheskoj-ximii/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0066"/>
                </a:solidFill>
              </a:rPr>
              <a:t>Номенклатура непредельных углеводов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893175" cy="5400675"/>
          </a:xfrm>
        </p:spPr>
        <p:txBody>
          <a:bodyPr/>
          <a:lstStyle/>
          <a:p>
            <a:pPr marL="88900" indent="-88900" eaLnBrk="1" hangingPunct="1">
              <a:lnSpc>
                <a:spcPct val="80000"/>
              </a:lnSpc>
            </a:pPr>
            <a:r>
              <a:rPr lang="ru-RU" sz="2400" smtClean="0"/>
              <a:t>   </a:t>
            </a:r>
            <a:r>
              <a:rPr lang="ru-RU" sz="2800" b="1" smtClean="0">
                <a:solidFill>
                  <a:srgbClr val="663300"/>
                </a:solidFill>
              </a:rPr>
              <a:t>За основу названия берется название</a:t>
            </a:r>
            <a:r>
              <a:rPr lang="ru-RU" sz="2400" b="1" smtClean="0">
                <a:solidFill>
                  <a:srgbClr val="663300"/>
                </a:solidFill>
              </a:rPr>
              <a:t> </a:t>
            </a:r>
            <a:r>
              <a:rPr lang="ru-RU" sz="2800" b="1" smtClean="0">
                <a:solidFill>
                  <a:srgbClr val="663300"/>
                </a:solidFill>
              </a:rPr>
              <a:t>соответствующего предельного углеводорода, и в этом названии вместо окончания «ан» ставятся окончания «ен» у алкенов и «ин» у алкинов;</a:t>
            </a:r>
          </a:p>
          <a:p>
            <a:pPr marL="88900" indent="-88900" eaLnBrk="1" hangingPunct="1">
              <a:lnSpc>
                <a:spcPct val="80000"/>
              </a:lnSpc>
            </a:pPr>
            <a:r>
              <a:rPr lang="ru-RU" sz="2800" smtClean="0"/>
              <a:t>  </a:t>
            </a:r>
            <a:r>
              <a:rPr lang="ru-RU" sz="2800" b="1" smtClean="0">
                <a:solidFill>
                  <a:srgbClr val="660066"/>
                </a:solidFill>
              </a:rPr>
              <a:t>Если имеется более одной двойной или тройной связи, перед окончанием «ен» или «ин» ставится числительное, указывающее на количество двойных  или тройных связей:</a:t>
            </a:r>
          </a:p>
          <a:p>
            <a:pPr marL="88900" indent="-88900" eaLnBrk="1" hangingPunct="1">
              <a:lnSpc>
                <a:spcPct val="80000"/>
              </a:lnSpc>
            </a:pPr>
            <a:r>
              <a:rPr lang="ru-RU" sz="2800" smtClean="0"/>
              <a:t>  </a:t>
            </a:r>
            <a:r>
              <a:rPr lang="ru-RU" sz="2800" b="1" smtClean="0">
                <a:solidFill>
                  <a:srgbClr val="003300"/>
                </a:solidFill>
              </a:rPr>
              <a:t>Положение в молекуле двойной или тройной связи указывается цифрой, показывающей между какими атомами углерода находится двойная или тройная связь, причем указывается только атом углерода с меньшим номером</a:t>
            </a:r>
            <a:r>
              <a:rPr lang="ru-RU" sz="2800" smtClean="0">
                <a:solidFill>
                  <a:srgbClr val="003300"/>
                </a:solidFill>
              </a:rPr>
              <a:t>  </a:t>
            </a:r>
          </a:p>
          <a:p>
            <a:pPr marL="88900" indent="-88900" eaLnBrk="1" hangingPunct="1">
              <a:lnSpc>
                <a:spcPct val="80000"/>
              </a:lnSpc>
            </a:pPr>
            <a:endParaRPr lang="ru-RU" sz="2800" smtClean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229600" cy="56165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                </a:t>
            </a:r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rgbClr val="800000"/>
                </a:solidFill>
              </a:rPr>
              <a:t>                СН</a:t>
            </a:r>
            <a:r>
              <a:rPr lang="ru-RU" b="1" baseline="-25000" smtClean="0">
                <a:solidFill>
                  <a:srgbClr val="800000"/>
                </a:solidFill>
              </a:rPr>
              <a:t>3</a:t>
            </a:r>
            <a:r>
              <a:rPr lang="ru-RU" b="1" smtClean="0">
                <a:solidFill>
                  <a:srgbClr val="800000"/>
                </a:solidFill>
              </a:rPr>
              <a:t>                СН</a:t>
            </a:r>
            <a:r>
              <a:rPr lang="ru-RU" b="1" baseline="-25000" smtClean="0">
                <a:solidFill>
                  <a:srgbClr val="800000"/>
                </a:solidFill>
              </a:rPr>
              <a:t>3</a:t>
            </a:r>
            <a:r>
              <a:rPr lang="ru-RU" smtClean="0"/>
              <a:t>        </a:t>
            </a:r>
          </a:p>
          <a:p>
            <a:pPr eaLnBrk="1" hangingPunct="1">
              <a:buFontTx/>
              <a:buNone/>
            </a:pPr>
            <a:r>
              <a:rPr lang="ru-RU" smtClean="0"/>
              <a:t>     </a:t>
            </a:r>
            <a:r>
              <a:rPr lang="ru-RU" b="1" smtClean="0">
                <a:solidFill>
                  <a:srgbClr val="000000"/>
                </a:solidFill>
              </a:rPr>
              <a:t>СН</a:t>
            </a:r>
            <a:r>
              <a:rPr lang="ru-RU" b="1" baseline="-25000" smtClean="0">
                <a:solidFill>
                  <a:srgbClr val="000000"/>
                </a:solidFill>
              </a:rPr>
              <a:t>2</a:t>
            </a:r>
            <a:r>
              <a:rPr lang="ru-RU" b="1" smtClean="0">
                <a:solidFill>
                  <a:srgbClr val="000000"/>
                </a:solidFill>
              </a:rPr>
              <a:t> = С - СН - СН - СН- СН= СН</a:t>
            </a:r>
            <a:r>
              <a:rPr lang="ru-RU" b="1" baseline="-25000" smtClean="0">
                <a:solidFill>
                  <a:srgbClr val="000000"/>
                </a:solidFill>
              </a:rPr>
              <a:t>2</a:t>
            </a:r>
          </a:p>
          <a:p>
            <a:pPr eaLnBrk="1" hangingPunct="1">
              <a:buFontTx/>
              <a:buNone/>
            </a:pPr>
            <a:r>
              <a:rPr lang="ru-RU" smtClean="0"/>
              <a:t>                              </a:t>
            </a:r>
            <a:r>
              <a:rPr lang="ru-RU" b="1" smtClean="0">
                <a:solidFill>
                  <a:srgbClr val="663300"/>
                </a:solidFill>
              </a:rPr>
              <a:t>СН</a:t>
            </a:r>
            <a:r>
              <a:rPr lang="ru-RU" b="1" baseline="-25000" smtClean="0">
                <a:solidFill>
                  <a:srgbClr val="663300"/>
                </a:solidFill>
              </a:rPr>
              <a:t>2</a:t>
            </a:r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rgbClr val="663300"/>
                </a:solidFill>
              </a:rPr>
              <a:t>                              СН</a:t>
            </a:r>
            <a:r>
              <a:rPr lang="ru-RU" b="1" baseline="-25000" smtClean="0">
                <a:solidFill>
                  <a:srgbClr val="663300"/>
                </a:solidFill>
              </a:rPr>
              <a:t>3</a:t>
            </a:r>
            <a:r>
              <a:rPr lang="ru-RU" b="1" smtClean="0"/>
              <a:t>   </a:t>
            </a:r>
          </a:p>
          <a:p>
            <a:pPr eaLnBrk="1" hangingPunct="1">
              <a:buFontTx/>
              <a:buNone/>
            </a:pPr>
            <a:r>
              <a:rPr lang="ru-RU" smtClean="0"/>
              <a:t> </a:t>
            </a:r>
          </a:p>
          <a:p>
            <a:pPr eaLnBrk="1" hangingPunct="1">
              <a:buFontTx/>
              <a:buNone/>
            </a:pPr>
            <a:r>
              <a:rPr lang="ru-RU" smtClean="0"/>
              <a:t>        </a:t>
            </a:r>
            <a:r>
              <a:rPr lang="ru-RU" b="1" smtClean="0">
                <a:solidFill>
                  <a:srgbClr val="000066"/>
                </a:solidFill>
              </a:rPr>
              <a:t>2,5 диметил,4-этилгептадиен-1,6</a:t>
            </a:r>
          </a:p>
        </p:txBody>
      </p:sp>
      <p:sp>
        <p:nvSpPr>
          <p:cNvPr id="22531" name="Line 3"/>
          <p:cNvSpPr>
            <a:spLocks noChangeShapeType="1"/>
          </p:cNvSpPr>
          <p:nvPr/>
        </p:nvSpPr>
        <p:spPr bwMode="auto">
          <a:xfrm>
            <a:off x="900113" y="2205038"/>
            <a:ext cx="691356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900113" y="2708275"/>
            <a:ext cx="691356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900113" y="2205038"/>
            <a:ext cx="0" cy="5032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>
            <a:off x="7812088" y="2205038"/>
            <a:ext cx="0" cy="5032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>
            <a:off x="2339975" y="1989138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6" name="Line 8"/>
          <p:cNvSpPr>
            <a:spLocks noChangeShapeType="1"/>
          </p:cNvSpPr>
          <p:nvPr/>
        </p:nvSpPr>
        <p:spPr bwMode="auto">
          <a:xfrm>
            <a:off x="4859338" y="1989138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7" name="Line 9"/>
          <p:cNvSpPr>
            <a:spLocks noChangeShapeType="1"/>
          </p:cNvSpPr>
          <p:nvPr/>
        </p:nvSpPr>
        <p:spPr bwMode="auto">
          <a:xfrm>
            <a:off x="3924300" y="2565400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8" name="Line 10"/>
          <p:cNvSpPr>
            <a:spLocks noChangeShapeType="1"/>
          </p:cNvSpPr>
          <p:nvPr/>
        </p:nvSpPr>
        <p:spPr bwMode="auto">
          <a:xfrm>
            <a:off x="3924300" y="3141663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971550" y="24923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1</a:t>
            </a:r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2124075" y="24923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2</a:t>
            </a:r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2843213" y="24923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3</a:t>
            </a: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3635375" y="24923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4</a:t>
            </a:r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4716463" y="24923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5</a:t>
            </a:r>
          </a:p>
        </p:txBody>
      </p:sp>
      <p:sp>
        <p:nvSpPr>
          <p:cNvPr id="22544" name="Rectangle 16"/>
          <p:cNvSpPr>
            <a:spLocks noChangeArrowheads="1"/>
          </p:cNvSpPr>
          <p:nvPr/>
        </p:nvSpPr>
        <p:spPr bwMode="auto">
          <a:xfrm>
            <a:off x="5580063" y="24923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6</a:t>
            </a:r>
          </a:p>
        </p:txBody>
      </p:sp>
      <p:sp>
        <p:nvSpPr>
          <p:cNvPr id="22545" name="Rectangle 17"/>
          <p:cNvSpPr>
            <a:spLocks noChangeArrowheads="1"/>
          </p:cNvSpPr>
          <p:nvPr/>
        </p:nvSpPr>
        <p:spPr bwMode="auto">
          <a:xfrm>
            <a:off x="6516688" y="24923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000066"/>
                </a:solidFill>
              </a:rPr>
              <a:t>Спирты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25538"/>
            <a:ext cx="8964612" cy="53276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mtClean="0"/>
              <a:t>   </a:t>
            </a:r>
            <a:r>
              <a:rPr lang="ru-RU" b="1" smtClean="0">
                <a:solidFill>
                  <a:srgbClr val="660066"/>
                </a:solidFill>
              </a:rPr>
              <a:t>Общая формула спиртов: </a:t>
            </a:r>
            <a:r>
              <a:rPr lang="en-US" b="1" smtClean="0">
                <a:solidFill>
                  <a:srgbClr val="660066"/>
                </a:solidFill>
              </a:rPr>
              <a:t>R-(OH)</a:t>
            </a:r>
            <a:r>
              <a:rPr lang="en-US" b="1" baseline="-25000" smtClean="0">
                <a:solidFill>
                  <a:srgbClr val="660066"/>
                </a:solidFill>
              </a:rPr>
              <a:t>n</a:t>
            </a:r>
            <a:endParaRPr lang="ru-RU" b="1" smtClean="0">
              <a:solidFill>
                <a:srgbClr val="660066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ru-RU" smtClean="0"/>
              <a:t>               </a:t>
            </a:r>
            <a:r>
              <a:rPr lang="ru-RU" b="1" smtClean="0">
                <a:solidFill>
                  <a:srgbClr val="1C1C1C"/>
                </a:solidFill>
              </a:rPr>
              <a:t>Классификация спиртов:</a:t>
            </a:r>
          </a:p>
          <a:p>
            <a:pPr marL="0" indent="0" eaLnBrk="1" hangingPunct="1">
              <a:lnSpc>
                <a:spcPct val="80000"/>
              </a:lnSpc>
              <a:spcAft>
                <a:spcPct val="10000"/>
              </a:spcAft>
              <a:buFontTx/>
              <a:buNone/>
            </a:pPr>
            <a:r>
              <a:rPr lang="ru-RU" smtClean="0"/>
              <a:t>  </a:t>
            </a:r>
            <a:r>
              <a:rPr lang="ru-RU" sz="2800" b="1" smtClean="0">
                <a:solidFill>
                  <a:srgbClr val="1C1C1C"/>
                </a:solidFill>
              </a:rPr>
              <a:t>В зависимости от количества спиртовых групп спирты делятся на одноатомные, двухатомные, трехатомные и многоатомные (содержат более трех спиртовых групп)</a:t>
            </a:r>
          </a:p>
          <a:p>
            <a:pPr marL="0" indent="0" eaLnBrk="1" hangingPunct="1">
              <a:lnSpc>
                <a:spcPct val="80000"/>
              </a:lnSpc>
              <a:spcAft>
                <a:spcPct val="80000"/>
              </a:spcAft>
              <a:buFontTx/>
              <a:buNone/>
            </a:pPr>
            <a:r>
              <a:rPr lang="ru-RU" sz="2800" smtClean="0"/>
              <a:t>     </a:t>
            </a:r>
            <a:r>
              <a:rPr lang="ru-RU" sz="2800" b="1" smtClean="0">
                <a:solidFill>
                  <a:srgbClr val="660066"/>
                </a:solidFill>
              </a:rPr>
              <a:t>СН</a:t>
            </a:r>
            <a:r>
              <a:rPr lang="ru-RU" sz="2800" b="1" baseline="-25000" smtClean="0">
                <a:solidFill>
                  <a:srgbClr val="660066"/>
                </a:solidFill>
              </a:rPr>
              <a:t>3</a:t>
            </a:r>
            <a:r>
              <a:rPr lang="ru-RU" sz="2800" b="1" smtClean="0">
                <a:solidFill>
                  <a:srgbClr val="660066"/>
                </a:solidFill>
              </a:rPr>
              <a:t>ОН   метанол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800" smtClean="0"/>
              <a:t>     </a:t>
            </a:r>
            <a:r>
              <a:rPr lang="ru-RU" sz="2800" b="1" smtClean="0">
                <a:solidFill>
                  <a:srgbClr val="663300"/>
                </a:solidFill>
              </a:rPr>
              <a:t>СН</a:t>
            </a:r>
            <a:r>
              <a:rPr lang="ru-RU" sz="2800" b="1" baseline="-25000" smtClean="0">
                <a:solidFill>
                  <a:srgbClr val="663300"/>
                </a:solidFill>
              </a:rPr>
              <a:t>2</a:t>
            </a:r>
            <a:r>
              <a:rPr lang="ru-RU" sz="2800" b="1" smtClean="0">
                <a:solidFill>
                  <a:srgbClr val="663300"/>
                </a:solidFill>
              </a:rPr>
              <a:t>-ОН  </a:t>
            </a:r>
            <a:r>
              <a:rPr lang="ru-RU" sz="2800" smtClean="0">
                <a:solidFill>
                  <a:srgbClr val="663300"/>
                </a:solidFill>
              </a:rPr>
              <a:t>              </a:t>
            </a:r>
            <a:r>
              <a:rPr lang="ru-RU" sz="2800" smtClean="0"/>
              <a:t>                </a:t>
            </a:r>
            <a:r>
              <a:rPr lang="ru-RU" sz="2800" b="1" smtClean="0">
                <a:solidFill>
                  <a:srgbClr val="003300"/>
                </a:solidFill>
              </a:rPr>
              <a:t>СН</a:t>
            </a:r>
            <a:r>
              <a:rPr lang="ru-RU" sz="2800" b="1" baseline="-25000" smtClean="0">
                <a:solidFill>
                  <a:srgbClr val="003300"/>
                </a:solidFill>
              </a:rPr>
              <a:t>2</a:t>
            </a:r>
            <a:r>
              <a:rPr lang="ru-RU" sz="2800" b="1" smtClean="0">
                <a:solidFill>
                  <a:srgbClr val="003300"/>
                </a:solidFill>
              </a:rPr>
              <a:t>-ОН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  </a:t>
            </a:r>
            <a:r>
              <a:rPr lang="ru-RU" sz="2800" b="1" smtClean="0">
                <a:solidFill>
                  <a:srgbClr val="663300"/>
                </a:solidFill>
              </a:rPr>
              <a:t>СН</a:t>
            </a:r>
            <a:r>
              <a:rPr lang="ru-RU" sz="2800" b="1" baseline="-25000" smtClean="0">
                <a:solidFill>
                  <a:srgbClr val="663300"/>
                </a:solidFill>
              </a:rPr>
              <a:t>2</a:t>
            </a:r>
            <a:r>
              <a:rPr lang="ru-RU" sz="2800" b="1" smtClean="0">
                <a:solidFill>
                  <a:srgbClr val="663300"/>
                </a:solidFill>
              </a:rPr>
              <a:t>-ОН    этандиол</a:t>
            </a:r>
            <a:r>
              <a:rPr lang="ru-RU" sz="2800" smtClean="0"/>
              <a:t>           </a:t>
            </a:r>
            <a:r>
              <a:rPr lang="ru-RU" sz="2800" b="1" smtClean="0">
                <a:solidFill>
                  <a:srgbClr val="003300"/>
                </a:solidFill>
              </a:rPr>
              <a:t>СН -ОН    глицерин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                                           </a:t>
            </a:r>
            <a:r>
              <a:rPr lang="en-US" smtClean="0"/>
              <a:t> </a:t>
            </a:r>
            <a:r>
              <a:rPr lang="ru-RU" sz="2800" b="1" smtClean="0">
                <a:solidFill>
                  <a:srgbClr val="003300"/>
                </a:solidFill>
              </a:rPr>
              <a:t>СН</a:t>
            </a:r>
            <a:r>
              <a:rPr lang="ru-RU" sz="2800" b="1" baseline="-25000" smtClean="0">
                <a:solidFill>
                  <a:srgbClr val="003300"/>
                </a:solidFill>
              </a:rPr>
              <a:t>2</a:t>
            </a:r>
            <a:r>
              <a:rPr lang="ru-RU" sz="2800" b="1" smtClean="0">
                <a:solidFill>
                  <a:srgbClr val="003300"/>
                </a:solidFill>
              </a:rPr>
              <a:t>-ОН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6084888" y="692150"/>
            <a:ext cx="2832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C3300"/>
                </a:solidFill>
              </a:rPr>
              <a:t>Остаток углеводорода</a:t>
            </a:r>
            <a:r>
              <a:rPr lang="ru-RU" b="1">
                <a:solidFill>
                  <a:srgbClr val="000066"/>
                </a:solidFill>
              </a:rPr>
              <a:t> </a:t>
            </a:r>
          </a:p>
        </p:txBody>
      </p:sp>
      <p:sp>
        <p:nvSpPr>
          <p:cNvPr id="23557" name="Line 6"/>
          <p:cNvSpPr>
            <a:spLocks noChangeShapeType="1"/>
          </p:cNvSpPr>
          <p:nvPr/>
        </p:nvSpPr>
        <p:spPr bwMode="auto">
          <a:xfrm flipH="1">
            <a:off x="6156325" y="1052513"/>
            <a:ext cx="28733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58" name="Rectangle 7"/>
          <p:cNvSpPr>
            <a:spLocks noChangeArrowheads="1"/>
          </p:cNvSpPr>
          <p:nvPr/>
        </p:nvSpPr>
        <p:spPr bwMode="auto">
          <a:xfrm>
            <a:off x="755650" y="4149725"/>
            <a:ext cx="2593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Одноатомный спирт </a:t>
            </a:r>
          </a:p>
        </p:txBody>
      </p:sp>
      <p:sp>
        <p:nvSpPr>
          <p:cNvPr id="23559" name="Rectangle 8"/>
          <p:cNvSpPr>
            <a:spLocks noChangeArrowheads="1"/>
          </p:cNvSpPr>
          <p:nvPr/>
        </p:nvSpPr>
        <p:spPr bwMode="auto">
          <a:xfrm>
            <a:off x="900113" y="5516563"/>
            <a:ext cx="2552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Двухатомный спирт </a:t>
            </a:r>
          </a:p>
        </p:txBody>
      </p:sp>
      <p:sp>
        <p:nvSpPr>
          <p:cNvPr id="23560" name="Rectangle 9"/>
          <p:cNvSpPr>
            <a:spLocks noChangeArrowheads="1"/>
          </p:cNvSpPr>
          <p:nvPr/>
        </p:nvSpPr>
        <p:spPr bwMode="auto">
          <a:xfrm>
            <a:off x="5003800" y="5949950"/>
            <a:ext cx="2527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Трехатомный спирт </a:t>
            </a:r>
          </a:p>
        </p:txBody>
      </p:sp>
      <p:sp>
        <p:nvSpPr>
          <p:cNvPr id="23561" name="Line 10"/>
          <p:cNvSpPr>
            <a:spLocks noChangeShapeType="1"/>
          </p:cNvSpPr>
          <p:nvPr/>
        </p:nvSpPr>
        <p:spPr bwMode="auto">
          <a:xfrm>
            <a:off x="900113" y="5013325"/>
            <a:ext cx="0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2" name="Line 11"/>
          <p:cNvSpPr>
            <a:spLocks noChangeShapeType="1"/>
          </p:cNvSpPr>
          <p:nvPr/>
        </p:nvSpPr>
        <p:spPr bwMode="auto">
          <a:xfrm>
            <a:off x="5364163" y="4941888"/>
            <a:ext cx="0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3" name="Line 12"/>
          <p:cNvSpPr>
            <a:spLocks noChangeShapeType="1"/>
          </p:cNvSpPr>
          <p:nvPr/>
        </p:nvSpPr>
        <p:spPr bwMode="auto">
          <a:xfrm>
            <a:off x="5364163" y="5445125"/>
            <a:ext cx="0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4" name="Rectangle 13"/>
          <p:cNvSpPr>
            <a:spLocks noChangeArrowheads="1"/>
          </p:cNvSpPr>
          <p:nvPr/>
        </p:nvSpPr>
        <p:spPr bwMode="auto">
          <a:xfrm>
            <a:off x="7596188" y="1196975"/>
            <a:ext cx="1835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C3300"/>
                </a:solidFill>
              </a:rPr>
              <a:t>Спиртовые      группы</a:t>
            </a:r>
            <a:r>
              <a:rPr lang="ru-RU" b="1">
                <a:solidFill>
                  <a:srgbClr val="000066"/>
                </a:solidFill>
              </a:rPr>
              <a:t> </a:t>
            </a:r>
          </a:p>
        </p:txBody>
      </p:sp>
      <p:sp>
        <p:nvSpPr>
          <p:cNvPr id="23565" name="Line 14"/>
          <p:cNvSpPr>
            <a:spLocks noChangeShapeType="1"/>
          </p:cNvSpPr>
          <p:nvPr/>
        </p:nvSpPr>
        <p:spPr bwMode="auto">
          <a:xfrm flipH="1">
            <a:off x="7308850" y="1412875"/>
            <a:ext cx="2873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74638"/>
            <a:ext cx="8785225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3600" b="1" dirty="0" smtClean="0">
                <a:solidFill>
                  <a:srgbClr val="000066"/>
                </a:solidFill>
              </a:rPr>
              <a:t>Физико-химические свойства спиртов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800000"/>
                </a:solidFill>
              </a:rPr>
              <a:t>  Низкомолекулярные  спирты, содержащие не более 11-12 атомов углерода, являются жидкостями;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003300"/>
                </a:solidFill>
              </a:rPr>
              <a:t>  </a:t>
            </a:r>
            <a:r>
              <a:rPr lang="ru-RU" sz="2800" b="1" smtClean="0">
                <a:solidFill>
                  <a:srgbClr val="6600FF"/>
                </a:solidFill>
              </a:rPr>
              <a:t>Высокомолекулярные спирты, содержащие более 12 атомов углерода, находятся твердом состоянии;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663300"/>
                </a:solidFill>
              </a:rPr>
              <a:t>Низкомолекулярные спирты обычно растворимы в воде;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000066"/>
                </a:solidFill>
              </a:rPr>
              <a:t>Высокомолекулярные спирты в воде не растворимы.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000066"/>
                </a:solidFill>
              </a:rPr>
              <a:t>Химические свойства спиртов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        </a:t>
            </a:r>
            <a:r>
              <a:rPr lang="ru-RU" b="1" smtClean="0">
                <a:solidFill>
                  <a:srgbClr val="800000"/>
                </a:solidFill>
              </a:rPr>
              <a:t>Реакция окисления</a:t>
            </a:r>
          </a:p>
          <a:p>
            <a:pPr eaLnBrk="1" hangingPunct="1">
              <a:spcAft>
                <a:spcPct val="50000"/>
              </a:spcAft>
              <a:buFontTx/>
              <a:buNone/>
            </a:pPr>
            <a:r>
              <a:rPr lang="ru-RU" smtClean="0"/>
              <a:t>     </a:t>
            </a:r>
            <a:r>
              <a:rPr lang="ru-RU" b="1" smtClean="0">
                <a:solidFill>
                  <a:srgbClr val="663300"/>
                </a:solidFill>
              </a:rPr>
              <a:t>С</a:t>
            </a:r>
            <a:r>
              <a:rPr lang="ru-RU" b="1" baseline="-25000" smtClean="0">
                <a:solidFill>
                  <a:srgbClr val="663300"/>
                </a:solidFill>
              </a:rPr>
              <a:t>2</a:t>
            </a:r>
            <a:r>
              <a:rPr lang="ru-RU" b="1" smtClean="0">
                <a:solidFill>
                  <a:srgbClr val="663300"/>
                </a:solidFill>
              </a:rPr>
              <a:t>Н</a:t>
            </a:r>
            <a:r>
              <a:rPr lang="ru-RU" b="1" baseline="-25000" smtClean="0">
                <a:solidFill>
                  <a:srgbClr val="663300"/>
                </a:solidFill>
              </a:rPr>
              <a:t>5</a:t>
            </a:r>
            <a:r>
              <a:rPr lang="ru-RU" b="1" smtClean="0">
                <a:solidFill>
                  <a:srgbClr val="663300"/>
                </a:solidFill>
              </a:rPr>
              <a:t>ОН +  3О</a:t>
            </a:r>
            <a:r>
              <a:rPr lang="ru-RU" b="1" baseline="-25000" smtClean="0">
                <a:solidFill>
                  <a:srgbClr val="663300"/>
                </a:solidFill>
              </a:rPr>
              <a:t>2</a:t>
            </a:r>
            <a:r>
              <a:rPr lang="ru-RU" b="1" smtClean="0">
                <a:solidFill>
                  <a:srgbClr val="663300"/>
                </a:solidFill>
              </a:rPr>
              <a:t>       2СО</a:t>
            </a:r>
            <a:r>
              <a:rPr lang="ru-RU" b="1" baseline="-25000" smtClean="0">
                <a:solidFill>
                  <a:srgbClr val="663300"/>
                </a:solidFill>
              </a:rPr>
              <a:t>2</a:t>
            </a:r>
            <a:r>
              <a:rPr lang="ru-RU" b="1" smtClean="0">
                <a:solidFill>
                  <a:srgbClr val="663300"/>
                </a:solidFill>
              </a:rPr>
              <a:t> + 3Н</a:t>
            </a:r>
            <a:r>
              <a:rPr lang="ru-RU" b="1" baseline="-25000" smtClean="0">
                <a:solidFill>
                  <a:srgbClr val="663300"/>
                </a:solidFill>
              </a:rPr>
              <a:t>2</a:t>
            </a:r>
            <a:r>
              <a:rPr lang="ru-RU" b="1" smtClean="0">
                <a:solidFill>
                  <a:srgbClr val="663300"/>
                </a:solidFill>
              </a:rPr>
              <a:t>О + </a:t>
            </a:r>
            <a:r>
              <a:rPr lang="en-US" b="1" smtClean="0">
                <a:solidFill>
                  <a:srgbClr val="663300"/>
                </a:solidFill>
                <a:cs typeface="Arial" charset="0"/>
              </a:rPr>
              <a:t>Q</a:t>
            </a:r>
            <a:endParaRPr lang="en-US" b="1" smtClean="0">
              <a:solidFill>
                <a:srgbClr val="663300"/>
              </a:solidFill>
            </a:endParaRPr>
          </a:p>
          <a:p>
            <a:pPr eaLnBrk="1" hangingPunct="1">
              <a:spcAft>
                <a:spcPct val="90000"/>
              </a:spcAft>
              <a:buFontTx/>
              <a:buNone/>
            </a:pPr>
            <a:r>
              <a:rPr lang="en-US" b="1" smtClean="0">
                <a:solidFill>
                  <a:srgbClr val="663300"/>
                </a:solidFill>
              </a:rPr>
              <a:t>      </a:t>
            </a:r>
            <a:r>
              <a:rPr lang="ru-RU" b="1" smtClean="0">
                <a:solidFill>
                  <a:srgbClr val="000066"/>
                </a:solidFill>
              </a:rPr>
              <a:t>С</a:t>
            </a:r>
            <a:r>
              <a:rPr lang="ru-RU" b="1" baseline="-25000" smtClean="0">
                <a:solidFill>
                  <a:srgbClr val="000066"/>
                </a:solidFill>
              </a:rPr>
              <a:t>2</a:t>
            </a:r>
            <a:r>
              <a:rPr lang="ru-RU" b="1" smtClean="0">
                <a:solidFill>
                  <a:srgbClr val="000066"/>
                </a:solidFill>
              </a:rPr>
              <a:t>Н</a:t>
            </a:r>
            <a:r>
              <a:rPr lang="ru-RU" b="1" baseline="-25000" smtClean="0">
                <a:solidFill>
                  <a:srgbClr val="000066"/>
                </a:solidFill>
              </a:rPr>
              <a:t>5</a:t>
            </a:r>
            <a:r>
              <a:rPr lang="ru-RU" b="1" smtClean="0">
                <a:solidFill>
                  <a:srgbClr val="000066"/>
                </a:solidFill>
              </a:rPr>
              <a:t>ОН</a:t>
            </a:r>
            <a:r>
              <a:rPr lang="en-US" b="1" smtClean="0">
                <a:solidFill>
                  <a:srgbClr val="000066"/>
                </a:solidFill>
              </a:rPr>
              <a:t>              CH</a:t>
            </a:r>
            <a:r>
              <a:rPr lang="en-US" b="1" baseline="-25000" smtClean="0">
                <a:solidFill>
                  <a:srgbClr val="000066"/>
                </a:solidFill>
              </a:rPr>
              <a:t>3</a:t>
            </a:r>
            <a:r>
              <a:rPr lang="en-US" b="1" smtClean="0">
                <a:solidFill>
                  <a:srgbClr val="000066"/>
                </a:solidFill>
              </a:rPr>
              <a:t>C</a:t>
            </a:r>
            <a:endParaRPr lang="ru-RU" b="1" smtClean="0">
              <a:solidFill>
                <a:srgbClr val="000066"/>
              </a:solidFill>
            </a:endParaRPr>
          </a:p>
          <a:p>
            <a:pPr eaLnBrk="1" hangingPunct="1">
              <a:buFontTx/>
              <a:buNone/>
            </a:pPr>
            <a:r>
              <a:rPr lang="ru-RU" smtClean="0"/>
              <a:t>         </a:t>
            </a:r>
            <a:r>
              <a:rPr lang="ru-RU" b="1" smtClean="0">
                <a:solidFill>
                  <a:srgbClr val="003300"/>
                </a:solidFill>
              </a:rPr>
              <a:t>Образование простых эфиров</a:t>
            </a:r>
          </a:p>
          <a:p>
            <a:pPr eaLnBrk="1" hangingPunct="1">
              <a:buFontTx/>
              <a:buNone/>
            </a:pPr>
            <a:r>
              <a:rPr lang="ru-RU" smtClean="0"/>
              <a:t>          </a:t>
            </a:r>
            <a:r>
              <a:rPr lang="en-US" smtClean="0"/>
              <a:t>  </a:t>
            </a:r>
            <a:r>
              <a:rPr lang="en-US" b="1" smtClean="0">
                <a:solidFill>
                  <a:srgbClr val="000066"/>
                </a:solidFill>
              </a:rPr>
              <a:t>R</a:t>
            </a:r>
            <a:r>
              <a:rPr lang="en-US" b="1" baseline="-25000" smtClean="0">
                <a:solidFill>
                  <a:srgbClr val="000066"/>
                </a:solidFill>
              </a:rPr>
              <a:t>1</a:t>
            </a:r>
            <a:r>
              <a:rPr lang="en-US" b="1" smtClean="0">
                <a:solidFill>
                  <a:srgbClr val="000066"/>
                </a:solidFill>
              </a:rPr>
              <a:t>-OH</a:t>
            </a:r>
            <a:r>
              <a:rPr lang="en-US" smtClean="0"/>
              <a:t>  +  </a:t>
            </a:r>
            <a:r>
              <a:rPr lang="en-US" b="1" smtClean="0">
                <a:solidFill>
                  <a:srgbClr val="006600"/>
                </a:solidFill>
              </a:rPr>
              <a:t>HO-R</a:t>
            </a:r>
            <a:r>
              <a:rPr lang="en-US" b="1" baseline="-25000" smtClean="0">
                <a:solidFill>
                  <a:srgbClr val="006600"/>
                </a:solidFill>
              </a:rPr>
              <a:t>2</a:t>
            </a:r>
            <a:r>
              <a:rPr lang="en-US" smtClean="0"/>
              <a:t>          </a:t>
            </a:r>
            <a:r>
              <a:rPr lang="en-US" b="1" smtClean="0">
                <a:solidFill>
                  <a:srgbClr val="000066"/>
                </a:solidFill>
              </a:rPr>
              <a:t>R</a:t>
            </a:r>
            <a:r>
              <a:rPr lang="en-US" b="1" baseline="-25000" smtClean="0">
                <a:solidFill>
                  <a:srgbClr val="000066"/>
                </a:solidFill>
              </a:rPr>
              <a:t>1</a:t>
            </a:r>
            <a:r>
              <a:rPr lang="en-US" smtClean="0"/>
              <a:t>-</a:t>
            </a:r>
            <a:r>
              <a:rPr lang="ru-RU" smtClean="0"/>
              <a:t> </a:t>
            </a:r>
            <a:r>
              <a:rPr lang="en-US" b="1" smtClean="0">
                <a:solidFill>
                  <a:srgbClr val="006600"/>
                </a:solidFill>
              </a:rPr>
              <a:t>O</a:t>
            </a:r>
            <a:r>
              <a:rPr lang="ru-RU" b="1" smtClean="0">
                <a:solidFill>
                  <a:srgbClr val="006600"/>
                </a:solidFill>
              </a:rPr>
              <a:t> </a:t>
            </a:r>
            <a:r>
              <a:rPr lang="en-US" b="1" smtClean="0">
                <a:solidFill>
                  <a:srgbClr val="006600"/>
                </a:solidFill>
              </a:rPr>
              <a:t>-</a:t>
            </a:r>
            <a:r>
              <a:rPr lang="ru-RU" b="1" smtClean="0">
                <a:solidFill>
                  <a:srgbClr val="006600"/>
                </a:solidFill>
              </a:rPr>
              <a:t> </a:t>
            </a:r>
            <a:r>
              <a:rPr lang="en-US" b="1" smtClean="0">
                <a:solidFill>
                  <a:srgbClr val="006600"/>
                </a:solidFill>
              </a:rPr>
              <a:t>R</a:t>
            </a:r>
            <a:r>
              <a:rPr lang="en-US" b="1" baseline="-25000" smtClean="0">
                <a:solidFill>
                  <a:srgbClr val="006600"/>
                </a:solidFill>
              </a:rPr>
              <a:t>2</a:t>
            </a:r>
          </a:p>
          <a:p>
            <a:pPr eaLnBrk="1" hangingPunct="1">
              <a:buFontTx/>
              <a:buNone/>
            </a:pPr>
            <a:r>
              <a:rPr lang="en-US" baseline="-25000" smtClean="0"/>
              <a:t>             </a:t>
            </a:r>
            <a:endParaRPr lang="ru-RU" baseline="-25000" smtClean="0"/>
          </a:p>
        </p:txBody>
      </p:sp>
      <p:sp>
        <p:nvSpPr>
          <p:cNvPr id="25604" name="Line 4"/>
          <p:cNvSpPr>
            <a:spLocks noChangeShapeType="1"/>
          </p:cNvSpPr>
          <p:nvPr/>
        </p:nvSpPr>
        <p:spPr bwMode="auto">
          <a:xfrm>
            <a:off x="3995738" y="2492375"/>
            <a:ext cx="5032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>
            <a:off x="2411413" y="4652963"/>
            <a:ext cx="0" cy="5048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6" name="Line 8"/>
          <p:cNvSpPr>
            <a:spLocks noChangeShapeType="1"/>
          </p:cNvSpPr>
          <p:nvPr/>
        </p:nvSpPr>
        <p:spPr bwMode="auto">
          <a:xfrm>
            <a:off x="2411413" y="5157788"/>
            <a:ext cx="1655762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7" name="Line 9"/>
          <p:cNvSpPr>
            <a:spLocks noChangeShapeType="1"/>
          </p:cNvSpPr>
          <p:nvPr/>
        </p:nvSpPr>
        <p:spPr bwMode="auto">
          <a:xfrm flipV="1">
            <a:off x="4067175" y="4652963"/>
            <a:ext cx="0" cy="5048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8" name="Line 11"/>
          <p:cNvSpPr>
            <a:spLocks noChangeShapeType="1"/>
          </p:cNvSpPr>
          <p:nvPr/>
        </p:nvSpPr>
        <p:spPr bwMode="auto">
          <a:xfrm flipH="1">
            <a:off x="2411413" y="4652963"/>
            <a:ext cx="1655762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9" name="Line 12"/>
          <p:cNvSpPr>
            <a:spLocks noChangeShapeType="1"/>
          </p:cNvSpPr>
          <p:nvPr/>
        </p:nvSpPr>
        <p:spPr bwMode="auto">
          <a:xfrm>
            <a:off x="5292725" y="4941888"/>
            <a:ext cx="5762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5610" name="Rectangle 13"/>
          <p:cNvSpPr>
            <a:spLocks noChangeArrowheads="1"/>
          </p:cNvSpPr>
          <p:nvPr/>
        </p:nvSpPr>
        <p:spPr bwMode="auto">
          <a:xfrm>
            <a:off x="5148263" y="4941888"/>
            <a:ext cx="936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0066"/>
                </a:solidFill>
              </a:rPr>
              <a:t>- H</a:t>
            </a:r>
            <a:r>
              <a:rPr lang="en-US" sz="2000" b="1" baseline="-25000">
                <a:solidFill>
                  <a:srgbClr val="000066"/>
                </a:solidFill>
              </a:rPr>
              <a:t>2</a:t>
            </a:r>
            <a:r>
              <a:rPr lang="en-US" sz="2000" b="1">
                <a:solidFill>
                  <a:srgbClr val="000066"/>
                </a:solidFill>
              </a:rPr>
              <a:t>O</a:t>
            </a:r>
            <a:endParaRPr lang="ru-RU" sz="2000" b="1">
              <a:solidFill>
                <a:srgbClr val="000066"/>
              </a:solidFill>
            </a:endParaRPr>
          </a:p>
        </p:txBody>
      </p:sp>
      <p:sp>
        <p:nvSpPr>
          <p:cNvPr id="25611" name="Rectangle 15"/>
          <p:cNvSpPr>
            <a:spLocks noChangeArrowheads="1"/>
          </p:cNvSpPr>
          <p:nvPr/>
        </p:nvSpPr>
        <p:spPr bwMode="auto">
          <a:xfrm>
            <a:off x="3203575" y="2852738"/>
            <a:ext cx="936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800000"/>
                </a:solidFill>
              </a:rPr>
              <a:t>(O)</a:t>
            </a:r>
            <a:endParaRPr lang="ru-RU" sz="2800" b="1">
              <a:solidFill>
                <a:srgbClr val="800000"/>
              </a:solidFill>
            </a:endParaRPr>
          </a:p>
        </p:txBody>
      </p:sp>
      <p:sp>
        <p:nvSpPr>
          <p:cNvPr id="25612" name="Line 16"/>
          <p:cNvSpPr>
            <a:spLocks noChangeShapeType="1"/>
          </p:cNvSpPr>
          <p:nvPr/>
        </p:nvSpPr>
        <p:spPr bwMode="auto">
          <a:xfrm>
            <a:off x="3276600" y="3357563"/>
            <a:ext cx="5762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5613" name="Rectangle 17"/>
          <p:cNvSpPr>
            <a:spLocks noChangeArrowheads="1"/>
          </p:cNvSpPr>
          <p:nvPr/>
        </p:nvSpPr>
        <p:spPr bwMode="auto">
          <a:xfrm>
            <a:off x="5508625" y="2781300"/>
            <a:ext cx="936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66"/>
                </a:solidFill>
              </a:rPr>
              <a:t>O</a:t>
            </a:r>
            <a:endParaRPr lang="ru-RU" sz="3200" b="1">
              <a:solidFill>
                <a:srgbClr val="000066"/>
              </a:solidFill>
            </a:endParaRPr>
          </a:p>
        </p:txBody>
      </p:sp>
      <p:sp>
        <p:nvSpPr>
          <p:cNvPr id="25614" name="Rectangle 18"/>
          <p:cNvSpPr>
            <a:spLocks noChangeArrowheads="1"/>
          </p:cNvSpPr>
          <p:nvPr/>
        </p:nvSpPr>
        <p:spPr bwMode="auto">
          <a:xfrm>
            <a:off x="5508625" y="3284538"/>
            <a:ext cx="936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66"/>
                </a:solidFill>
              </a:rPr>
              <a:t>H</a:t>
            </a:r>
            <a:endParaRPr lang="ru-RU" sz="3200" b="1">
              <a:solidFill>
                <a:srgbClr val="000066"/>
              </a:solidFill>
            </a:endParaRPr>
          </a:p>
        </p:txBody>
      </p:sp>
      <p:sp>
        <p:nvSpPr>
          <p:cNvPr id="25615" name="Line 22"/>
          <p:cNvSpPr>
            <a:spLocks noChangeShapeType="1"/>
          </p:cNvSpPr>
          <p:nvPr/>
        </p:nvSpPr>
        <p:spPr bwMode="auto">
          <a:xfrm flipV="1">
            <a:off x="5364163" y="3141663"/>
            <a:ext cx="215900" cy="714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16" name="Line 23"/>
          <p:cNvSpPr>
            <a:spLocks noChangeShapeType="1"/>
          </p:cNvSpPr>
          <p:nvPr/>
        </p:nvSpPr>
        <p:spPr bwMode="auto">
          <a:xfrm>
            <a:off x="5292725" y="3429000"/>
            <a:ext cx="215900" cy="714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17" name="Line 24"/>
          <p:cNvSpPr>
            <a:spLocks noChangeShapeType="1"/>
          </p:cNvSpPr>
          <p:nvPr/>
        </p:nvSpPr>
        <p:spPr bwMode="auto">
          <a:xfrm flipV="1">
            <a:off x="5435600" y="3213100"/>
            <a:ext cx="215900" cy="714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18" name="Rectangle 25"/>
          <p:cNvSpPr>
            <a:spLocks noChangeArrowheads="1"/>
          </p:cNvSpPr>
          <p:nvPr/>
        </p:nvSpPr>
        <p:spPr bwMode="auto">
          <a:xfrm>
            <a:off x="4427538" y="3644900"/>
            <a:ext cx="1584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</a:rPr>
              <a:t>Альдегид</a:t>
            </a:r>
          </a:p>
        </p:txBody>
      </p:sp>
      <p:sp>
        <p:nvSpPr>
          <p:cNvPr id="25619" name="Rectangle 26"/>
          <p:cNvSpPr>
            <a:spLocks noChangeArrowheads="1"/>
          </p:cNvSpPr>
          <p:nvPr/>
        </p:nvSpPr>
        <p:spPr bwMode="auto">
          <a:xfrm>
            <a:off x="6011863" y="5157788"/>
            <a:ext cx="201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</a:rPr>
              <a:t>Простой эфир</a:t>
            </a:r>
          </a:p>
        </p:txBody>
      </p:sp>
      <p:sp>
        <p:nvSpPr>
          <p:cNvPr id="25620" name="Rectangle 27"/>
          <p:cNvSpPr>
            <a:spLocks noChangeArrowheads="1"/>
          </p:cNvSpPr>
          <p:nvPr/>
        </p:nvSpPr>
        <p:spPr bwMode="auto">
          <a:xfrm>
            <a:off x="7812088" y="2276475"/>
            <a:ext cx="1584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</a:rPr>
              <a:t>(Тепло)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000066"/>
                </a:solidFill>
              </a:rPr>
              <a:t>Номенклатура спиртов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424862" cy="4895850"/>
          </a:xfrm>
        </p:spPr>
        <p:txBody>
          <a:bodyPr/>
          <a:lstStyle/>
          <a:p>
            <a:pPr marL="177800" indent="-177800" eaLnBrk="1" hangingPunct="1">
              <a:lnSpc>
                <a:spcPct val="80000"/>
              </a:lnSpc>
            </a:pPr>
            <a:r>
              <a:rPr lang="ru-RU" sz="2800" b="1" smtClean="0">
                <a:solidFill>
                  <a:srgbClr val="663300"/>
                </a:solidFill>
              </a:rPr>
              <a:t>   </a:t>
            </a:r>
            <a:r>
              <a:rPr lang="ru-RU" b="1" smtClean="0">
                <a:solidFill>
                  <a:srgbClr val="663300"/>
                </a:solidFill>
              </a:rPr>
              <a:t>За основу названия берется название углеводорода, входящего в молекулу спирта, и добавляется окончание «ол»</a:t>
            </a:r>
          </a:p>
          <a:p>
            <a:pPr marL="177800" indent="-177800" eaLnBrk="1" hangingPunct="1">
              <a:lnSpc>
                <a:spcPct val="80000"/>
              </a:lnSpc>
            </a:pPr>
            <a:r>
              <a:rPr lang="ru-RU" b="1" smtClean="0">
                <a:solidFill>
                  <a:srgbClr val="660066"/>
                </a:solidFill>
              </a:rPr>
              <a:t>   </a:t>
            </a:r>
            <a:r>
              <a:rPr lang="ru-RU" b="1" smtClean="0">
                <a:solidFill>
                  <a:srgbClr val="800080"/>
                </a:solidFill>
              </a:rPr>
              <a:t>Если имеется более одной спиртовой группы, перед окончанием «ол»  ставится числительное, указывающее на количество спиртовых групп, после которого цифрой обозначается положение спиртовых групп в молекуле:</a:t>
            </a:r>
          </a:p>
          <a:p>
            <a:pPr marL="177800" indent="-177800" eaLnBrk="1" hangingPunct="1">
              <a:lnSpc>
                <a:spcPct val="80000"/>
              </a:lnSpc>
              <a:buFontTx/>
              <a:buNone/>
            </a:pPr>
            <a:r>
              <a:rPr lang="ru-RU" sz="2800" b="1" smtClean="0">
                <a:solidFill>
                  <a:srgbClr val="663300"/>
                </a:solidFill>
              </a:rPr>
              <a:t> </a:t>
            </a:r>
            <a:r>
              <a:rPr lang="ru-RU" sz="2400" b="1" smtClean="0">
                <a:solidFill>
                  <a:srgbClr val="663300"/>
                </a:solidFill>
              </a:rPr>
              <a:t> </a:t>
            </a:r>
            <a:endParaRPr lang="ru-RU" sz="2800" b="1" smtClean="0">
              <a:solidFill>
                <a:srgbClr val="66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   </a:t>
            </a:r>
          </a:p>
          <a:p>
            <a:pPr eaLnBrk="1" hangingPunct="1">
              <a:buFontTx/>
              <a:buNone/>
            </a:pPr>
            <a:r>
              <a:rPr lang="ru-RU" smtClean="0"/>
              <a:t>               </a:t>
            </a:r>
            <a:r>
              <a:rPr lang="ru-RU" b="1" smtClean="0">
                <a:solidFill>
                  <a:srgbClr val="800000"/>
                </a:solidFill>
              </a:rPr>
              <a:t>СН</a:t>
            </a:r>
            <a:r>
              <a:rPr lang="ru-RU" b="1" baseline="-25000" smtClean="0">
                <a:solidFill>
                  <a:srgbClr val="800000"/>
                </a:solidFill>
              </a:rPr>
              <a:t>3</a:t>
            </a:r>
            <a:r>
              <a:rPr lang="ru-RU" b="1" smtClean="0">
                <a:solidFill>
                  <a:srgbClr val="800000"/>
                </a:solidFill>
              </a:rPr>
              <a:t>  </a:t>
            </a:r>
            <a:r>
              <a:rPr lang="ru-RU" b="1" smtClean="0">
                <a:solidFill>
                  <a:srgbClr val="000066"/>
                </a:solidFill>
              </a:rPr>
              <a:t>ОН</a:t>
            </a:r>
            <a:r>
              <a:rPr lang="ru-RU" smtClean="0"/>
              <a:t>           </a:t>
            </a:r>
            <a:r>
              <a:rPr lang="ru-RU" b="1" smtClean="0">
                <a:solidFill>
                  <a:srgbClr val="800000"/>
                </a:solidFill>
              </a:rPr>
              <a:t>СН</a:t>
            </a:r>
            <a:r>
              <a:rPr lang="ru-RU" b="1" baseline="-25000" smtClean="0">
                <a:solidFill>
                  <a:srgbClr val="800000"/>
                </a:solidFill>
              </a:rPr>
              <a:t>3</a:t>
            </a:r>
            <a:r>
              <a:rPr lang="ru-RU" smtClean="0"/>
              <a:t>  </a:t>
            </a:r>
            <a:r>
              <a:rPr lang="ru-RU" b="1" smtClean="0">
                <a:solidFill>
                  <a:srgbClr val="000066"/>
                </a:solidFill>
              </a:rPr>
              <a:t>ОН</a:t>
            </a:r>
            <a:endParaRPr lang="ru-RU" smtClean="0"/>
          </a:p>
          <a:p>
            <a:pPr eaLnBrk="1" hangingPunct="1">
              <a:buFontTx/>
              <a:buNone/>
            </a:pPr>
            <a:r>
              <a:rPr lang="ru-RU" smtClean="0"/>
              <a:t>     </a:t>
            </a:r>
            <a:r>
              <a:rPr lang="ru-RU" b="1" smtClean="0">
                <a:solidFill>
                  <a:srgbClr val="000000"/>
                </a:solidFill>
              </a:rPr>
              <a:t>СН</a:t>
            </a:r>
            <a:r>
              <a:rPr lang="ru-RU" b="1" baseline="-25000" smtClean="0">
                <a:solidFill>
                  <a:srgbClr val="000000"/>
                </a:solidFill>
              </a:rPr>
              <a:t>3</a:t>
            </a:r>
            <a:r>
              <a:rPr lang="ru-RU" b="1" smtClean="0">
                <a:solidFill>
                  <a:srgbClr val="000000"/>
                </a:solidFill>
              </a:rPr>
              <a:t> - СН - СН - СН – СН - СН- СН</a:t>
            </a:r>
            <a:r>
              <a:rPr lang="ru-RU" b="1" baseline="-25000" smtClean="0">
                <a:solidFill>
                  <a:srgbClr val="000000"/>
                </a:solidFill>
              </a:rPr>
              <a:t>3</a:t>
            </a:r>
          </a:p>
          <a:p>
            <a:pPr eaLnBrk="1" hangingPunct="1">
              <a:buFontTx/>
              <a:buNone/>
            </a:pPr>
            <a:r>
              <a:rPr lang="ru-RU" smtClean="0"/>
              <a:t>                                </a:t>
            </a:r>
            <a:r>
              <a:rPr lang="ru-RU" b="1" smtClean="0">
                <a:solidFill>
                  <a:srgbClr val="663300"/>
                </a:solidFill>
              </a:rPr>
              <a:t>СН</a:t>
            </a:r>
            <a:r>
              <a:rPr lang="ru-RU" b="1" baseline="-25000" smtClean="0">
                <a:solidFill>
                  <a:srgbClr val="663300"/>
                </a:solidFill>
              </a:rPr>
              <a:t>2</a:t>
            </a:r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rgbClr val="663300"/>
                </a:solidFill>
              </a:rPr>
              <a:t>                                СН</a:t>
            </a:r>
            <a:r>
              <a:rPr lang="ru-RU" b="1" baseline="-25000" smtClean="0">
                <a:solidFill>
                  <a:srgbClr val="663300"/>
                </a:solidFill>
              </a:rPr>
              <a:t>3</a:t>
            </a:r>
            <a:r>
              <a:rPr lang="ru-RU" b="1" smtClean="0"/>
              <a:t>    </a:t>
            </a:r>
          </a:p>
          <a:p>
            <a:pPr eaLnBrk="1" hangingPunct="1">
              <a:buFontTx/>
              <a:buNone/>
            </a:pPr>
            <a:r>
              <a:rPr lang="ru-RU" smtClean="0"/>
              <a:t>        </a:t>
            </a:r>
            <a:r>
              <a:rPr lang="ru-RU" b="1" smtClean="0">
                <a:solidFill>
                  <a:srgbClr val="000066"/>
                </a:solidFill>
              </a:rPr>
              <a:t>2,5 диметил,4-этилгептандиол- 3,6</a:t>
            </a:r>
          </a:p>
        </p:txBody>
      </p:sp>
      <p:sp>
        <p:nvSpPr>
          <p:cNvPr id="27651" name="Line 3"/>
          <p:cNvSpPr>
            <a:spLocks noChangeShapeType="1"/>
          </p:cNvSpPr>
          <p:nvPr/>
        </p:nvSpPr>
        <p:spPr bwMode="auto">
          <a:xfrm>
            <a:off x="900113" y="1557338"/>
            <a:ext cx="691356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900113" y="2060575"/>
            <a:ext cx="691356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>
            <a:off x="900113" y="1557338"/>
            <a:ext cx="0" cy="5032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4" name="Line 6"/>
          <p:cNvSpPr>
            <a:spLocks noChangeShapeType="1"/>
          </p:cNvSpPr>
          <p:nvPr/>
        </p:nvSpPr>
        <p:spPr bwMode="auto">
          <a:xfrm>
            <a:off x="7812088" y="1557338"/>
            <a:ext cx="0" cy="5032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auto">
          <a:xfrm>
            <a:off x="2268538" y="1412875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6" name="Line 8"/>
          <p:cNvSpPr>
            <a:spLocks noChangeShapeType="1"/>
          </p:cNvSpPr>
          <p:nvPr/>
        </p:nvSpPr>
        <p:spPr bwMode="auto">
          <a:xfrm>
            <a:off x="3203575" y="1412875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>
            <a:off x="4140200" y="1989138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8" name="Line 10"/>
          <p:cNvSpPr>
            <a:spLocks noChangeShapeType="1"/>
          </p:cNvSpPr>
          <p:nvPr/>
        </p:nvSpPr>
        <p:spPr bwMode="auto">
          <a:xfrm>
            <a:off x="4140200" y="2565400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971550" y="20605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1</a:t>
            </a:r>
          </a:p>
        </p:txBody>
      </p:sp>
      <p:sp>
        <p:nvSpPr>
          <p:cNvPr id="27660" name="Rectangle 12"/>
          <p:cNvSpPr>
            <a:spLocks noChangeArrowheads="1"/>
          </p:cNvSpPr>
          <p:nvPr/>
        </p:nvSpPr>
        <p:spPr bwMode="auto">
          <a:xfrm>
            <a:off x="2124075" y="21336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</a:t>
            </a:r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2987675" y="21336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3</a:t>
            </a:r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3779838" y="20605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4</a:t>
            </a:r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4932363" y="20605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5</a:t>
            </a:r>
          </a:p>
        </p:txBody>
      </p:sp>
      <p:sp>
        <p:nvSpPr>
          <p:cNvPr id="27664" name="Rectangle 16"/>
          <p:cNvSpPr>
            <a:spLocks noChangeArrowheads="1"/>
          </p:cNvSpPr>
          <p:nvPr/>
        </p:nvSpPr>
        <p:spPr bwMode="auto">
          <a:xfrm>
            <a:off x="5940425" y="20605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6</a:t>
            </a:r>
          </a:p>
        </p:txBody>
      </p:sp>
      <p:sp>
        <p:nvSpPr>
          <p:cNvPr id="27665" name="Rectangle 17"/>
          <p:cNvSpPr>
            <a:spLocks noChangeArrowheads="1"/>
          </p:cNvSpPr>
          <p:nvPr/>
        </p:nvSpPr>
        <p:spPr bwMode="auto">
          <a:xfrm>
            <a:off x="6877050" y="20605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7</a:t>
            </a:r>
          </a:p>
        </p:txBody>
      </p:sp>
      <p:sp>
        <p:nvSpPr>
          <p:cNvPr id="27666" name="Line 18"/>
          <p:cNvSpPr>
            <a:spLocks noChangeShapeType="1"/>
          </p:cNvSpPr>
          <p:nvPr/>
        </p:nvSpPr>
        <p:spPr bwMode="auto">
          <a:xfrm>
            <a:off x="6084888" y="1412875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67" name="Line 20"/>
          <p:cNvSpPr>
            <a:spLocks noChangeShapeType="1"/>
          </p:cNvSpPr>
          <p:nvPr/>
        </p:nvSpPr>
        <p:spPr bwMode="auto">
          <a:xfrm>
            <a:off x="5076825" y="1412875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22338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000066"/>
                </a:solidFill>
              </a:rPr>
              <a:t>Альдегиды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8229600" cy="5472113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663300"/>
                </a:solidFill>
              </a:rPr>
              <a:t>Общая формула альдегидов:</a:t>
            </a:r>
          </a:p>
          <a:p>
            <a:pPr eaLnBrk="1" hangingPunct="1">
              <a:buFontTx/>
              <a:buNone/>
            </a:pPr>
            <a:r>
              <a:rPr lang="en-US" smtClean="0"/>
              <a:t>                                       </a:t>
            </a:r>
            <a:r>
              <a:rPr lang="en-US" b="1" smtClean="0">
                <a:solidFill>
                  <a:srgbClr val="660066"/>
                </a:solidFill>
              </a:rPr>
              <a:t>O</a:t>
            </a:r>
            <a:r>
              <a:rPr lang="en-US" smtClean="0"/>
              <a:t> </a:t>
            </a:r>
            <a:r>
              <a:rPr lang="ru-RU" smtClean="0"/>
              <a:t>                   </a:t>
            </a:r>
            <a:endParaRPr lang="en-US" smtClean="0"/>
          </a:p>
          <a:p>
            <a:pPr eaLnBrk="1" hangingPunct="1">
              <a:buFontTx/>
              <a:buNone/>
            </a:pPr>
            <a:r>
              <a:rPr lang="ru-RU" smtClean="0"/>
              <a:t> </a:t>
            </a:r>
            <a:r>
              <a:rPr lang="en-US" smtClean="0"/>
              <a:t>                            </a:t>
            </a:r>
            <a:r>
              <a:rPr lang="en-US" b="1" smtClean="0">
                <a:solidFill>
                  <a:srgbClr val="660066"/>
                </a:solidFill>
              </a:rPr>
              <a:t>R – C </a:t>
            </a:r>
          </a:p>
          <a:p>
            <a:pPr eaLnBrk="1" hangingPunct="1">
              <a:buFontTx/>
              <a:buNone/>
            </a:pPr>
            <a:r>
              <a:rPr lang="en-US" b="1" smtClean="0">
                <a:solidFill>
                  <a:srgbClr val="660066"/>
                </a:solidFill>
              </a:rPr>
              <a:t>                                        H  </a:t>
            </a:r>
            <a:r>
              <a:rPr lang="en-US" smtClean="0"/>
              <a:t>n</a:t>
            </a:r>
            <a:endParaRPr lang="ru-RU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mtClean="0"/>
              <a:t>    </a:t>
            </a:r>
            <a:r>
              <a:rPr lang="ru-RU" sz="2800" b="1" smtClean="0">
                <a:solidFill>
                  <a:srgbClr val="003300"/>
                </a:solidFill>
              </a:rPr>
              <a:t>В зависимости от количества альдегидных групп альдегиды делятся на моноальдегиды и диальдегиды:</a:t>
            </a:r>
            <a:r>
              <a:rPr lang="ru-RU" sz="2800" smtClean="0"/>
              <a:t>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/>
              <a:t>                         </a:t>
            </a:r>
            <a:r>
              <a:rPr lang="ru-RU" b="1" smtClean="0">
                <a:solidFill>
                  <a:srgbClr val="800000"/>
                </a:solidFill>
              </a:rPr>
              <a:t>О              О                     О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b="1" smtClean="0">
                <a:solidFill>
                  <a:srgbClr val="800000"/>
                </a:solidFill>
              </a:rPr>
              <a:t>         СН</a:t>
            </a:r>
            <a:r>
              <a:rPr lang="ru-RU" b="1" baseline="-25000" smtClean="0">
                <a:solidFill>
                  <a:srgbClr val="800000"/>
                </a:solidFill>
              </a:rPr>
              <a:t>3</a:t>
            </a:r>
            <a:r>
              <a:rPr lang="ru-RU" b="1" smtClean="0">
                <a:solidFill>
                  <a:srgbClr val="800000"/>
                </a:solidFill>
              </a:rPr>
              <a:t>- С                       С - СН</a:t>
            </a:r>
            <a:r>
              <a:rPr lang="ru-RU" b="1" baseline="-25000" smtClean="0">
                <a:solidFill>
                  <a:srgbClr val="800000"/>
                </a:solidFill>
              </a:rPr>
              <a:t>2</a:t>
            </a:r>
            <a:r>
              <a:rPr lang="ru-RU" b="1" smtClean="0">
                <a:solidFill>
                  <a:srgbClr val="800000"/>
                </a:solidFill>
              </a:rPr>
              <a:t> - С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b="1" smtClean="0">
                <a:solidFill>
                  <a:srgbClr val="800000"/>
                </a:solidFill>
              </a:rPr>
              <a:t>                      Н              Н                     Н</a:t>
            </a:r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 flipV="1">
            <a:off x="4859338" y="2060575"/>
            <a:ext cx="144462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7" name="Line 8"/>
          <p:cNvSpPr>
            <a:spLocks noChangeShapeType="1"/>
          </p:cNvSpPr>
          <p:nvPr/>
        </p:nvSpPr>
        <p:spPr bwMode="auto">
          <a:xfrm flipV="1">
            <a:off x="4787900" y="1989138"/>
            <a:ext cx="144463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8" name="Line 9"/>
          <p:cNvSpPr>
            <a:spLocks noChangeShapeType="1"/>
          </p:cNvSpPr>
          <p:nvPr/>
        </p:nvSpPr>
        <p:spPr bwMode="auto">
          <a:xfrm>
            <a:off x="4859338" y="2636838"/>
            <a:ext cx="144462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9" name="AutoShape 10"/>
          <p:cNvSpPr>
            <a:spLocks noChangeArrowheads="1"/>
          </p:cNvSpPr>
          <p:nvPr/>
        </p:nvSpPr>
        <p:spPr bwMode="auto">
          <a:xfrm>
            <a:off x="4427538" y="1628775"/>
            <a:ext cx="1081087" cy="1439863"/>
          </a:xfrm>
          <a:prstGeom prst="bracketPair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0" name="Rectangle 11"/>
          <p:cNvSpPr>
            <a:spLocks noChangeArrowheads="1"/>
          </p:cNvSpPr>
          <p:nvPr/>
        </p:nvSpPr>
        <p:spPr bwMode="auto">
          <a:xfrm>
            <a:off x="1403350" y="2852738"/>
            <a:ext cx="295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Остаток углеводорода</a:t>
            </a:r>
          </a:p>
        </p:txBody>
      </p:sp>
      <p:sp>
        <p:nvSpPr>
          <p:cNvPr id="28681" name="Rectangle 12"/>
          <p:cNvSpPr>
            <a:spLocks noChangeArrowheads="1"/>
          </p:cNvSpPr>
          <p:nvPr/>
        </p:nvSpPr>
        <p:spPr bwMode="auto">
          <a:xfrm>
            <a:off x="6156325" y="1989138"/>
            <a:ext cx="1685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Альдегидная</a:t>
            </a:r>
          </a:p>
          <a:p>
            <a:r>
              <a:rPr lang="ru-RU" b="1">
                <a:solidFill>
                  <a:srgbClr val="000066"/>
                </a:solidFill>
              </a:rPr>
              <a:t>группа</a:t>
            </a:r>
          </a:p>
        </p:txBody>
      </p:sp>
      <p:sp>
        <p:nvSpPr>
          <p:cNvPr id="28682" name="Line 13"/>
          <p:cNvSpPr>
            <a:spLocks noChangeShapeType="1"/>
          </p:cNvSpPr>
          <p:nvPr/>
        </p:nvSpPr>
        <p:spPr bwMode="auto">
          <a:xfrm flipV="1">
            <a:off x="3635375" y="2708275"/>
            <a:ext cx="215900" cy="144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83" name="Line 14"/>
          <p:cNvSpPr>
            <a:spLocks noChangeShapeType="1"/>
          </p:cNvSpPr>
          <p:nvPr/>
        </p:nvSpPr>
        <p:spPr bwMode="auto">
          <a:xfrm flipH="1">
            <a:off x="5651500" y="2349500"/>
            <a:ext cx="431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84" name="Line 15"/>
          <p:cNvSpPr>
            <a:spLocks noChangeShapeType="1"/>
          </p:cNvSpPr>
          <p:nvPr/>
        </p:nvSpPr>
        <p:spPr bwMode="auto">
          <a:xfrm flipV="1">
            <a:off x="2771775" y="4797425"/>
            <a:ext cx="21590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5" name="Line 16"/>
          <p:cNvSpPr>
            <a:spLocks noChangeShapeType="1"/>
          </p:cNvSpPr>
          <p:nvPr/>
        </p:nvSpPr>
        <p:spPr bwMode="auto">
          <a:xfrm flipV="1">
            <a:off x="2843213" y="4868863"/>
            <a:ext cx="21590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6" name="Line 17"/>
          <p:cNvSpPr>
            <a:spLocks noChangeShapeType="1"/>
          </p:cNvSpPr>
          <p:nvPr/>
        </p:nvSpPr>
        <p:spPr bwMode="auto">
          <a:xfrm flipV="1">
            <a:off x="7380288" y="4797425"/>
            <a:ext cx="21590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7" name="Line 18"/>
          <p:cNvSpPr>
            <a:spLocks noChangeShapeType="1"/>
          </p:cNvSpPr>
          <p:nvPr/>
        </p:nvSpPr>
        <p:spPr bwMode="auto">
          <a:xfrm flipV="1">
            <a:off x="7451725" y="4868863"/>
            <a:ext cx="21590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8" name="Line 19"/>
          <p:cNvSpPr>
            <a:spLocks noChangeShapeType="1"/>
          </p:cNvSpPr>
          <p:nvPr/>
        </p:nvSpPr>
        <p:spPr bwMode="auto">
          <a:xfrm>
            <a:off x="2843213" y="5373688"/>
            <a:ext cx="144462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9" name="Line 20"/>
          <p:cNvSpPr>
            <a:spLocks noChangeShapeType="1"/>
          </p:cNvSpPr>
          <p:nvPr/>
        </p:nvSpPr>
        <p:spPr bwMode="auto">
          <a:xfrm>
            <a:off x="5292725" y="4797425"/>
            <a:ext cx="21590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0" name="Line 21"/>
          <p:cNvSpPr>
            <a:spLocks noChangeShapeType="1"/>
          </p:cNvSpPr>
          <p:nvPr/>
        </p:nvSpPr>
        <p:spPr bwMode="auto">
          <a:xfrm>
            <a:off x="5219700" y="4868863"/>
            <a:ext cx="21590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1" name="Line 22"/>
          <p:cNvSpPr>
            <a:spLocks noChangeShapeType="1"/>
          </p:cNvSpPr>
          <p:nvPr/>
        </p:nvSpPr>
        <p:spPr bwMode="auto">
          <a:xfrm>
            <a:off x="7451725" y="5300663"/>
            <a:ext cx="144463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2" name="Line 25"/>
          <p:cNvSpPr>
            <a:spLocks noChangeShapeType="1"/>
          </p:cNvSpPr>
          <p:nvPr/>
        </p:nvSpPr>
        <p:spPr bwMode="auto">
          <a:xfrm flipV="1">
            <a:off x="5292725" y="5373688"/>
            <a:ext cx="21590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3" name="Rectangle 26"/>
          <p:cNvSpPr>
            <a:spLocks noChangeArrowheads="1"/>
          </p:cNvSpPr>
          <p:nvPr/>
        </p:nvSpPr>
        <p:spPr bwMode="auto">
          <a:xfrm>
            <a:off x="1331913" y="6021388"/>
            <a:ext cx="2425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Уксусный альдегид</a:t>
            </a:r>
          </a:p>
          <a:p>
            <a:r>
              <a:rPr lang="ru-RU" b="1">
                <a:solidFill>
                  <a:srgbClr val="000066"/>
                </a:solidFill>
              </a:rPr>
              <a:t> </a:t>
            </a:r>
          </a:p>
        </p:txBody>
      </p:sp>
      <p:sp>
        <p:nvSpPr>
          <p:cNvPr id="28694" name="Rectangle 27"/>
          <p:cNvSpPr>
            <a:spLocks noChangeArrowheads="1"/>
          </p:cNvSpPr>
          <p:nvPr/>
        </p:nvSpPr>
        <p:spPr bwMode="auto">
          <a:xfrm>
            <a:off x="4859338" y="5949950"/>
            <a:ext cx="3019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Малоновый  диальдегид</a:t>
            </a:r>
          </a:p>
          <a:p>
            <a:r>
              <a:rPr lang="ru-RU" b="1">
                <a:solidFill>
                  <a:srgbClr val="000066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000066"/>
                </a:solidFill>
              </a:rPr>
              <a:t>Химические свойства альдегидов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8229600" cy="55435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rgbClr val="333300"/>
                </a:solidFill>
              </a:rPr>
              <a:t>При мягком окислении альдегиды  превращаются в карбоновые кислоты:</a:t>
            </a:r>
            <a:r>
              <a:rPr lang="en-US" sz="2400" b="1" smtClean="0">
                <a:solidFill>
                  <a:srgbClr val="333300"/>
                </a:solidFill>
              </a:rPr>
              <a:t> </a:t>
            </a:r>
            <a:endParaRPr lang="ru-RU" sz="2400" b="1" smtClean="0">
              <a:solidFill>
                <a:srgbClr val="3333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333300"/>
                </a:solidFill>
              </a:rPr>
              <a:t>         </a:t>
            </a:r>
            <a:r>
              <a:rPr lang="ru-RU" sz="2400" b="1" smtClean="0">
                <a:solidFill>
                  <a:srgbClr val="333300"/>
                </a:solidFill>
              </a:rPr>
              <a:t>            </a:t>
            </a:r>
            <a:r>
              <a:rPr lang="en-US" sz="2400" b="1" smtClean="0">
                <a:solidFill>
                  <a:srgbClr val="333300"/>
                </a:solidFill>
              </a:rPr>
              <a:t>       </a:t>
            </a:r>
            <a:r>
              <a:rPr lang="ru-RU" sz="2400" b="1" smtClean="0">
                <a:solidFill>
                  <a:srgbClr val="333300"/>
                </a:solidFill>
              </a:rPr>
              <a:t>     </a:t>
            </a:r>
            <a:r>
              <a:rPr lang="ru-RU" sz="2800" b="1" smtClean="0">
                <a:solidFill>
                  <a:srgbClr val="333300"/>
                </a:solidFill>
              </a:rPr>
              <a:t>О                        </a:t>
            </a:r>
            <a:r>
              <a:rPr lang="en-US" sz="2800" b="1" smtClean="0">
                <a:solidFill>
                  <a:srgbClr val="333300"/>
                </a:solidFill>
              </a:rPr>
              <a:t>     </a:t>
            </a:r>
            <a:r>
              <a:rPr lang="ru-RU" sz="2800" b="1" smtClean="0">
                <a:solidFill>
                  <a:srgbClr val="333300"/>
                </a:solidFill>
              </a:rPr>
              <a:t>О</a:t>
            </a:r>
            <a:r>
              <a:rPr lang="en-US" sz="2800" b="1" smtClean="0">
                <a:solidFill>
                  <a:srgbClr val="333300"/>
                </a:solidFill>
              </a:rPr>
              <a:t> </a:t>
            </a:r>
            <a:endParaRPr lang="ru-RU" sz="2800" b="1" smtClean="0">
              <a:solidFill>
                <a:srgbClr val="3333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rgbClr val="333300"/>
                </a:solidFill>
              </a:rPr>
              <a:t>     </a:t>
            </a:r>
            <a:r>
              <a:rPr lang="ru-RU" sz="2800" b="1" smtClean="0">
                <a:solidFill>
                  <a:srgbClr val="333300"/>
                </a:solidFill>
              </a:rPr>
              <a:t>     </a:t>
            </a:r>
            <a:r>
              <a:rPr lang="en-US" sz="2800" b="1" smtClean="0">
                <a:solidFill>
                  <a:srgbClr val="333300"/>
                </a:solidFill>
              </a:rPr>
              <a:t>         R   C                       R   C  </a:t>
            </a:r>
            <a:endParaRPr lang="ru-RU" sz="2800" b="1" smtClean="0">
              <a:solidFill>
                <a:srgbClr val="333300"/>
              </a:solidFill>
            </a:endParaRPr>
          </a:p>
          <a:p>
            <a:pPr eaLnBrk="1" hangingPunct="1">
              <a:lnSpc>
                <a:spcPct val="80000"/>
              </a:lnSpc>
              <a:spcAft>
                <a:spcPct val="100000"/>
              </a:spcAft>
              <a:buFontTx/>
              <a:buNone/>
            </a:pPr>
            <a:r>
              <a:rPr lang="en-US" sz="2800" b="1" smtClean="0">
                <a:solidFill>
                  <a:srgbClr val="333300"/>
                </a:solidFill>
              </a:rPr>
              <a:t>                            </a:t>
            </a:r>
            <a:r>
              <a:rPr lang="ru-RU" sz="2800" b="1" smtClean="0">
                <a:solidFill>
                  <a:srgbClr val="333300"/>
                </a:solidFill>
              </a:rPr>
              <a:t> </a:t>
            </a:r>
            <a:r>
              <a:rPr lang="en-US" sz="2800" b="1" smtClean="0">
                <a:solidFill>
                  <a:srgbClr val="333300"/>
                </a:solidFill>
              </a:rPr>
              <a:t>H                             OH</a:t>
            </a:r>
            <a:endParaRPr lang="ru-RU" sz="2800" b="1" smtClean="0">
              <a:solidFill>
                <a:srgbClr val="333300"/>
              </a:solidFill>
            </a:endParaRP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ru-RU" sz="2400" b="1" smtClean="0">
                <a:solidFill>
                  <a:srgbClr val="333300"/>
                </a:solidFill>
              </a:rPr>
              <a:t>                   </a:t>
            </a:r>
            <a:r>
              <a:rPr lang="ru-RU" sz="2800" b="1" smtClean="0">
                <a:solidFill>
                  <a:srgbClr val="333300"/>
                </a:solidFill>
              </a:rPr>
              <a:t>Реакция полимеризации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rgbClr val="333300"/>
                </a:solidFill>
              </a:rPr>
              <a:t>         </a:t>
            </a:r>
            <a:r>
              <a:rPr lang="ru-RU" sz="2800" b="1" smtClean="0">
                <a:solidFill>
                  <a:srgbClr val="333300"/>
                </a:solidFill>
              </a:rPr>
              <a:t>Н               Н               Н               Н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b="1" smtClean="0">
                <a:solidFill>
                  <a:srgbClr val="333300"/>
                </a:solidFill>
              </a:rPr>
              <a:t>        С = О  +   С = О    +   С = О   +   С = О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b="1" smtClean="0">
                <a:solidFill>
                  <a:srgbClr val="333300"/>
                </a:solidFill>
              </a:rPr>
              <a:t>        Н              Н                Н               Н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rgbClr val="333300"/>
                </a:solidFill>
              </a:rPr>
              <a:t>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rgbClr val="333300"/>
                </a:solidFill>
              </a:rPr>
              <a:t>         </a:t>
            </a:r>
            <a:r>
              <a:rPr lang="ru-RU" sz="2800" b="1" smtClean="0">
                <a:solidFill>
                  <a:srgbClr val="660066"/>
                </a:solidFill>
              </a:rPr>
              <a:t>- СН</a:t>
            </a:r>
            <a:r>
              <a:rPr lang="ru-RU" sz="2800" b="1" baseline="-25000" smtClean="0">
                <a:solidFill>
                  <a:srgbClr val="660066"/>
                </a:solidFill>
              </a:rPr>
              <a:t>2</a:t>
            </a:r>
            <a:r>
              <a:rPr lang="ru-RU" sz="2800" b="1" smtClean="0">
                <a:solidFill>
                  <a:srgbClr val="660066"/>
                </a:solidFill>
              </a:rPr>
              <a:t> - О – СН</a:t>
            </a:r>
            <a:r>
              <a:rPr lang="ru-RU" sz="2800" b="1" baseline="-25000" smtClean="0">
                <a:solidFill>
                  <a:srgbClr val="660066"/>
                </a:solidFill>
              </a:rPr>
              <a:t>2</a:t>
            </a:r>
            <a:r>
              <a:rPr lang="ru-RU" sz="2800" b="1" smtClean="0">
                <a:solidFill>
                  <a:srgbClr val="660066"/>
                </a:solidFill>
              </a:rPr>
              <a:t> - О – СН</a:t>
            </a:r>
            <a:r>
              <a:rPr lang="ru-RU" sz="2800" b="1" baseline="-25000" smtClean="0">
                <a:solidFill>
                  <a:srgbClr val="660066"/>
                </a:solidFill>
              </a:rPr>
              <a:t>2</a:t>
            </a:r>
            <a:r>
              <a:rPr lang="ru-RU" sz="2800" b="1" smtClean="0">
                <a:solidFill>
                  <a:srgbClr val="660066"/>
                </a:solidFill>
              </a:rPr>
              <a:t> - О – СН</a:t>
            </a:r>
            <a:r>
              <a:rPr lang="ru-RU" sz="2800" b="1" baseline="-25000" smtClean="0">
                <a:solidFill>
                  <a:srgbClr val="660066"/>
                </a:solidFill>
              </a:rPr>
              <a:t>2</a:t>
            </a:r>
            <a:r>
              <a:rPr lang="ru-RU" sz="2800" b="1" smtClean="0">
                <a:solidFill>
                  <a:srgbClr val="660066"/>
                </a:solidFill>
              </a:rPr>
              <a:t> – О -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333300"/>
                </a:solidFill>
              </a:rPr>
              <a:t>               </a:t>
            </a:r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>
            <a:off x="4140200" y="2636838"/>
            <a:ext cx="863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01" name="Rectangle 6"/>
          <p:cNvSpPr>
            <a:spLocks noChangeArrowheads="1"/>
          </p:cNvSpPr>
          <p:nvPr/>
        </p:nvSpPr>
        <p:spPr bwMode="auto">
          <a:xfrm>
            <a:off x="4211638" y="2060575"/>
            <a:ext cx="698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0066"/>
                </a:solidFill>
              </a:rPr>
              <a:t>(O)</a:t>
            </a:r>
            <a:endParaRPr lang="ru-RU" sz="2800" b="1">
              <a:solidFill>
                <a:srgbClr val="000066"/>
              </a:solidFill>
            </a:endParaRPr>
          </a:p>
        </p:txBody>
      </p:sp>
      <p:sp>
        <p:nvSpPr>
          <p:cNvPr id="29702" name="Line 7"/>
          <p:cNvSpPr>
            <a:spLocks noChangeShapeType="1"/>
          </p:cNvSpPr>
          <p:nvPr/>
        </p:nvSpPr>
        <p:spPr bwMode="auto">
          <a:xfrm>
            <a:off x="2700338" y="2420938"/>
            <a:ext cx="215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3" name="Line 8"/>
          <p:cNvSpPr>
            <a:spLocks noChangeShapeType="1"/>
          </p:cNvSpPr>
          <p:nvPr/>
        </p:nvSpPr>
        <p:spPr bwMode="auto">
          <a:xfrm flipV="1">
            <a:off x="3203575" y="2060575"/>
            <a:ext cx="144463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4" name="Line 9"/>
          <p:cNvSpPr>
            <a:spLocks noChangeShapeType="1"/>
          </p:cNvSpPr>
          <p:nvPr/>
        </p:nvSpPr>
        <p:spPr bwMode="auto">
          <a:xfrm flipV="1">
            <a:off x="3276600" y="2133600"/>
            <a:ext cx="144463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5" name="Line 10"/>
          <p:cNvSpPr>
            <a:spLocks noChangeShapeType="1"/>
          </p:cNvSpPr>
          <p:nvPr/>
        </p:nvSpPr>
        <p:spPr bwMode="auto">
          <a:xfrm flipV="1">
            <a:off x="6372225" y="2133600"/>
            <a:ext cx="144463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6" name="Line 11"/>
          <p:cNvSpPr>
            <a:spLocks noChangeShapeType="1"/>
          </p:cNvSpPr>
          <p:nvPr/>
        </p:nvSpPr>
        <p:spPr bwMode="auto">
          <a:xfrm flipV="1">
            <a:off x="6300788" y="1989138"/>
            <a:ext cx="144462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7" name="Line 12"/>
          <p:cNvSpPr>
            <a:spLocks noChangeShapeType="1"/>
          </p:cNvSpPr>
          <p:nvPr/>
        </p:nvSpPr>
        <p:spPr bwMode="auto">
          <a:xfrm>
            <a:off x="3203575" y="2492375"/>
            <a:ext cx="144463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8" name="Line 13"/>
          <p:cNvSpPr>
            <a:spLocks noChangeShapeType="1"/>
          </p:cNvSpPr>
          <p:nvPr/>
        </p:nvSpPr>
        <p:spPr bwMode="auto">
          <a:xfrm>
            <a:off x="6372225" y="2492375"/>
            <a:ext cx="144463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9" name="Line 14"/>
          <p:cNvSpPr>
            <a:spLocks noChangeShapeType="1"/>
          </p:cNvSpPr>
          <p:nvPr/>
        </p:nvSpPr>
        <p:spPr bwMode="auto">
          <a:xfrm>
            <a:off x="5795963" y="2420938"/>
            <a:ext cx="215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10" name="Rectangle 15"/>
          <p:cNvSpPr>
            <a:spLocks noChangeArrowheads="1"/>
          </p:cNvSpPr>
          <p:nvPr/>
        </p:nvSpPr>
        <p:spPr bwMode="auto">
          <a:xfrm>
            <a:off x="1763713" y="2852738"/>
            <a:ext cx="201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</a:rPr>
              <a:t>    Альдегид</a:t>
            </a:r>
          </a:p>
        </p:txBody>
      </p:sp>
      <p:sp>
        <p:nvSpPr>
          <p:cNvPr id="29711" name="Rectangle 16"/>
          <p:cNvSpPr>
            <a:spLocks noChangeArrowheads="1"/>
          </p:cNvSpPr>
          <p:nvPr/>
        </p:nvSpPr>
        <p:spPr bwMode="auto">
          <a:xfrm>
            <a:off x="5292725" y="2852738"/>
            <a:ext cx="2879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</a:rPr>
              <a:t>Карбоновая кислота</a:t>
            </a:r>
          </a:p>
        </p:txBody>
      </p:sp>
      <p:sp>
        <p:nvSpPr>
          <p:cNvPr id="29712" name="Line 18"/>
          <p:cNvSpPr>
            <a:spLocks noChangeShapeType="1"/>
          </p:cNvSpPr>
          <p:nvPr/>
        </p:nvSpPr>
        <p:spPr bwMode="auto">
          <a:xfrm>
            <a:off x="1476375" y="443706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13" name="Line 19"/>
          <p:cNvSpPr>
            <a:spLocks noChangeShapeType="1"/>
          </p:cNvSpPr>
          <p:nvPr/>
        </p:nvSpPr>
        <p:spPr bwMode="auto">
          <a:xfrm>
            <a:off x="1476375" y="486886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14" name="Line 20"/>
          <p:cNvSpPr>
            <a:spLocks noChangeShapeType="1"/>
          </p:cNvSpPr>
          <p:nvPr/>
        </p:nvSpPr>
        <p:spPr bwMode="auto">
          <a:xfrm>
            <a:off x="3132138" y="443706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15" name="Line 21"/>
          <p:cNvSpPr>
            <a:spLocks noChangeShapeType="1"/>
          </p:cNvSpPr>
          <p:nvPr/>
        </p:nvSpPr>
        <p:spPr bwMode="auto">
          <a:xfrm>
            <a:off x="4932363" y="443706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16" name="Line 22"/>
          <p:cNvSpPr>
            <a:spLocks noChangeShapeType="1"/>
          </p:cNvSpPr>
          <p:nvPr/>
        </p:nvSpPr>
        <p:spPr bwMode="auto">
          <a:xfrm>
            <a:off x="6659563" y="443706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17" name="Line 23"/>
          <p:cNvSpPr>
            <a:spLocks noChangeShapeType="1"/>
          </p:cNvSpPr>
          <p:nvPr/>
        </p:nvSpPr>
        <p:spPr bwMode="auto">
          <a:xfrm>
            <a:off x="3132138" y="486886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18" name="Line 24"/>
          <p:cNvSpPr>
            <a:spLocks noChangeShapeType="1"/>
          </p:cNvSpPr>
          <p:nvPr/>
        </p:nvSpPr>
        <p:spPr bwMode="auto">
          <a:xfrm>
            <a:off x="4932363" y="486886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19" name="Line 25"/>
          <p:cNvSpPr>
            <a:spLocks noChangeShapeType="1"/>
          </p:cNvSpPr>
          <p:nvPr/>
        </p:nvSpPr>
        <p:spPr bwMode="auto">
          <a:xfrm>
            <a:off x="6659563" y="486886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20" name="Line 26"/>
          <p:cNvSpPr>
            <a:spLocks noChangeShapeType="1"/>
          </p:cNvSpPr>
          <p:nvPr/>
        </p:nvSpPr>
        <p:spPr bwMode="auto">
          <a:xfrm>
            <a:off x="7812088" y="4724400"/>
            <a:ext cx="43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21" name="Rectangle 27"/>
          <p:cNvSpPr>
            <a:spLocks noChangeArrowheads="1"/>
          </p:cNvSpPr>
          <p:nvPr/>
        </p:nvSpPr>
        <p:spPr bwMode="auto">
          <a:xfrm>
            <a:off x="3276600" y="6165850"/>
            <a:ext cx="3095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</a:rPr>
              <a:t>   Полиформальдегид</a:t>
            </a:r>
          </a:p>
        </p:txBody>
      </p:sp>
      <p:sp>
        <p:nvSpPr>
          <p:cNvPr id="29722" name="Rectangle 28"/>
          <p:cNvSpPr>
            <a:spLocks noChangeArrowheads="1"/>
          </p:cNvSpPr>
          <p:nvPr/>
        </p:nvSpPr>
        <p:spPr bwMode="auto">
          <a:xfrm>
            <a:off x="611188" y="4941888"/>
            <a:ext cx="23050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</a:rPr>
              <a:t>    Формальдегид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000066"/>
                </a:solidFill>
              </a:rPr>
              <a:t>Кетоны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25538"/>
            <a:ext cx="8507412" cy="50006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dirty="0" smtClean="0"/>
              <a:t> </a:t>
            </a:r>
            <a:r>
              <a:rPr lang="en-US" dirty="0" smtClean="0"/>
              <a:t>             </a:t>
            </a:r>
            <a:r>
              <a:rPr lang="en-US" b="1" dirty="0" smtClean="0">
                <a:solidFill>
                  <a:srgbClr val="003300"/>
                </a:solidFill>
              </a:rPr>
              <a:t>O</a:t>
            </a:r>
            <a:r>
              <a:rPr lang="ru-RU" b="1" dirty="0" err="1" smtClean="0">
                <a:solidFill>
                  <a:srgbClr val="003300"/>
                </a:solidFill>
              </a:rPr>
              <a:t>бщая</a:t>
            </a:r>
            <a:r>
              <a:rPr lang="ru-RU" b="1" dirty="0" smtClean="0">
                <a:solidFill>
                  <a:srgbClr val="003300"/>
                </a:solidFill>
              </a:rPr>
              <a:t> формула кетонов:</a:t>
            </a:r>
            <a:r>
              <a:rPr lang="en-US" dirty="0" smtClean="0"/>
              <a:t>  </a:t>
            </a:r>
          </a:p>
          <a:p>
            <a:pPr marL="0" indent="0" eaLnBrk="1" hangingPunct="1">
              <a:buFontTx/>
              <a:buNone/>
            </a:pPr>
            <a:r>
              <a:rPr lang="en-US" dirty="0" smtClean="0"/>
              <a:t>                    </a:t>
            </a:r>
            <a:r>
              <a:rPr lang="en-US" b="1" dirty="0" smtClean="0">
                <a:solidFill>
                  <a:srgbClr val="003300"/>
                </a:solidFill>
              </a:rPr>
              <a:t>O                                  </a:t>
            </a:r>
            <a:r>
              <a:rPr lang="en-US" b="1" dirty="0" err="1" smtClean="0">
                <a:solidFill>
                  <a:srgbClr val="800000"/>
                </a:solidFill>
              </a:rPr>
              <a:t>O</a:t>
            </a:r>
            <a:endParaRPr lang="ru-RU" b="1" dirty="0" smtClean="0">
              <a:solidFill>
                <a:srgbClr val="800000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en-US" b="1" dirty="0" smtClean="0">
                <a:solidFill>
                  <a:srgbClr val="003300"/>
                </a:solidFill>
              </a:rPr>
              <a:t>             </a:t>
            </a:r>
            <a:r>
              <a:rPr lang="ru-RU" b="1" dirty="0" smtClean="0">
                <a:solidFill>
                  <a:srgbClr val="003300"/>
                </a:solidFill>
              </a:rPr>
              <a:t> </a:t>
            </a:r>
            <a:r>
              <a:rPr lang="en-US" b="1" dirty="0" smtClean="0">
                <a:solidFill>
                  <a:srgbClr val="003300"/>
                </a:solidFill>
              </a:rPr>
              <a:t>R</a:t>
            </a:r>
            <a:r>
              <a:rPr lang="en-US" b="1" baseline="-25000" dirty="0" smtClean="0">
                <a:solidFill>
                  <a:srgbClr val="003300"/>
                </a:solidFill>
              </a:rPr>
              <a:t>1</a:t>
            </a:r>
            <a:r>
              <a:rPr lang="en-US" b="1" dirty="0" smtClean="0">
                <a:solidFill>
                  <a:srgbClr val="003300"/>
                </a:solidFill>
              </a:rPr>
              <a:t>- C –R</a:t>
            </a:r>
            <a:r>
              <a:rPr lang="en-US" b="1" baseline="-25000" dirty="0" smtClean="0">
                <a:solidFill>
                  <a:srgbClr val="003300"/>
                </a:solidFill>
              </a:rPr>
              <a:t>2</a:t>
            </a:r>
            <a:r>
              <a:rPr lang="en-US" baseline="-25000" dirty="0" smtClean="0"/>
              <a:t>                         </a:t>
            </a:r>
            <a:r>
              <a:rPr lang="en-US" b="1" dirty="0" smtClean="0">
                <a:solidFill>
                  <a:srgbClr val="800000"/>
                </a:solidFill>
              </a:rPr>
              <a:t>CH</a:t>
            </a:r>
            <a:r>
              <a:rPr lang="en-US" b="1" baseline="-25000" dirty="0" smtClean="0">
                <a:solidFill>
                  <a:srgbClr val="800000"/>
                </a:solidFill>
              </a:rPr>
              <a:t>3</a:t>
            </a:r>
            <a:r>
              <a:rPr lang="en-US" b="1" dirty="0" smtClean="0">
                <a:solidFill>
                  <a:srgbClr val="800000"/>
                </a:solidFill>
              </a:rPr>
              <a:t> – C – CH</a:t>
            </a:r>
            <a:r>
              <a:rPr lang="en-US" b="1" baseline="-25000" dirty="0" smtClean="0">
                <a:solidFill>
                  <a:srgbClr val="800000"/>
                </a:solidFill>
              </a:rPr>
              <a:t>3</a:t>
            </a:r>
            <a:r>
              <a:rPr lang="en-US" baseline="-25000" dirty="0" smtClean="0"/>
              <a:t> </a:t>
            </a:r>
            <a:endParaRPr lang="ru-RU" baseline="-25000" dirty="0" smtClean="0"/>
          </a:p>
          <a:p>
            <a:pPr marL="0" indent="0" eaLnBrk="1" hangingPunct="1">
              <a:buFontTx/>
              <a:buNone/>
            </a:pPr>
            <a:endParaRPr lang="ru-RU" baseline="-25000" dirty="0" smtClean="0"/>
          </a:p>
          <a:p>
            <a:pPr marL="0" indent="0" eaLnBrk="1" hangingPunct="1">
              <a:buFontTx/>
              <a:buNone/>
            </a:pPr>
            <a:endParaRPr lang="ru-RU" baseline="-25000" dirty="0" smtClean="0"/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baseline="-25000" dirty="0" smtClean="0"/>
              <a:t>      </a:t>
            </a:r>
            <a:r>
              <a:rPr lang="ru-RU" b="1" dirty="0" smtClean="0">
                <a:solidFill>
                  <a:srgbClr val="000066"/>
                </a:solidFill>
              </a:rPr>
              <a:t>По физико-химическим и химическим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b="1" dirty="0" smtClean="0">
                <a:solidFill>
                  <a:srgbClr val="000066"/>
                </a:solidFill>
              </a:rPr>
              <a:t> свойствам кетоны близки к альдегидам</a:t>
            </a:r>
          </a:p>
          <a:p>
            <a:pPr marL="0" indent="0" eaLnBrk="1" hangingPunct="1">
              <a:buFontTx/>
              <a:buNone/>
            </a:pPr>
            <a:endParaRPr lang="ru-RU" baseline="-25000" dirty="0" smtClean="0"/>
          </a:p>
          <a:p>
            <a:pPr marL="0" indent="0" eaLnBrk="1" hangingPunct="1">
              <a:buFontTx/>
              <a:buNone/>
            </a:pPr>
            <a:endParaRPr lang="ru-RU" baseline="-25000" dirty="0" smtClean="0"/>
          </a:p>
          <a:p>
            <a:pPr marL="0" indent="0" eaLnBrk="1" hangingPunct="1">
              <a:buFontTx/>
              <a:buNone/>
            </a:pPr>
            <a:endParaRPr lang="ru-RU" baseline="-25000" dirty="0" smtClean="0"/>
          </a:p>
          <a:p>
            <a:pPr marL="0" indent="0" eaLnBrk="1" hangingPunct="1">
              <a:buFontTx/>
              <a:buNone/>
            </a:pPr>
            <a:endParaRPr lang="ru-RU" baseline="-25000" dirty="0" smtClean="0"/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6877050" y="2205038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>
            <a:off x="6516688" y="22764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>
            <a:off x="6804025" y="2205038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7" name="Line 7"/>
          <p:cNvSpPr>
            <a:spLocks noChangeShapeType="1"/>
          </p:cNvSpPr>
          <p:nvPr/>
        </p:nvSpPr>
        <p:spPr bwMode="auto">
          <a:xfrm>
            <a:off x="2627313" y="2205038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>
            <a:off x="2700338" y="2205038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6300788" y="2898775"/>
            <a:ext cx="10985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66"/>
                </a:solidFill>
              </a:rPr>
              <a:t>Ацетон</a:t>
            </a: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971550" y="3141663"/>
            <a:ext cx="3529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</a:rPr>
              <a:t>Остатки углеводородов</a:t>
            </a:r>
          </a:p>
        </p:txBody>
      </p:sp>
      <p:sp>
        <p:nvSpPr>
          <p:cNvPr id="30731" name="Line 12"/>
          <p:cNvSpPr>
            <a:spLocks noChangeShapeType="1"/>
          </p:cNvSpPr>
          <p:nvPr/>
        </p:nvSpPr>
        <p:spPr bwMode="auto">
          <a:xfrm flipV="1">
            <a:off x="2916238" y="2781300"/>
            <a:ext cx="287337" cy="3603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732" name="Line 15"/>
          <p:cNvSpPr>
            <a:spLocks noChangeShapeType="1"/>
          </p:cNvSpPr>
          <p:nvPr/>
        </p:nvSpPr>
        <p:spPr bwMode="auto">
          <a:xfrm flipH="1" flipV="1">
            <a:off x="1979613" y="2781300"/>
            <a:ext cx="288925" cy="3603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3"/>
          <p:cNvSpPr>
            <a:spLocks noChangeArrowheads="1"/>
          </p:cNvSpPr>
          <p:nvPr/>
        </p:nvSpPr>
        <p:spPr bwMode="auto">
          <a:xfrm>
            <a:off x="571500" y="1214438"/>
            <a:ext cx="8286750" cy="354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buFont typeface="Arial" charset="0"/>
              <a:buChar char="•"/>
            </a:pPr>
            <a:r>
              <a:rPr lang="ru-RU" sz="3200" b="1" dirty="0">
                <a:solidFill>
                  <a:srgbClr val="333300"/>
                </a:solidFill>
              </a:rPr>
              <a:t>  Для органических соединений характерна </a:t>
            </a:r>
            <a:r>
              <a:rPr lang="ru-RU" sz="4000" b="1" dirty="0">
                <a:solidFill>
                  <a:srgbClr val="FF0000"/>
                </a:solidFill>
              </a:rPr>
              <a:t>изомерия</a:t>
            </a:r>
            <a:r>
              <a:rPr lang="ru-RU" sz="3200" b="1" dirty="0">
                <a:solidFill>
                  <a:srgbClr val="333300"/>
                </a:solidFill>
              </a:rPr>
              <a:t>: имея одинаковый химический состав, молекулы могут обладать различным пространственным строением и разными  химическими свойствами. Разновидности таких молекул называются изомерами.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71604" y="5286388"/>
            <a:ext cx="52864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hlinkClick r:id="rId2"/>
              </a:rPr>
              <a:t>Презентации </a:t>
            </a:r>
            <a:r>
              <a:rPr lang="ru-RU" sz="1200" dirty="0">
                <a:hlinkClick r:id="rId2"/>
              </a:rPr>
              <a:t>по органической химии</a:t>
            </a:r>
            <a:endParaRPr lang="ru-RU" sz="1200" dirty="0"/>
          </a:p>
          <a:p>
            <a:pPr algn="ctr"/>
            <a:r>
              <a:rPr lang="en-US" sz="1200" dirty="0" smtClean="0"/>
              <a:t>http://prezentacija.biz/osnovy-organicheskoj-ximii/</a:t>
            </a:r>
            <a:endParaRPr lang="ru-RU" sz="12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571500"/>
            <a:ext cx="8229600" cy="850900"/>
          </a:xfrm>
        </p:spPr>
        <p:txBody>
          <a:bodyPr/>
          <a:lstStyle/>
          <a:p>
            <a:pPr eaLnBrk="1" hangingPunct="1">
              <a:lnSpc>
                <a:spcPct val="85000"/>
              </a:lnSpc>
            </a:pPr>
            <a:r>
              <a:rPr lang="ru-RU" sz="3600" b="1" dirty="0" smtClean="0">
                <a:solidFill>
                  <a:srgbClr val="000066"/>
                </a:solidFill>
              </a:rPr>
              <a:t>Карбоновые </a:t>
            </a:r>
            <a:r>
              <a:rPr lang="ru-RU" sz="3200" b="1" dirty="0" smtClean="0">
                <a:solidFill>
                  <a:srgbClr val="000066"/>
                </a:solidFill>
              </a:rPr>
              <a:t>(органические) </a:t>
            </a:r>
            <a:r>
              <a:rPr lang="ru-RU" sz="3600" b="1" dirty="0" smtClean="0">
                <a:solidFill>
                  <a:srgbClr val="000066"/>
                </a:solidFill>
              </a:rPr>
              <a:t>кислоты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571625"/>
            <a:ext cx="8964612" cy="4857750"/>
          </a:xfrm>
        </p:spPr>
        <p:txBody>
          <a:bodyPr/>
          <a:lstStyle/>
          <a:p>
            <a:pPr marL="88900" indent="-88900" eaLnBrk="1" hangingPunct="1">
              <a:buFontTx/>
              <a:buNone/>
            </a:pPr>
            <a:r>
              <a:rPr lang="en-US" smtClean="0"/>
              <a:t>    </a:t>
            </a:r>
            <a:r>
              <a:rPr lang="ru-RU" b="1" smtClean="0">
                <a:solidFill>
                  <a:srgbClr val="663300"/>
                </a:solidFill>
              </a:rPr>
              <a:t>Общая формула карбоновых кислот:</a:t>
            </a:r>
          </a:p>
          <a:p>
            <a:pPr marL="88900" indent="-88900" eaLnBrk="1" hangingPunct="1">
              <a:buFontTx/>
              <a:buNone/>
            </a:pPr>
            <a:r>
              <a:rPr lang="ru-RU" smtClean="0"/>
              <a:t>                     </a:t>
            </a:r>
            <a:r>
              <a:rPr lang="ru-RU" b="1" smtClean="0">
                <a:solidFill>
                  <a:srgbClr val="660066"/>
                </a:solidFill>
              </a:rPr>
              <a:t>О</a:t>
            </a:r>
          </a:p>
          <a:p>
            <a:pPr marL="88900" indent="-88900" eaLnBrk="1" hangingPunct="1">
              <a:buFontTx/>
              <a:buNone/>
            </a:pPr>
            <a:r>
              <a:rPr lang="ru-RU" b="1" smtClean="0">
                <a:solidFill>
                  <a:srgbClr val="660066"/>
                </a:solidFill>
              </a:rPr>
              <a:t>             </a:t>
            </a:r>
            <a:r>
              <a:rPr lang="en-US" b="1" smtClean="0">
                <a:solidFill>
                  <a:srgbClr val="292929"/>
                </a:solidFill>
              </a:rPr>
              <a:t>R</a:t>
            </a:r>
            <a:r>
              <a:rPr lang="en-US" b="1" smtClean="0">
                <a:solidFill>
                  <a:srgbClr val="660066"/>
                </a:solidFill>
              </a:rPr>
              <a:t> – (C-OH)</a:t>
            </a:r>
            <a:r>
              <a:rPr lang="en-US" b="1" baseline="-25000" smtClean="0">
                <a:solidFill>
                  <a:srgbClr val="660066"/>
                </a:solidFill>
              </a:rPr>
              <a:t>n</a:t>
            </a:r>
            <a:r>
              <a:rPr lang="ru-RU" b="1" baseline="-25000" smtClean="0">
                <a:solidFill>
                  <a:srgbClr val="660066"/>
                </a:solidFill>
              </a:rPr>
              <a:t>      </a:t>
            </a:r>
            <a:r>
              <a:rPr lang="ru-RU" b="1" smtClean="0">
                <a:solidFill>
                  <a:srgbClr val="660066"/>
                </a:solidFill>
              </a:rPr>
              <a:t> или</a:t>
            </a:r>
            <a:r>
              <a:rPr lang="ru-RU" b="1" baseline="-25000" smtClean="0">
                <a:solidFill>
                  <a:srgbClr val="660066"/>
                </a:solidFill>
              </a:rPr>
              <a:t>  </a:t>
            </a:r>
            <a:r>
              <a:rPr lang="en-US" b="1" baseline="-25000" smtClean="0">
                <a:solidFill>
                  <a:srgbClr val="660066"/>
                </a:solidFill>
              </a:rPr>
              <a:t> </a:t>
            </a:r>
            <a:r>
              <a:rPr lang="en-US" b="1" smtClean="0">
                <a:solidFill>
                  <a:srgbClr val="660066"/>
                </a:solidFill>
              </a:rPr>
              <a:t>R – (COOH)</a:t>
            </a:r>
            <a:r>
              <a:rPr lang="en-US" b="1" baseline="-25000" smtClean="0">
                <a:solidFill>
                  <a:srgbClr val="660066"/>
                </a:solidFill>
              </a:rPr>
              <a:t>n</a:t>
            </a:r>
            <a:endParaRPr lang="ru-RU" b="1" baseline="-25000" smtClean="0">
              <a:solidFill>
                <a:srgbClr val="660066"/>
              </a:solidFill>
            </a:endParaRPr>
          </a:p>
          <a:p>
            <a:pPr marL="88900" indent="-88900" eaLnBrk="1" hangingPunct="1">
              <a:buFontTx/>
              <a:buNone/>
            </a:pPr>
            <a:endParaRPr lang="ru-RU" b="1" baseline="-25000" smtClean="0">
              <a:solidFill>
                <a:srgbClr val="660066"/>
              </a:solidFill>
            </a:endParaRPr>
          </a:p>
          <a:p>
            <a:pPr marL="88900" indent="-88900" eaLnBrk="1" hangingPunct="1">
              <a:buFontTx/>
              <a:buNone/>
            </a:pPr>
            <a:endParaRPr lang="ru-RU" b="1" baseline="-25000" smtClean="0">
              <a:solidFill>
                <a:srgbClr val="660066"/>
              </a:solidFill>
            </a:endParaRPr>
          </a:p>
          <a:p>
            <a:pPr marL="88900" indent="-88900" eaLnBrk="1" hangingPunct="1">
              <a:buFontTx/>
              <a:buNone/>
            </a:pPr>
            <a:r>
              <a:rPr lang="ru-RU" b="1" baseline="-25000" smtClean="0">
                <a:solidFill>
                  <a:srgbClr val="660066"/>
                </a:solidFill>
              </a:rPr>
              <a:t>    </a:t>
            </a:r>
            <a:r>
              <a:rPr lang="ru-RU" sz="2800" b="1" smtClean="0">
                <a:solidFill>
                  <a:srgbClr val="660066"/>
                </a:solidFill>
              </a:rPr>
              <a:t>В зависимости от количества карбоксильных групп карбоновые кислоты делятся на </a:t>
            </a:r>
            <a:r>
              <a:rPr lang="ru-RU" b="1" smtClean="0">
                <a:solidFill>
                  <a:srgbClr val="333300"/>
                </a:solidFill>
              </a:rPr>
              <a:t>монокарбоновые</a:t>
            </a:r>
            <a:r>
              <a:rPr lang="ru-RU" b="1" smtClean="0">
                <a:solidFill>
                  <a:srgbClr val="660066"/>
                </a:solidFill>
              </a:rPr>
              <a:t>, </a:t>
            </a:r>
            <a:r>
              <a:rPr lang="ru-RU" b="1" smtClean="0">
                <a:solidFill>
                  <a:srgbClr val="1C1C1C"/>
                </a:solidFill>
              </a:rPr>
              <a:t>дикарбоновые</a:t>
            </a:r>
            <a:r>
              <a:rPr lang="ru-RU" b="1" smtClean="0">
                <a:solidFill>
                  <a:srgbClr val="660066"/>
                </a:solidFill>
              </a:rPr>
              <a:t> и </a:t>
            </a:r>
            <a:r>
              <a:rPr lang="ru-RU" b="1" smtClean="0">
                <a:solidFill>
                  <a:srgbClr val="6600CC"/>
                </a:solidFill>
              </a:rPr>
              <a:t>трикарбоновые</a:t>
            </a:r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>
            <a:off x="2643188" y="2714625"/>
            <a:ext cx="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9" name="Line 5"/>
          <p:cNvSpPr>
            <a:spLocks noChangeShapeType="1"/>
          </p:cNvSpPr>
          <p:nvPr/>
        </p:nvSpPr>
        <p:spPr bwMode="auto">
          <a:xfrm>
            <a:off x="2786063" y="2714625"/>
            <a:ext cx="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357188" y="3500438"/>
            <a:ext cx="3168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1C1C1C"/>
                </a:solidFill>
              </a:rPr>
              <a:t>Остаток углеводорода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4214813" y="3500438"/>
            <a:ext cx="3313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</a:rPr>
              <a:t>Карбоксильная группа</a:t>
            </a:r>
          </a:p>
        </p:txBody>
      </p:sp>
      <p:sp>
        <p:nvSpPr>
          <p:cNvPr id="31752" name="Line 9"/>
          <p:cNvSpPr>
            <a:spLocks noChangeShapeType="1"/>
          </p:cNvSpPr>
          <p:nvPr/>
        </p:nvSpPr>
        <p:spPr bwMode="auto">
          <a:xfrm>
            <a:off x="6011863" y="31416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53" name="Line 12"/>
          <p:cNvSpPr>
            <a:spLocks noChangeShapeType="1"/>
          </p:cNvSpPr>
          <p:nvPr/>
        </p:nvSpPr>
        <p:spPr bwMode="auto">
          <a:xfrm flipV="1">
            <a:off x="1643063" y="3214688"/>
            <a:ext cx="215900" cy="285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54" name="Line 13"/>
          <p:cNvSpPr>
            <a:spLocks noChangeShapeType="1"/>
          </p:cNvSpPr>
          <p:nvPr/>
        </p:nvSpPr>
        <p:spPr bwMode="auto">
          <a:xfrm flipH="1" flipV="1">
            <a:off x="3929063" y="3286125"/>
            <a:ext cx="792162" cy="2873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55" name="Line 14"/>
          <p:cNvSpPr>
            <a:spLocks noChangeShapeType="1"/>
          </p:cNvSpPr>
          <p:nvPr/>
        </p:nvSpPr>
        <p:spPr bwMode="auto">
          <a:xfrm flipV="1">
            <a:off x="5429250" y="3214688"/>
            <a:ext cx="792163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692150"/>
            <a:ext cx="8569325" cy="57610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mtClean="0"/>
              <a:t>      </a:t>
            </a:r>
            <a:r>
              <a:rPr lang="en-US" b="1" smtClean="0">
                <a:solidFill>
                  <a:srgbClr val="000066"/>
                </a:solidFill>
              </a:rPr>
              <a:t>CH</a:t>
            </a:r>
            <a:r>
              <a:rPr lang="en-US" b="1" baseline="-25000" smtClean="0">
                <a:solidFill>
                  <a:srgbClr val="000066"/>
                </a:solidFill>
              </a:rPr>
              <a:t>3</a:t>
            </a:r>
            <a:r>
              <a:rPr lang="en-US" b="1" smtClean="0"/>
              <a:t>             </a:t>
            </a:r>
            <a:r>
              <a:rPr lang="en-US" b="1" smtClean="0">
                <a:solidFill>
                  <a:srgbClr val="663300"/>
                </a:solidFill>
              </a:rPr>
              <a:t>COOH</a:t>
            </a:r>
            <a:r>
              <a:rPr lang="en-US" b="1" smtClean="0"/>
              <a:t>                </a:t>
            </a:r>
            <a:r>
              <a:rPr lang="en-US" b="1" smtClean="0">
                <a:solidFill>
                  <a:srgbClr val="003300"/>
                </a:solidFill>
              </a:rPr>
              <a:t>COOH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smtClean="0"/>
              <a:t>      </a:t>
            </a:r>
            <a:r>
              <a:rPr lang="en-US" b="1" smtClean="0">
                <a:solidFill>
                  <a:srgbClr val="000066"/>
                </a:solidFill>
              </a:rPr>
              <a:t>COOH</a:t>
            </a:r>
            <a:r>
              <a:rPr lang="en-US" b="1" smtClean="0"/>
              <a:t>         </a:t>
            </a:r>
            <a:r>
              <a:rPr lang="en-US" b="1" smtClean="0">
                <a:solidFill>
                  <a:srgbClr val="663300"/>
                </a:solidFill>
              </a:rPr>
              <a:t>CH</a:t>
            </a:r>
            <a:r>
              <a:rPr lang="en-US" b="1" baseline="-25000" smtClean="0">
                <a:solidFill>
                  <a:srgbClr val="663300"/>
                </a:solidFill>
              </a:rPr>
              <a:t>2</a:t>
            </a:r>
            <a:r>
              <a:rPr lang="en-US" b="1" smtClean="0"/>
              <a:t>                    </a:t>
            </a:r>
            <a:r>
              <a:rPr lang="en-US" b="1" smtClean="0">
                <a:solidFill>
                  <a:srgbClr val="003300"/>
                </a:solidFill>
              </a:rPr>
              <a:t>CH</a:t>
            </a:r>
            <a:r>
              <a:rPr lang="en-US" b="1" baseline="-25000" smtClean="0">
                <a:solidFill>
                  <a:srgbClr val="003300"/>
                </a:solidFill>
              </a:rPr>
              <a:t>2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smtClean="0"/>
              <a:t>                          </a:t>
            </a:r>
            <a:r>
              <a:rPr lang="en-US" b="1" smtClean="0">
                <a:solidFill>
                  <a:srgbClr val="663300"/>
                </a:solidFill>
              </a:rPr>
              <a:t>CH</a:t>
            </a:r>
            <a:r>
              <a:rPr lang="en-US" b="1" baseline="-25000" smtClean="0">
                <a:solidFill>
                  <a:srgbClr val="663300"/>
                </a:solidFill>
              </a:rPr>
              <a:t>2</a:t>
            </a:r>
            <a:r>
              <a:rPr lang="en-US" b="1" smtClean="0"/>
              <a:t>            </a:t>
            </a:r>
            <a:r>
              <a:rPr lang="en-US" b="1" smtClean="0">
                <a:solidFill>
                  <a:srgbClr val="003300"/>
                </a:solidFill>
              </a:rPr>
              <a:t>HO- C- COOH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smtClean="0"/>
              <a:t>                          </a:t>
            </a:r>
            <a:r>
              <a:rPr lang="en-US" b="1" smtClean="0">
                <a:solidFill>
                  <a:srgbClr val="663300"/>
                </a:solidFill>
              </a:rPr>
              <a:t>COOH</a:t>
            </a:r>
            <a:r>
              <a:rPr lang="en-US" b="1" smtClean="0"/>
              <a:t>               </a:t>
            </a:r>
            <a:r>
              <a:rPr lang="en-US" b="1" smtClean="0">
                <a:solidFill>
                  <a:srgbClr val="003300"/>
                </a:solidFill>
              </a:rPr>
              <a:t>CH</a:t>
            </a:r>
            <a:r>
              <a:rPr lang="en-US" b="1" baseline="-25000" smtClean="0">
                <a:solidFill>
                  <a:srgbClr val="003300"/>
                </a:solidFill>
              </a:rPr>
              <a:t>2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smtClean="0"/>
              <a:t>                                                    </a:t>
            </a:r>
            <a:r>
              <a:rPr lang="en-US" b="1" smtClean="0">
                <a:solidFill>
                  <a:srgbClr val="003300"/>
                </a:solidFill>
              </a:rPr>
              <a:t>COOH</a:t>
            </a:r>
            <a:endParaRPr lang="ru-RU" b="1" smtClean="0">
              <a:solidFill>
                <a:srgbClr val="0033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smtClean="0">
                <a:solidFill>
                  <a:srgbClr val="00330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smtClean="0">
                <a:solidFill>
                  <a:srgbClr val="003300"/>
                </a:solidFill>
              </a:rPr>
              <a:t>       В зависимости от размера углеводородного радикала карбоновые кислоты делятся на </a:t>
            </a:r>
            <a:r>
              <a:rPr lang="ru-RU" b="1" smtClean="0">
                <a:solidFill>
                  <a:srgbClr val="6600FF"/>
                </a:solidFill>
              </a:rPr>
              <a:t>низшие</a:t>
            </a:r>
            <a:r>
              <a:rPr lang="ru-RU" sz="2800" b="1" smtClean="0">
                <a:solidFill>
                  <a:srgbClr val="003300"/>
                </a:solidFill>
              </a:rPr>
              <a:t> (в радикал входит не более 10 атомов углерода) и </a:t>
            </a:r>
            <a:r>
              <a:rPr lang="ru-RU" b="1" smtClean="0">
                <a:solidFill>
                  <a:srgbClr val="FF0066"/>
                </a:solidFill>
              </a:rPr>
              <a:t>высшие</a:t>
            </a:r>
            <a:r>
              <a:rPr lang="ru-RU" sz="2800" b="1" smtClean="0">
                <a:solidFill>
                  <a:srgbClr val="003300"/>
                </a:solidFill>
              </a:rPr>
              <a:t> (в радикале содержится более 10 углеродных атомов).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b="1" smtClean="0">
              <a:solidFill>
                <a:srgbClr val="0033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b="1" smtClean="0">
              <a:solidFill>
                <a:srgbClr val="003300"/>
              </a:solidFill>
            </a:endParaRPr>
          </a:p>
        </p:txBody>
      </p:sp>
      <p:sp>
        <p:nvSpPr>
          <p:cNvPr id="32771" name="Line 4"/>
          <p:cNvSpPr>
            <a:spLocks noChangeShapeType="1"/>
          </p:cNvSpPr>
          <p:nvPr/>
        </p:nvSpPr>
        <p:spPr bwMode="auto">
          <a:xfrm>
            <a:off x="1258888" y="1125538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2" name="Line 5"/>
          <p:cNvSpPr>
            <a:spLocks noChangeShapeType="1"/>
          </p:cNvSpPr>
          <p:nvPr/>
        </p:nvSpPr>
        <p:spPr bwMode="auto">
          <a:xfrm>
            <a:off x="3492500" y="170021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3" name="Line 6"/>
          <p:cNvSpPr>
            <a:spLocks noChangeShapeType="1"/>
          </p:cNvSpPr>
          <p:nvPr/>
        </p:nvSpPr>
        <p:spPr bwMode="auto">
          <a:xfrm>
            <a:off x="3492500" y="2276475"/>
            <a:ext cx="0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4" name="Line 7"/>
          <p:cNvSpPr>
            <a:spLocks noChangeShapeType="1"/>
          </p:cNvSpPr>
          <p:nvPr/>
        </p:nvSpPr>
        <p:spPr bwMode="auto">
          <a:xfrm>
            <a:off x="3492500" y="1125538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5" name="Line 8"/>
          <p:cNvSpPr>
            <a:spLocks noChangeShapeType="1"/>
          </p:cNvSpPr>
          <p:nvPr/>
        </p:nvSpPr>
        <p:spPr bwMode="auto">
          <a:xfrm>
            <a:off x="6443663" y="1125538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6" name="Line 9"/>
          <p:cNvSpPr>
            <a:spLocks noChangeShapeType="1"/>
          </p:cNvSpPr>
          <p:nvPr/>
        </p:nvSpPr>
        <p:spPr bwMode="auto">
          <a:xfrm>
            <a:off x="6443663" y="170021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7" name="Line 10"/>
          <p:cNvSpPr>
            <a:spLocks noChangeShapeType="1"/>
          </p:cNvSpPr>
          <p:nvPr/>
        </p:nvSpPr>
        <p:spPr bwMode="auto">
          <a:xfrm>
            <a:off x="6443663" y="2205038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8" name="Line 11"/>
          <p:cNvSpPr>
            <a:spLocks noChangeShapeType="1"/>
          </p:cNvSpPr>
          <p:nvPr/>
        </p:nvSpPr>
        <p:spPr bwMode="auto">
          <a:xfrm>
            <a:off x="6443663" y="2708275"/>
            <a:ext cx="0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9" name="Rectangle 12"/>
          <p:cNvSpPr>
            <a:spLocks noChangeArrowheads="1"/>
          </p:cNvSpPr>
          <p:nvPr/>
        </p:nvSpPr>
        <p:spPr bwMode="auto">
          <a:xfrm>
            <a:off x="1116013" y="1700213"/>
            <a:ext cx="1604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3366"/>
                </a:solidFill>
              </a:rPr>
              <a:t>Уксусная кислота</a:t>
            </a:r>
          </a:p>
        </p:txBody>
      </p:sp>
      <p:sp>
        <p:nvSpPr>
          <p:cNvPr id="32780" name="Rectangle 13"/>
          <p:cNvSpPr>
            <a:spLocks noChangeArrowheads="1"/>
          </p:cNvSpPr>
          <p:nvPr/>
        </p:nvSpPr>
        <p:spPr bwMode="auto">
          <a:xfrm>
            <a:off x="3348038" y="2781300"/>
            <a:ext cx="1604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3366"/>
                </a:solidFill>
              </a:rPr>
              <a:t>Янтарная кислота</a:t>
            </a:r>
          </a:p>
        </p:txBody>
      </p:sp>
      <p:sp>
        <p:nvSpPr>
          <p:cNvPr id="32781" name="Rectangle 14"/>
          <p:cNvSpPr>
            <a:spLocks noChangeArrowheads="1"/>
          </p:cNvSpPr>
          <p:nvPr/>
        </p:nvSpPr>
        <p:spPr bwMode="auto">
          <a:xfrm>
            <a:off x="6227763" y="3284538"/>
            <a:ext cx="1604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3366"/>
                </a:solidFill>
              </a:rPr>
              <a:t>Лимонная кислота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785813"/>
            <a:ext cx="8229600" cy="1143000"/>
          </a:xfrm>
        </p:spPr>
        <p:txBody>
          <a:bodyPr/>
          <a:lstStyle/>
          <a:p>
            <a:pPr eaLnBrk="1" hangingPunct="1">
              <a:lnSpc>
                <a:spcPct val="85000"/>
              </a:lnSpc>
            </a:pPr>
            <a:r>
              <a:rPr lang="ru-RU" sz="3600" b="1" dirty="0" smtClean="0">
                <a:solidFill>
                  <a:srgbClr val="000066"/>
                </a:solidFill>
              </a:rPr>
              <a:t>Химические свойства карбоновых </a:t>
            </a:r>
            <a:r>
              <a:rPr lang="ru-RU" sz="3600" b="1" dirty="0" err="1" smtClean="0">
                <a:solidFill>
                  <a:srgbClr val="000066"/>
                </a:solidFill>
              </a:rPr>
              <a:t>ки</a:t>
            </a:r>
            <a:r>
              <a:rPr lang="en-US" sz="3600" b="1" dirty="0" smtClean="0">
                <a:solidFill>
                  <a:srgbClr val="000066"/>
                </a:solidFill>
              </a:rPr>
              <a:t>c</a:t>
            </a:r>
            <a:r>
              <a:rPr lang="ru-RU" sz="3600" b="1" dirty="0" smtClean="0">
                <a:solidFill>
                  <a:srgbClr val="000066"/>
                </a:solidFill>
              </a:rPr>
              <a:t>лот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2332038"/>
            <a:ext cx="8229600" cy="4525962"/>
          </a:xfrm>
        </p:spPr>
        <p:txBody>
          <a:bodyPr/>
          <a:lstStyle/>
          <a:p>
            <a:pPr indent="374650" eaLnBrk="1" hangingPunct="1">
              <a:spcAft>
                <a:spcPct val="40000"/>
              </a:spcAft>
              <a:defRPr/>
            </a:pPr>
            <a:r>
              <a:rPr lang="ru-RU" b="1" dirty="0" smtClean="0">
                <a:solidFill>
                  <a:srgbClr val="663300"/>
                </a:solidFill>
              </a:rPr>
              <a:t>Реакция нейтрализации</a:t>
            </a:r>
            <a:r>
              <a:rPr lang="ru-RU" dirty="0" smtClean="0"/>
              <a:t> </a:t>
            </a:r>
            <a:endParaRPr lang="en-US" dirty="0" smtClean="0"/>
          </a:p>
          <a:p>
            <a:pPr eaLnBrk="1" hangingPunct="1">
              <a:spcAft>
                <a:spcPct val="40000"/>
              </a:spcAft>
              <a:buFontTx/>
              <a:buNone/>
              <a:defRPr/>
            </a:pPr>
            <a:r>
              <a:rPr lang="en-US" dirty="0" smtClean="0"/>
              <a:t>  </a:t>
            </a:r>
            <a:r>
              <a:rPr lang="ru-RU" dirty="0" smtClean="0"/>
              <a:t> </a:t>
            </a:r>
            <a:r>
              <a:rPr lang="en-US" b="1" dirty="0" smtClean="0">
                <a:solidFill>
                  <a:srgbClr val="660066"/>
                </a:solidFill>
              </a:rPr>
              <a:t>R-COOH  + </a:t>
            </a:r>
            <a:r>
              <a:rPr lang="en-US" b="1" dirty="0" err="1" smtClean="0">
                <a:solidFill>
                  <a:srgbClr val="660066"/>
                </a:solidFill>
              </a:rPr>
              <a:t>NaOH</a:t>
            </a:r>
            <a:r>
              <a:rPr lang="en-US" b="1" dirty="0" smtClean="0">
                <a:solidFill>
                  <a:srgbClr val="660066"/>
                </a:solidFill>
              </a:rPr>
              <a:t>        R-</a:t>
            </a:r>
            <a:r>
              <a:rPr lang="en-US" b="1" dirty="0" err="1" smtClean="0">
                <a:solidFill>
                  <a:srgbClr val="660066"/>
                </a:solidFill>
              </a:rPr>
              <a:t>COONa</a:t>
            </a:r>
            <a:r>
              <a:rPr lang="en-US" b="1" dirty="0" smtClean="0">
                <a:solidFill>
                  <a:srgbClr val="660066"/>
                </a:solidFill>
              </a:rPr>
              <a:t> +  H</a:t>
            </a:r>
            <a:r>
              <a:rPr lang="en-US" b="1" baseline="-25000" dirty="0" smtClean="0">
                <a:solidFill>
                  <a:srgbClr val="660066"/>
                </a:solidFill>
              </a:rPr>
              <a:t>2</a:t>
            </a:r>
            <a:r>
              <a:rPr lang="en-US" b="1" dirty="0" smtClean="0">
                <a:solidFill>
                  <a:srgbClr val="660066"/>
                </a:solidFill>
              </a:rPr>
              <a:t>O</a:t>
            </a:r>
            <a:endParaRPr lang="ru-RU" b="1" dirty="0" smtClean="0">
              <a:solidFill>
                <a:srgbClr val="660066"/>
              </a:solidFill>
            </a:endParaRPr>
          </a:p>
          <a:p>
            <a:pPr indent="15875" eaLnBrk="1" hangingPunct="1">
              <a:defRPr/>
            </a:pPr>
            <a:r>
              <a:rPr lang="ru-RU" dirty="0" smtClean="0"/>
              <a:t>  </a:t>
            </a:r>
            <a:r>
              <a:rPr lang="ru-RU" b="1" dirty="0" smtClean="0">
                <a:solidFill>
                  <a:srgbClr val="FF0000"/>
                </a:solidFill>
              </a:rPr>
              <a:t>Образование  сложного эфира</a:t>
            </a:r>
            <a:endParaRPr lang="en-US" b="1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en-US" dirty="0" smtClean="0"/>
              <a:t>              </a:t>
            </a:r>
            <a:r>
              <a:rPr lang="en-US" b="1" dirty="0" smtClean="0">
                <a:solidFill>
                  <a:srgbClr val="800000"/>
                </a:solidFill>
              </a:rPr>
              <a:t>O</a:t>
            </a:r>
            <a:r>
              <a:rPr lang="en-US" dirty="0" smtClean="0"/>
              <a:t>                                    </a:t>
            </a:r>
            <a:r>
              <a:rPr lang="en-US" b="1" dirty="0" err="1" smtClean="0">
                <a:solidFill>
                  <a:srgbClr val="800000"/>
                </a:solidFill>
              </a:rPr>
              <a:t>O</a:t>
            </a:r>
            <a:r>
              <a:rPr lang="en-US" dirty="0" smtClean="0"/>
              <a:t>  </a:t>
            </a:r>
            <a:endParaRPr lang="ru-RU" dirty="0" smtClean="0"/>
          </a:p>
          <a:p>
            <a:pPr eaLnBrk="1" hangingPunct="1">
              <a:buFontTx/>
              <a:buNone/>
              <a:defRPr/>
            </a:pPr>
            <a:r>
              <a:rPr lang="en-US" dirty="0" smtClean="0"/>
              <a:t>     </a:t>
            </a:r>
            <a:r>
              <a:rPr lang="ru-RU" dirty="0" smtClean="0"/>
              <a:t>    </a:t>
            </a:r>
            <a:r>
              <a:rPr lang="en-US" b="1" dirty="0" smtClean="0">
                <a:solidFill>
                  <a:srgbClr val="800000"/>
                </a:solidFill>
              </a:rPr>
              <a:t>R</a:t>
            </a:r>
            <a:r>
              <a:rPr lang="en-US" b="1" baseline="-25000" dirty="0" smtClean="0">
                <a:solidFill>
                  <a:srgbClr val="800000"/>
                </a:solidFill>
              </a:rPr>
              <a:t>1</a:t>
            </a:r>
            <a:r>
              <a:rPr lang="en-US" b="1" dirty="0" smtClean="0">
                <a:solidFill>
                  <a:srgbClr val="800000"/>
                </a:solidFill>
              </a:rPr>
              <a:t>-C-OH</a:t>
            </a:r>
            <a:r>
              <a:rPr lang="en-US" dirty="0" smtClean="0"/>
              <a:t> + </a:t>
            </a:r>
            <a:r>
              <a:rPr lang="en-US" b="1" dirty="0" smtClean="0">
                <a:solidFill>
                  <a:srgbClr val="003300"/>
                </a:solidFill>
              </a:rPr>
              <a:t>HO-R</a:t>
            </a:r>
            <a:r>
              <a:rPr lang="en-US" b="1" baseline="-25000" dirty="0" smtClean="0">
                <a:solidFill>
                  <a:srgbClr val="003300"/>
                </a:solidFill>
              </a:rPr>
              <a:t>2</a:t>
            </a:r>
            <a:r>
              <a:rPr lang="en-US" dirty="0" smtClean="0"/>
              <a:t>          </a:t>
            </a:r>
            <a:r>
              <a:rPr lang="en-US" b="1" dirty="0" smtClean="0">
                <a:solidFill>
                  <a:srgbClr val="800000"/>
                </a:solidFill>
              </a:rPr>
              <a:t>R</a:t>
            </a:r>
            <a:r>
              <a:rPr lang="en-US" b="1" baseline="-25000" dirty="0" smtClean="0">
                <a:solidFill>
                  <a:srgbClr val="800000"/>
                </a:solidFill>
              </a:rPr>
              <a:t>1</a:t>
            </a:r>
            <a:r>
              <a:rPr lang="en-US" b="1" dirty="0" smtClean="0">
                <a:solidFill>
                  <a:srgbClr val="800000"/>
                </a:solidFill>
              </a:rPr>
              <a:t>-C-O</a:t>
            </a:r>
            <a:r>
              <a:rPr lang="en-US" dirty="0" smtClean="0"/>
              <a:t>-</a:t>
            </a:r>
            <a:r>
              <a:rPr lang="en-US" b="1" dirty="0" smtClean="0">
                <a:solidFill>
                  <a:srgbClr val="003300"/>
                </a:solidFill>
              </a:rPr>
              <a:t>R</a:t>
            </a:r>
            <a:r>
              <a:rPr lang="en-US" b="1" baseline="-25000" dirty="0" smtClean="0">
                <a:solidFill>
                  <a:srgbClr val="003300"/>
                </a:solidFill>
              </a:rPr>
              <a:t>2</a:t>
            </a:r>
            <a:endParaRPr lang="ru-RU" b="1" baseline="-25000" dirty="0" smtClean="0">
              <a:solidFill>
                <a:srgbClr val="003300"/>
              </a:solidFill>
            </a:endParaRPr>
          </a:p>
        </p:txBody>
      </p:sp>
      <p:sp>
        <p:nvSpPr>
          <p:cNvPr id="33796" name="Line 4"/>
          <p:cNvSpPr>
            <a:spLocks noChangeShapeType="1"/>
          </p:cNvSpPr>
          <p:nvPr/>
        </p:nvSpPr>
        <p:spPr bwMode="auto">
          <a:xfrm>
            <a:off x="2214563" y="5000625"/>
            <a:ext cx="0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7" name="Line 7"/>
          <p:cNvSpPr>
            <a:spLocks noChangeShapeType="1"/>
          </p:cNvSpPr>
          <p:nvPr/>
        </p:nvSpPr>
        <p:spPr bwMode="auto">
          <a:xfrm flipV="1">
            <a:off x="2857500" y="5072063"/>
            <a:ext cx="0" cy="5048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8" name="Line 8"/>
          <p:cNvSpPr>
            <a:spLocks noChangeShapeType="1"/>
          </p:cNvSpPr>
          <p:nvPr/>
        </p:nvSpPr>
        <p:spPr bwMode="auto">
          <a:xfrm flipV="1">
            <a:off x="4214813" y="5072063"/>
            <a:ext cx="0" cy="500062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9" name="Line 11"/>
          <p:cNvSpPr>
            <a:spLocks noChangeShapeType="1"/>
          </p:cNvSpPr>
          <p:nvPr/>
        </p:nvSpPr>
        <p:spPr bwMode="auto">
          <a:xfrm>
            <a:off x="5000625" y="5357813"/>
            <a:ext cx="7191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800" name="Rectangle 12"/>
          <p:cNvSpPr>
            <a:spLocks noChangeArrowheads="1"/>
          </p:cNvSpPr>
          <p:nvPr/>
        </p:nvSpPr>
        <p:spPr bwMode="auto">
          <a:xfrm>
            <a:off x="4857750" y="5357813"/>
            <a:ext cx="1139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66"/>
                </a:solidFill>
              </a:rPr>
              <a:t> </a:t>
            </a:r>
            <a:r>
              <a:rPr lang="ru-RU" sz="2400" b="1">
                <a:solidFill>
                  <a:srgbClr val="000066"/>
                </a:solidFill>
              </a:rPr>
              <a:t>-</a:t>
            </a:r>
            <a:r>
              <a:rPr lang="en-US" sz="2800" b="1">
                <a:solidFill>
                  <a:srgbClr val="000066"/>
                </a:solidFill>
              </a:rPr>
              <a:t>H</a:t>
            </a:r>
            <a:r>
              <a:rPr lang="en-US" sz="2800" b="1" baseline="-25000">
                <a:solidFill>
                  <a:srgbClr val="000066"/>
                </a:solidFill>
              </a:rPr>
              <a:t>2</a:t>
            </a:r>
            <a:r>
              <a:rPr lang="en-US" sz="2800" b="1">
                <a:solidFill>
                  <a:srgbClr val="000066"/>
                </a:solidFill>
              </a:rPr>
              <a:t>O</a:t>
            </a:r>
            <a:endParaRPr lang="ru-RU" sz="2800" b="1">
              <a:solidFill>
                <a:srgbClr val="000066"/>
              </a:solidFill>
            </a:endParaRPr>
          </a:p>
        </p:txBody>
      </p:sp>
      <p:sp>
        <p:nvSpPr>
          <p:cNvPr id="33801" name="Line 14"/>
          <p:cNvSpPr>
            <a:spLocks noChangeShapeType="1"/>
          </p:cNvSpPr>
          <p:nvPr/>
        </p:nvSpPr>
        <p:spPr bwMode="auto">
          <a:xfrm>
            <a:off x="2357438" y="5000625"/>
            <a:ext cx="0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02" name="Line 15"/>
          <p:cNvSpPr>
            <a:spLocks noChangeShapeType="1"/>
          </p:cNvSpPr>
          <p:nvPr/>
        </p:nvSpPr>
        <p:spPr bwMode="auto">
          <a:xfrm>
            <a:off x="4429125" y="3429000"/>
            <a:ext cx="5762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cxnSp>
        <p:nvCxnSpPr>
          <p:cNvPr id="16" name="Прямая соединительная линия 15"/>
          <p:cNvCxnSpPr>
            <a:endCxn id="33798" idx="1"/>
          </p:cNvCxnSpPr>
          <p:nvPr/>
        </p:nvCxnSpPr>
        <p:spPr>
          <a:xfrm>
            <a:off x="3000375" y="4857750"/>
            <a:ext cx="1214438" cy="214313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4" name="Line 9"/>
          <p:cNvSpPr>
            <a:spLocks noChangeShapeType="1"/>
          </p:cNvSpPr>
          <p:nvPr/>
        </p:nvSpPr>
        <p:spPr bwMode="auto">
          <a:xfrm>
            <a:off x="2857500" y="5572125"/>
            <a:ext cx="1357313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05" name="Line 14"/>
          <p:cNvSpPr>
            <a:spLocks noChangeShapeType="1"/>
          </p:cNvSpPr>
          <p:nvPr/>
        </p:nvSpPr>
        <p:spPr bwMode="auto">
          <a:xfrm>
            <a:off x="6715125" y="5000625"/>
            <a:ext cx="0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06" name="Line 14"/>
          <p:cNvSpPr>
            <a:spLocks noChangeShapeType="1"/>
          </p:cNvSpPr>
          <p:nvPr/>
        </p:nvSpPr>
        <p:spPr bwMode="auto">
          <a:xfrm>
            <a:off x="6572250" y="5000625"/>
            <a:ext cx="0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07" name="Line 9"/>
          <p:cNvSpPr>
            <a:spLocks noChangeShapeType="1"/>
          </p:cNvSpPr>
          <p:nvPr/>
        </p:nvSpPr>
        <p:spPr bwMode="auto">
          <a:xfrm>
            <a:off x="2857500" y="5072063"/>
            <a:ext cx="1357313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0066"/>
                </a:solidFill>
              </a:rPr>
              <a:t>Амины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0688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/>
              <a:t>   </a:t>
            </a:r>
            <a:r>
              <a:rPr lang="ru-RU" smtClean="0"/>
              <a:t>     </a:t>
            </a:r>
            <a:r>
              <a:rPr lang="ru-RU" b="1" smtClean="0">
                <a:solidFill>
                  <a:srgbClr val="003300"/>
                </a:solidFill>
              </a:rPr>
              <a:t>Общая формула     </a:t>
            </a:r>
            <a:r>
              <a:rPr lang="en-US" b="1" smtClean="0">
                <a:solidFill>
                  <a:srgbClr val="003300"/>
                </a:solidFill>
              </a:rPr>
              <a:t>R – (NH</a:t>
            </a:r>
            <a:r>
              <a:rPr lang="en-US" b="1" baseline="-25000" smtClean="0">
                <a:solidFill>
                  <a:srgbClr val="003300"/>
                </a:solidFill>
              </a:rPr>
              <a:t>2</a:t>
            </a:r>
            <a:r>
              <a:rPr lang="en-US" b="1" smtClean="0">
                <a:solidFill>
                  <a:srgbClr val="003300"/>
                </a:solidFill>
              </a:rPr>
              <a:t>)</a:t>
            </a:r>
            <a:r>
              <a:rPr lang="en-US" b="1" baseline="-25000" smtClean="0">
                <a:solidFill>
                  <a:srgbClr val="003300"/>
                </a:solidFill>
              </a:rPr>
              <a:t>n</a:t>
            </a:r>
            <a:endParaRPr lang="ru-RU" b="1" baseline="-25000" smtClean="0">
              <a:solidFill>
                <a:srgbClr val="003300"/>
              </a:solidFill>
            </a:endParaRPr>
          </a:p>
          <a:p>
            <a:pPr eaLnBrk="1" hangingPunct="1">
              <a:buFontTx/>
              <a:buNone/>
            </a:pPr>
            <a:endParaRPr lang="en-US" baseline="-25000" smtClean="0"/>
          </a:p>
          <a:p>
            <a:pPr eaLnBrk="1" hangingPunct="1">
              <a:spcAft>
                <a:spcPct val="50000"/>
              </a:spcAft>
              <a:buFontTx/>
              <a:buNone/>
            </a:pPr>
            <a:r>
              <a:rPr lang="en-US" smtClean="0"/>
              <a:t>          </a:t>
            </a:r>
            <a:r>
              <a:rPr lang="en-US" b="1" smtClean="0"/>
              <a:t>CH</a:t>
            </a:r>
            <a:r>
              <a:rPr lang="en-US" b="1" baseline="-25000" smtClean="0"/>
              <a:t>3</a:t>
            </a:r>
            <a:r>
              <a:rPr lang="en-US" b="1" smtClean="0"/>
              <a:t>NH</a:t>
            </a:r>
            <a:r>
              <a:rPr lang="en-US" b="1" baseline="-25000" smtClean="0"/>
              <a:t>2</a:t>
            </a:r>
            <a:r>
              <a:rPr lang="en-US" b="1" smtClean="0"/>
              <a:t>           H</a:t>
            </a:r>
            <a:r>
              <a:rPr lang="en-US" b="1" baseline="-25000" smtClean="0"/>
              <a:t>2</a:t>
            </a:r>
            <a:r>
              <a:rPr lang="en-US" b="1" smtClean="0"/>
              <a:t>N-CH</a:t>
            </a:r>
            <a:r>
              <a:rPr lang="en-US" b="1" baseline="-25000" smtClean="0"/>
              <a:t>2</a:t>
            </a:r>
            <a:r>
              <a:rPr lang="en-US" b="1" smtClean="0"/>
              <a:t>-CH</a:t>
            </a:r>
            <a:r>
              <a:rPr lang="en-US" b="1" baseline="-25000" smtClean="0"/>
              <a:t>2</a:t>
            </a:r>
            <a:r>
              <a:rPr lang="en-US" b="1" smtClean="0"/>
              <a:t>-NH</a:t>
            </a:r>
            <a:r>
              <a:rPr lang="en-US" b="1" baseline="-25000" smtClean="0"/>
              <a:t>2</a:t>
            </a:r>
          </a:p>
          <a:p>
            <a:pPr eaLnBrk="1" hangingPunct="1">
              <a:buFontTx/>
              <a:buNone/>
            </a:pPr>
            <a:r>
              <a:rPr lang="en-US" smtClean="0"/>
              <a:t>                     </a:t>
            </a:r>
            <a:r>
              <a:rPr lang="ru-RU" sz="4400" b="1" smtClean="0">
                <a:solidFill>
                  <a:srgbClr val="800000"/>
                </a:solidFill>
              </a:rPr>
              <a:t>Меркаптаны</a:t>
            </a:r>
            <a:endParaRPr lang="en-US" sz="4400" b="1" smtClean="0">
              <a:solidFill>
                <a:srgbClr val="800000"/>
              </a:solidFill>
            </a:endParaRPr>
          </a:p>
          <a:p>
            <a:pPr eaLnBrk="1" hangingPunct="1">
              <a:buFontTx/>
              <a:buNone/>
            </a:pPr>
            <a:r>
              <a:rPr lang="ru-RU" sz="4400" b="1" smtClean="0">
                <a:solidFill>
                  <a:srgbClr val="800000"/>
                </a:solidFill>
              </a:rPr>
              <a:t>     </a:t>
            </a:r>
            <a:r>
              <a:rPr lang="ru-RU" b="1" smtClean="0">
                <a:solidFill>
                  <a:srgbClr val="800000"/>
                </a:solidFill>
              </a:rPr>
              <a:t>  Общая формула    </a:t>
            </a:r>
            <a:r>
              <a:rPr lang="en-US" b="1" smtClean="0">
                <a:solidFill>
                  <a:srgbClr val="800000"/>
                </a:solidFill>
              </a:rPr>
              <a:t>R- (SH)</a:t>
            </a:r>
            <a:r>
              <a:rPr lang="en-US" b="1" baseline="-25000" smtClean="0">
                <a:solidFill>
                  <a:srgbClr val="800000"/>
                </a:solidFill>
              </a:rPr>
              <a:t>n</a:t>
            </a:r>
            <a:endParaRPr lang="ru-RU" b="1" baseline="-25000" smtClean="0">
              <a:solidFill>
                <a:srgbClr val="800000"/>
              </a:solidFill>
            </a:endParaRPr>
          </a:p>
          <a:p>
            <a:pPr eaLnBrk="1" hangingPunct="1">
              <a:buFontTx/>
              <a:buNone/>
            </a:pPr>
            <a:endParaRPr lang="en-US" b="1" baseline="-25000" smtClean="0">
              <a:solidFill>
                <a:srgbClr val="800000"/>
              </a:solidFill>
            </a:endParaRPr>
          </a:p>
          <a:p>
            <a:pPr eaLnBrk="1" hangingPunct="1">
              <a:buFontTx/>
              <a:buNone/>
            </a:pPr>
            <a:r>
              <a:rPr lang="en-US" b="1" smtClean="0">
                <a:solidFill>
                  <a:srgbClr val="800000"/>
                </a:solidFill>
              </a:rPr>
              <a:t>          </a:t>
            </a:r>
            <a:r>
              <a:rPr lang="en-US" b="1" smtClean="0"/>
              <a:t>CH</a:t>
            </a:r>
            <a:r>
              <a:rPr lang="en-US" b="1" baseline="-25000" smtClean="0"/>
              <a:t>3</a:t>
            </a:r>
            <a:r>
              <a:rPr lang="en-US" b="1" smtClean="0"/>
              <a:t>SH           HS-CH</a:t>
            </a:r>
            <a:r>
              <a:rPr lang="en-US" b="1" baseline="-25000" smtClean="0"/>
              <a:t>2</a:t>
            </a:r>
            <a:r>
              <a:rPr lang="en-US" b="1" smtClean="0"/>
              <a:t>-CH</a:t>
            </a:r>
            <a:r>
              <a:rPr lang="en-US" b="1" baseline="-25000" smtClean="0"/>
              <a:t>2</a:t>
            </a:r>
            <a:r>
              <a:rPr lang="en-US" b="1" smtClean="0"/>
              <a:t>-SH</a:t>
            </a:r>
            <a:endParaRPr lang="ru-RU" b="1" smtClean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3419475" y="2133600"/>
            <a:ext cx="3240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Остаток углеводорода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6804025" y="2133600"/>
            <a:ext cx="1800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Аминогруппа</a:t>
            </a:r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 flipV="1">
            <a:off x="5076825" y="2060575"/>
            <a:ext cx="142875" cy="144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 flipH="1" flipV="1">
            <a:off x="6443663" y="2133600"/>
            <a:ext cx="360362" cy="1428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1619250" y="3141663"/>
            <a:ext cx="1800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Метиламин</a:t>
            </a: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5148263" y="3141663"/>
            <a:ext cx="1800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Этилдиамин</a:t>
            </a:r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2916238" y="5013325"/>
            <a:ext cx="3240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Остаток углеводорода</a:t>
            </a: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6443663" y="4868863"/>
            <a:ext cx="2232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Тиогруппа</a:t>
            </a:r>
          </a:p>
          <a:p>
            <a:r>
              <a:rPr lang="ru-RU" b="1">
                <a:solidFill>
                  <a:srgbClr val="000066"/>
                </a:solidFill>
              </a:rPr>
              <a:t>Меркаптогруппа</a:t>
            </a:r>
          </a:p>
        </p:txBody>
      </p:sp>
      <p:sp>
        <p:nvSpPr>
          <p:cNvPr id="34828" name="Line 12"/>
          <p:cNvSpPr>
            <a:spLocks noChangeShapeType="1"/>
          </p:cNvSpPr>
          <p:nvPr/>
        </p:nvSpPr>
        <p:spPr bwMode="auto">
          <a:xfrm flipH="1" flipV="1">
            <a:off x="6300788" y="4941888"/>
            <a:ext cx="142875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4829" name="Line 13"/>
          <p:cNvSpPr>
            <a:spLocks noChangeShapeType="1"/>
          </p:cNvSpPr>
          <p:nvPr/>
        </p:nvSpPr>
        <p:spPr bwMode="auto">
          <a:xfrm flipV="1">
            <a:off x="4932363" y="4797425"/>
            <a:ext cx="360362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1187450" y="5876925"/>
            <a:ext cx="2232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Метилмеркаптан</a:t>
            </a:r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4643438" y="5876925"/>
            <a:ext cx="2232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Этилдимеркаптан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000066"/>
                </a:solidFill>
              </a:rPr>
              <a:t>Ароматические соединения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00200"/>
            <a:ext cx="8675687" cy="4525963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3300"/>
                </a:solidFill>
              </a:rPr>
              <a:t>К ароматическим соединениям относятся бензол и его производные:</a:t>
            </a:r>
            <a:r>
              <a:rPr lang="ru-RU" smtClean="0"/>
              <a:t>  </a:t>
            </a:r>
          </a:p>
          <a:p>
            <a:pPr eaLnBrk="1" hangingPunct="1">
              <a:buFontTx/>
              <a:buNone/>
            </a:pPr>
            <a:r>
              <a:rPr lang="ru-RU" smtClean="0"/>
              <a:t>             СН                    СН</a:t>
            </a:r>
          </a:p>
          <a:p>
            <a:pPr eaLnBrk="1" hangingPunct="1">
              <a:buFontTx/>
              <a:buNone/>
            </a:pPr>
            <a:r>
              <a:rPr lang="ru-RU" smtClean="0"/>
              <a:t>       СН      СН        СН      СН</a:t>
            </a:r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r>
              <a:rPr lang="ru-RU" smtClean="0"/>
              <a:t>       СН      СН        СН      СН</a:t>
            </a:r>
          </a:p>
          <a:p>
            <a:pPr eaLnBrk="1" hangingPunct="1">
              <a:buFontTx/>
              <a:buNone/>
            </a:pPr>
            <a:r>
              <a:rPr lang="ru-RU" smtClean="0"/>
              <a:t>             СН                    СН</a:t>
            </a:r>
          </a:p>
          <a:p>
            <a:pPr eaLnBrk="1" hangingPunct="1">
              <a:buFontTx/>
              <a:buNone/>
            </a:pPr>
            <a:endParaRPr lang="ru-RU" smtClean="0"/>
          </a:p>
        </p:txBody>
      </p:sp>
      <p:sp>
        <p:nvSpPr>
          <p:cNvPr id="35844" name="Line 17"/>
          <p:cNvSpPr>
            <a:spLocks noChangeShapeType="1"/>
          </p:cNvSpPr>
          <p:nvPr/>
        </p:nvSpPr>
        <p:spPr bwMode="auto">
          <a:xfrm>
            <a:off x="3276600" y="4076700"/>
            <a:ext cx="6492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5845" name="Line 50"/>
          <p:cNvSpPr>
            <a:spLocks noChangeShapeType="1"/>
          </p:cNvSpPr>
          <p:nvPr/>
        </p:nvSpPr>
        <p:spPr bwMode="auto">
          <a:xfrm flipH="1">
            <a:off x="1619250" y="3068638"/>
            <a:ext cx="288925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46" name="Line 51"/>
          <p:cNvSpPr>
            <a:spLocks noChangeShapeType="1"/>
          </p:cNvSpPr>
          <p:nvPr/>
        </p:nvSpPr>
        <p:spPr bwMode="auto">
          <a:xfrm>
            <a:off x="1403350" y="3789363"/>
            <a:ext cx="0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47" name="Line 52"/>
          <p:cNvSpPr>
            <a:spLocks noChangeShapeType="1"/>
          </p:cNvSpPr>
          <p:nvPr/>
        </p:nvSpPr>
        <p:spPr bwMode="auto">
          <a:xfrm>
            <a:off x="1547813" y="3789363"/>
            <a:ext cx="0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48" name="Line 53"/>
          <p:cNvSpPr>
            <a:spLocks noChangeShapeType="1"/>
          </p:cNvSpPr>
          <p:nvPr/>
        </p:nvSpPr>
        <p:spPr bwMode="auto">
          <a:xfrm>
            <a:off x="1619250" y="4941888"/>
            <a:ext cx="360363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49" name="Line 54"/>
          <p:cNvSpPr>
            <a:spLocks noChangeShapeType="1"/>
          </p:cNvSpPr>
          <p:nvPr/>
        </p:nvSpPr>
        <p:spPr bwMode="auto">
          <a:xfrm>
            <a:off x="2268538" y="3141663"/>
            <a:ext cx="358775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50" name="Line 55"/>
          <p:cNvSpPr>
            <a:spLocks noChangeShapeType="1"/>
          </p:cNvSpPr>
          <p:nvPr/>
        </p:nvSpPr>
        <p:spPr bwMode="auto">
          <a:xfrm>
            <a:off x="2195513" y="3213100"/>
            <a:ext cx="360362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51" name="Line 56"/>
          <p:cNvSpPr>
            <a:spLocks noChangeShapeType="1"/>
          </p:cNvSpPr>
          <p:nvPr/>
        </p:nvSpPr>
        <p:spPr bwMode="auto">
          <a:xfrm>
            <a:off x="2771775" y="3789363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52" name="Line 57"/>
          <p:cNvSpPr>
            <a:spLocks noChangeShapeType="1"/>
          </p:cNvSpPr>
          <p:nvPr/>
        </p:nvSpPr>
        <p:spPr bwMode="auto">
          <a:xfrm flipV="1">
            <a:off x="2268538" y="4868863"/>
            <a:ext cx="360362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53" name="Line 58"/>
          <p:cNvSpPr>
            <a:spLocks noChangeShapeType="1"/>
          </p:cNvSpPr>
          <p:nvPr/>
        </p:nvSpPr>
        <p:spPr bwMode="auto">
          <a:xfrm flipV="1">
            <a:off x="2195513" y="4797425"/>
            <a:ext cx="360362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54" name="Line 59"/>
          <p:cNvSpPr>
            <a:spLocks noChangeShapeType="1"/>
          </p:cNvSpPr>
          <p:nvPr/>
        </p:nvSpPr>
        <p:spPr bwMode="auto">
          <a:xfrm flipV="1">
            <a:off x="4356100" y="2997200"/>
            <a:ext cx="431800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55" name="Line 62"/>
          <p:cNvSpPr>
            <a:spLocks noChangeShapeType="1"/>
          </p:cNvSpPr>
          <p:nvPr/>
        </p:nvSpPr>
        <p:spPr bwMode="auto">
          <a:xfrm flipV="1">
            <a:off x="4427538" y="3068638"/>
            <a:ext cx="431800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56" name="Line 63"/>
          <p:cNvSpPr>
            <a:spLocks noChangeShapeType="1"/>
          </p:cNvSpPr>
          <p:nvPr/>
        </p:nvSpPr>
        <p:spPr bwMode="auto">
          <a:xfrm>
            <a:off x="4211638" y="3789363"/>
            <a:ext cx="0" cy="7191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57" name="Line 64"/>
          <p:cNvSpPr>
            <a:spLocks noChangeShapeType="1"/>
          </p:cNvSpPr>
          <p:nvPr/>
        </p:nvSpPr>
        <p:spPr bwMode="auto">
          <a:xfrm>
            <a:off x="4427538" y="4868863"/>
            <a:ext cx="431800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58" name="Line 66"/>
          <p:cNvSpPr>
            <a:spLocks noChangeShapeType="1"/>
          </p:cNvSpPr>
          <p:nvPr/>
        </p:nvSpPr>
        <p:spPr bwMode="auto">
          <a:xfrm>
            <a:off x="4356100" y="4941888"/>
            <a:ext cx="431800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59" name="Line 67"/>
          <p:cNvSpPr>
            <a:spLocks noChangeShapeType="1"/>
          </p:cNvSpPr>
          <p:nvPr/>
        </p:nvSpPr>
        <p:spPr bwMode="auto">
          <a:xfrm flipV="1">
            <a:off x="5148263" y="4868863"/>
            <a:ext cx="287337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60" name="Line 68"/>
          <p:cNvSpPr>
            <a:spLocks noChangeShapeType="1"/>
          </p:cNvSpPr>
          <p:nvPr/>
        </p:nvSpPr>
        <p:spPr bwMode="auto">
          <a:xfrm>
            <a:off x="5580063" y="3716338"/>
            <a:ext cx="0" cy="7921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61" name="Line 69"/>
          <p:cNvSpPr>
            <a:spLocks noChangeShapeType="1"/>
          </p:cNvSpPr>
          <p:nvPr/>
        </p:nvSpPr>
        <p:spPr bwMode="auto">
          <a:xfrm>
            <a:off x="5435600" y="3716338"/>
            <a:ext cx="0" cy="7921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62" name="Line 70"/>
          <p:cNvSpPr>
            <a:spLocks noChangeShapeType="1"/>
          </p:cNvSpPr>
          <p:nvPr/>
        </p:nvSpPr>
        <p:spPr bwMode="auto">
          <a:xfrm>
            <a:off x="5148263" y="3141663"/>
            <a:ext cx="21590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63" name="Line 72"/>
          <p:cNvSpPr>
            <a:spLocks noChangeShapeType="1"/>
          </p:cNvSpPr>
          <p:nvPr/>
        </p:nvSpPr>
        <p:spPr bwMode="auto">
          <a:xfrm flipH="1">
            <a:off x="3276600" y="4221163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5864" name="Line 75"/>
          <p:cNvSpPr>
            <a:spLocks noChangeShapeType="1"/>
          </p:cNvSpPr>
          <p:nvPr/>
        </p:nvSpPr>
        <p:spPr bwMode="auto">
          <a:xfrm>
            <a:off x="7380288" y="2997200"/>
            <a:ext cx="720725" cy="503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65" name="Line 76"/>
          <p:cNvSpPr>
            <a:spLocks noChangeShapeType="1"/>
          </p:cNvSpPr>
          <p:nvPr/>
        </p:nvSpPr>
        <p:spPr bwMode="auto">
          <a:xfrm flipH="1">
            <a:off x="6732588" y="2997200"/>
            <a:ext cx="647700" cy="5762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66" name="Line 77"/>
          <p:cNvSpPr>
            <a:spLocks noChangeShapeType="1"/>
          </p:cNvSpPr>
          <p:nvPr/>
        </p:nvSpPr>
        <p:spPr bwMode="auto">
          <a:xfrm>
            <a:off x="6732588" y="3573463"/>
            <a:ext cx="0" cy="10080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67" name="Line 78"/>
          <p:cNvSpPr>
            <a:spLocks noChangeShapeType="1"/>
          </p:cNvSpPr>
          <p:nvPr/>
        </p:nvSpPr>
        <p:spPr bwMode="auto">
          <a:xfrm>
            <a:off x="6715125" y="4572000"/>
            <a:ext cx="719138" cy="503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68" name="Line 79"/>
          <p:cNvSpPr>
            <a:spLocks noChangeShapeType="1"/>
          </p:cNvSpPr>
          <p:nvPr/>
        </p:nvSpPr>
        <p:spPr bwMode="auto">
          <a:xfrm>
            <a:off x="8101013" y="3500438"/>
            <a:ext cx="0" cy="10810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69" name="Line 80"/>
          <p:cNvSpPr>
            <a:spLocks noChangeShapeType="1"/>
          </p:cNvSpPr>
          <p:nvPr/>
        </p:nvSpPr>
        <p:spPr bwMode="auto">
          <a:xfrm flipH="1">
            <a:off x="7451725" y="4581525"/>
            <a:ext cx="649288" cy="503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70" name="Oval 81"/>
          <p:cNvSpPr>
            <a:spLocks noChangeArrowheads="1"/>
          </p:cNvSpPr>
          <p:nvPr/>
        </p:nvSpPr>
        <p:spPr bwMode="auto">
          <a:xfrm>
            <a:off x="6877050" y="3284538"/>
            <a:ext cx="1079500" cy="151288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000066"/>
                </a:solidFill>
              </a:rPr>
              <a:t>Производные бензола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28775"/>
            <a:ext cx="8229600" cy="49577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</a:t>
            </a:r>
          </a:p>
        </p:txBody>
      </p:sp>
      <p:sp>
        <p:nvSpPr>
          <p:cNvPr id="36868" name="Line 5"/>
          <p:cNvSpPr>
            <a:spLocks noChangeShapeType="1"/>
          </p:cNvSpPr>
          <p:nvPr/>
        </p:nvSpPr>
        <p:spPr bwMode="auto">
          <a:xfrm flipH="1">
            <a:off x="1403350" y="1989138"/>
            <a:ext cx="576263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69" name="Line 9"/>
          <p:cNvSpPr>
            <a:spLocks noChangeShapeType="1"/>
          </p:cNvSpPr>
          <p:nvPr/>
        </p:nvSpPr>
        <p:spPr bwMode="auto">
          <a:xfrm>
            <a:off x="1403350" y="2420938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70" name="Line 10"/>
          <p:cNvSpPr>
            <a:spLocks noChangeShapeType="1"/>
          </p:cNvSpPr>
          <p:nvPr/>
        </p:nvSpPr>
        <p:spPr bwMode="auto">
          <a:xfrm>
            <a:off x="3708400" y="3141663"/>
            <a:ext cx="431800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71" name="Line 12"/>
          <p:cNvSpPr>
            <a:spLocks noChangeShapeType="1"/>
          </p:cNvSpPr>
          <p:nvPr/>
        </p:nvSpPr>
        <p:spPr bwMode="auto">
          <a:xfrm>
            <a:off x="1547813" y="2492375"/>
            <a:ext cx="0" cy="649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72" name="Line 13"/>
          <p:cNvSpPr>
            <a:spLocks noChangeShapeType="1"/>
          </p:cNvSpPr>
          <p:nvPr/>
        </p:nvSpPr>
        <p:spPr bwMode="auto">
          <a:xfrm>
            <a:off x="1908175" y="2133600"/>
            <a:ext cx="360363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73" name="Line 14"/>
          <p:cNvSpPr>
            <a:spLocks noChangeShapeType="1"/>
          </p:cNvSpPr>
          <p:nvPr/>
        </p:nvSpPr>
        <p:spPr bwMode="auto">
          <a:xfrm flipH="1">
            <a:off x="1835150" y="3141663"/>
            <a:ext cx="433388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74" name="Line 15"/>
          <p:cNvSpPr>
            <a:spLocks noChangeShapeType="1"/>
          </p:cNvSpPr>
          <p:nvPr/>
        </p:nvSpPr>
        <p:spPr bwMode="auto">
          <a:xfrm>
            <a:off x="1979613" y="1989138"/>
            <a:ext cx="431800" cy="360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75" name="Line 16"/>
          <p:cNvSpPr>
            <a:spLocks noChangeShapeType="1"/>
          </p:cNvSpPr>
          <p:nvPr/>
        </p:nvSpPr>
        <p:spPr bwMode="auto">
          <a:xfrm flipV="1">
            <a:off x="1835150" y="3213100"/>
            <a:ext cx="576263" cy="360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76" name="Line 17"/>
          <p:cNvSpPr>
            <a:spLocks noChangeShapeType="1"/>
          </p:cNvSpPr>
          <p:nvPr/>
        </p:nvSpPr>
        <p:spPr bwMode="auto">
          <a:xfrm>
            <a:off x="2411413" y="2349500"/>
            <a:ext cx="0" cy="86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77" name="Line 19"/>
          <p:cNvSpPr>
            <a:spLocks noChangeShapeType="1"/>
          </p:cNvSpPr>
          <p:nvPr/>
        </p:nvSpPr>
        <p:spPr bwMode="auto">
          <a:xfrm flipV="1">
            <a:off x="1979613" y="1773238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78" name="Rectangle 20"/>
          <p:cNvSpPr>
            <a:spLocks noChangeArrowheads="1"/>
          </p:cNvSpPr>
          <p:nvPr/>
        </p:nvSpPr>
        <p:spPr bwMode="auto">
          <a:xfrm>
            <a:off x="1835150" y="1341438"/>
            <a:ext cx="738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СН</a:t>
            </a:r>
            <a:r>
              <a:rPr lang="ru-RU" sz="2400" b="1" baseline="-25000"/>
              <a:t>3</a:t>
            </a:r>
          </a:p>
        </p:txBody>
      </p:sp>
      <p:sp>
        <p:nvSpPr>
          <p:cNvPr id="36879" name="Line 21"/>
          <p:cNvSpPr>
            <a:spLocks noChangeShapeType="1"/>
          </p:cNvSpPr>
          <p:nvPr/>
        </p:nvSpPr>
        <p:spPr bwMode="auto">
          <a:xfrm>
            <a:off x="4716463" y="2349500"/>
            <a:ext cx="0" cy="86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80" name="Line 22"/>
          <p:cNvSpPr>
            <a:spLocks noChangeShapeType="1"/>
          </p:cNvSpPr>
          <p:nvPr/>
        </p:nvSpPr>
        <p:spPr bwMode="auto">
          <a:xfrm>
            <a:off x="3851275" y="2492375"/>
            <a:ext cx="0" cy="649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81" name="Line 23"/>
          <p:cNvSpPr>
            <a:spLocks noChangeShapeType="1"/>
          </p:cNvSpPr>
          <p:nvPr/>
        </p:nvSpPr>
        <p:spPr bwMode="auto">
          <a:xfrm>
            <a:off x="3708400" y="2420938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82" name="Line 24"/>
          <p:cNvSpPr>
            <a:spLocks noChangeShapeType="1"/>
          </p:cNvSpPr>
          <p:nvPr/>
        </p:nvSpPr>
        <p:spPr bwMode="auto">
          <a:xfrm flipH="1">
            <a:off x="3708400" y="1989138"/>
            <a:ext cx="576263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83" name="Line 25"/>
          <p:cNvSpPr>
            <a:spLocks noChangeShapeType="1"/>
          </p:cNvSpPr>
          <p:nvPr/>
        </p:nvSpPr>
        <p:spPr bwMode="auto">
          <a:xfrm>
            <a:off x="4284663" y="1989138"/>
            <a:ext cx="431800" cy="360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84" name="Line 26"/>
          <p:cNvSpPr>
            <a:spLocks noChangeShapeType="1"/>
          </p:cNvSpPr>
          <p:nvPr/>
        </p:nvSpPr>
        <p:spPr bwMode="auto">
          <a:xfrm>
            <a:off x="4284663" y="2133600"/>
            <a:ext cx="360362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85" name="Line 27"/>
          <p:cNvSpPr>
            <a:spLocks noChangeShapeType="1"/>
          </p:cNvSpPr>
          <p:nvPr/>
        </p:nvSpPr>
        <p:spPr bwMode="auto">
          <a:xfrm flipV="1">
            <a:off x="4140200" y="3213100"/>
            <a:ext cx="576263" cy="360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86" name="Line 28"/>
          <p:cNvSpPr>
            <a:spLocks noChangeShapeType="1"/>
          </p:cNvSpPr>
          <p:nvPr/>
        </p:nvSpPr>
        <p:spPr bwMode="auto">
          <a:xfrm>
            <a:off x="1403350" y="3141663"/>
            <a:ext cx="431800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87" name="Line 29"/>
          <p:cNvSpPr>
            <a:spLocks noChangeShapeType="1"/>
          </p:cNvSpPr>
          <p:nvPr/>
        </p:nvSpPr>
        <p:spPr bwMode="auto">
          <a:xfrm flipH="1">
            <a:off x="4140200" y="3141663"/>
            <a:ext cx="433388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88" name="Line 30"/>
          <p:cNvSpPr>
            <a:spLocks noChangeShapeType="1"/>
          </p:cNvSpPr>
          <p:nvPr/>
        </p:nvSpPr>
        <p:spPr bwMode="auto">
          <a:xfrm flipV="1">
            <a:off x="4284663" y="1773238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89" name="Rectangle 31"/>
          <p:cNvSpPr>
            <a:spLocks noChangeArrowheads="1"/>
          </p:cNvSpPr>
          <p:nvPr/>
        </p:nvSpPr>
        <p:spPr bwMode="auto">
          <a:xfrm>
            <a:off x="4140200" y="1341438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/>
              <a:t>ОН</a:t>
            </a:r>
          </a:p>
        </p:txBody>
      </p:sp>
      <p:sp>
        <p:nvSpPr>
          <p:cNvPr id="36890" name="Line 32"/>
          <p:cNvSpPr>
            <a:spLocks noChangeShapeType="1"/>
          </p:cNvSpPr>
          <p:nvPr/>
        </p:nvSpPr>
        <p:spPr bwMode="auto">
          <a:xfrm>
            <a:off x="7451725" y="2349500"/>
            <a:ext cx="0" cy="86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91" name="Line 33"/>
          <p:cNvSpPr>
            <a:spLocks noChangeShapeType="1"/>
          </p:cNvSpPr>
          <p:nvPr/>
        </p:nvSpPr>
        <p:spPr bwMode="auto">
          <a:xfrm flipV="1">
            <a:off x="6877050" y="3213100"/>
            <a:ext cx="576263" cy="360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92" name="Line 34"/>
          <p:cNvSpPr>
            <a:spLocks noChangeShapeType="1"/>
          </p:cNvSpPr>
          <p:nvPr/>
        </p:nvSpPr>
        <p:spPr bwMode="auto">
          <a:xfrm>
            <a:off x="6443663" y="3141663"/>
            <a:ext cx="431800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93" name="Line 35"/>
          <p:cNvSpPr>
            <a:spLocks noChangeShapeType="1"/>
          </p:cNvSpPr>
          <p:nvPr/>
        </p:nvSpPr>
        <p:spPr bwMode="auto">
          <a:xfrm>
            <a:off x="6443663" y="2420938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94" name="Line 36"/>
          <p:cNvSpPr>
            <a:spLocks noChangeShapeType="1"/>
          </p:cNvSpPr>
          <p:nvPr/>
        </p:nvSpPr>
        <p:spPr bwMode="auto">
          <a:xfrm>
            <a:off x="6588125" y="2492375"/>
            <a:ext cx="0" cy="649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95" name="Line 37"/>
          <p:cNvSpPr>
            <a:spLocks noChangeShapeType="1"/>
          </p:cNvSpPr>
          <p:nvPr/>
        </p:nvSpPr>
        <p:spPr bwMode="auto">
          <a:xfrm flipH="1">
            <a:off x="6443663" y="1989138"/>
            <a:ext cx="576262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96" name="Line 38"/>
          <p:cNvSpPr>
            <a:spLocks noChangeShapeType="1"/>
          </p:cNvSpPr>
          <p:nvPr/>
        </p:nvSpPr>
        <p:spPr bwMode="auto">
          <a:xfrm>
            <a:off x="7019925" y="1989138"/>
            <a:ext cx="431800" cy="360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97" name="Line 39"/>
          <p:cNvSpPr>
            <a:spLocks noChangeShapeType="1"/>
          </p:cNvSpPr>
          <p:nvPr/>
        </p:nvSpPr>
        <p:spPr bwMode="auto">
          <a:xfrm>
            <a:off x="7019925" y="2133600"/>
            <a:ext cx="360363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98" name="Line 40"/>
          <p:cNvSpPr>
            <a:spLocks noChangeShapeType="1"/>
          </p:cNvSpPr>
          <p:nvPr/>
        </p:nvSpPr>
        <p:spPr bwMode="auto">
          <a:xfrm flipH="1">
            <a:off x="6877050" y="3141663"/>
            <a:ext cx="433388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99" name="Line 41"/>
          <p:cNvSpPr>
            <a:spLocks noChangeShapeType="1"/>
          </p:cNvSpPr>
          <p:nvPr/>
        </p:nvSpPr>
        <p:spPr bwMode="auto">
          <a:xfrm flipV="1">
            <a:off x="7019925" y="1773238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900" name="Rectangle 42"/>
          <p:cNvSpPr>
            <a:spLocks noChangeArrowheads="1"/>
          </p:cNvSpPr>
          <p:nvPr/>
        </p:nvSpPr>
        <p:spPr bwMode="auto">
          <a:xfrm>
            <a:off x="6877050" y="1341438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b="1"/>
              <a:t>NH</a:t>
            </a:r>
            <a:r>
              <a:rPr lang="en-US" sz="2400" b="1" baseline="-25000"/>
              <a:t>2</a:t>
            </a:r>
            <a:endParaRPr lang="ru-RU" sz="2400" b="1" baseline="-25000"/>
          </a:p>
        </p:txBody>
      </p:sp>
      <p:sp>
        <p:nvSpPr>
          <p:cNvPr id="36901" name="Rectangle 43"/>
          <p:cNvSpPr>
            <a:spLocks noChangeArrowheads="1"/>
          </p:cNvSpPr>
          <p:nvPr/>
        </p:nvSpPr>
        <p:spPr bwMode="auto">
          <a:xfrm>
            <a:off x="1187450" y="3573463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Толуол</a:t>
            </a:r>
          </a:p>
        </p:txBody>
      </p:sp>
      <p:sp>
        <p:nvSpPr>
          <p:cNvPr id="36902" name="Rectangle 44"/>
          <p:cNvSpPr>
            <a:spLocks noChangeArrowheads="1"/>
          </p:cNvSpPr>
          <p:nvPr/>
        </p:nvSpPr>
        <p:spPr bwMode="auto">
          <a:xfrm>
            <a:off x="3563938" y="3573463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Фенол</a:t>
            </a:r>
          </a:p>
        </p:txBody>
      </p:sp>
      <p:sp>
        <p:nvSpPr>
          <p:cNvPr id="36903" name="Rectangle 45"/>
          <p:cNvSpPr>
            <a:spLocks noChangeArrowheads="1"/>
          </p:cNvSpPr>
          <p:nvPr/>
        </p:nvSpPr>
        <p:spPr bwMode="auto">
          <a:xfrm>
            <a:off x="6011863" y="3573463"/>
            <a:ext cx="2520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   Анилин</a:t>
            </a:r>
          </a:p>
          <a:p>
            <a:r>
              <a:rPr lang="ru-RU" sz="2000" b="1"/>
              <a:t>(аминобензол)</a:t>
            </a:r>
          </a:p>
        </p:txBody>
      </p:sp>
      <p:sp>
        <p:nvSpPr>
          <p:cNvPr id="36904" name="Line 46"/>
          <p:cNvSpPr>
            <a:spLocks noChangeShapeType="1"/>
          </p:cNvSpPr>
          <p:nvPr/>
        </p:nvSpPr>
        <p:spPr bwMode="auto">
          <a:xfrm>
            <a:off x="3059113" y="5516563"/>
            <a:ext cx="431800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905" name="Line 47"/>
          <p:cNvSpPr>
            <a:spLocks noChangeShapeType="1"/>
          </p:cNvSpPr>
          <p:nvPr/>
        </p:nvSpPr>
        <p:spPr bwMode="auto">
          <a:xfrm>
            <a:off x="3059113" y="4797425"/>
            <a:ext cx="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906" name="Line 48"/>
          <p:cNvSpPr>
            <a:spLocks noChangeShapeType="1"/>
          </p:cNvSpPr>
          <p:nvPr/>
        </p:nvSpPr>
        <p:spPr bwMode="auto">
          <a:xfrm flipH="1">
            <a:off x="3059113" y="4365625"/>
            <a:ext cx="576262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907" name="Line 49"/>
          <p:cNvSpPr>
            <a:spLocks noChangeShapeType="1"/>
          </p:cNvSpPr>
          <p:nvPr/>
        </p:nvSpPr>
        <p:spPr bwMode="auto">
          <a:xfrm>
            <a:off x="3635375" y="4365625"/>
            <a:ext cx="431800" cy="360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908" name="Line 50"/>
          <p:cNvSpPr>
            <a:spLocks noChangeShapeType="1"/>
          </p:cNvSpPr>
          <p:nvPr/>
        </p:nvSpPr>
        <p:spPr bwMode="auto">
          <a:xfrm>
            <a:off x="4067175" y="4724400"/>
            <a:ext cx="0" cy="86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909" name="Line 51"/>
          <p:cNvSpPr>
            <a:spLocks noChangeShapeType="1"/>
          </p:cNvSpPr>
          <p:nvPr/>
        </p:nvSpPr>
        <p:spPr bwMode="auto">
          <a:xfrm flipV="1">
            <a:off x="3492500" y="5589588"/>
            <a:ext cx="576263" cy="360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910" name="Line 52"/>
          <p:cNvSpPr>
            <a:spLocks noChangeShapeType="1"/>
          </p:cNvSpPr>
          <p:nvPr/>
        </p:nvSpPr>
        <p:spPr bwMode="auto">
          <a:xfrm flipH="1">
            <a:off x="4067175" y="4292600"/>
            <a:ext cx="576263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911" name="Line 53"/>
          <p:cNvSpPr>
            <a:spLocks noChangeShapeType="1"/>
          </p:cNvSpPr>
          <p:nvPr/>
        </p:nvSpPr>
        <p:spPr bwMode="auto">
          <a:xfrm>
            <a:off x="4643438" y="4292600"/>
            <a:ext cx="431800" cy="360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912" name="Line 54"/>
          <p:cNvSpPr>
            <a:spLocks noChangeShapeType="1"/>
          </p:cNvSpPr>
          <p:nvPr/>
        </p:nvSpPr>
        <p:spPr bwMode="auto">
          <a:xfrm>
            <a:off x="5076825" y="4652963"/>
            <a:ext cx="0" cy="86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913" name="Line 55"/>
          <p:cNvSpPr>
            <a:spLocks noChangeShapeType="1"/>
          </p:cNvSpPr>
          <p:nvPr/>
        </p:nvSpPr>
        <p:spPr bwMode="auto">
          <a:xfrm flipV="1">
            <a:off x="4500563" y="5516563"/>
            <a:ext cx="576262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914" name="Line 57"/>
          <p:cNvSpPr>
            <a:spLocks noChangeShapeType="1"/>
          </p:cNvSpPr>
          <p:nvPr/>
        </p:nvSpPr>
        <p:spPr bwMode="auto">
          <a:xfrm>
            <a:off x="4067175" y="5589588"/>
            <a:ext cx="433388" cy="360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915" name="Line 58"/>
          <p:cNvSpPr>
            <a:spLocks noChangeShapeType="1"/>
          </p:cNvSpPr>
          <p:nvPr/>
        </p:nvSpPr>
        <p:spPr bwMode="auto">
          <a:xfrm>
            <a:off x="4140200" y="4797425"/>
            <a:ext cx="0" cy="649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916" name="Line 59"/>
          <p:cNvSpPr>
            <a:spLocks noChangeShapeType="1"/>
          </p:cNvSpPr>
          <p:nvPr/>
        </p:nvSpPr>
        <p:spPr bwMode="auto">
          <a:xfrm flipH="1">
            <a:off x="3203575" y="4508500"/>
            <a:ext cx="433388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917" name="Line 60"/>
          <p:cNvSpPr>
            <a:spLocks noChangeShapeType="1"/>
          </p:cNvSpPr>
          <p:nvPr/>
        </p:nvSpPr>
        <p:spPr bwMode="auto">
          <a:xfrm>
            <a:off x="3203575" y="5516563"/>
            <a:ext cx="360363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918" name="Line 61"/>
          <p:cNvSpPr>
            <a:spLocks noChangeShapeType="1"/>
          </p:cNvSpPr>
          <p:nvPr/>
        </p:nvSpPr>
        <p:spPr bwMode="auto">
          <a:xfrm flipH="1">
            <a:off x="4500563" y="5445125"/>
            <a:ext cx="433387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919" name="Line 62"/>
          <p:cNvSpPr>
            <a:spLocks noChangeShapeType="1"/>
          </p:cNvSpPr>
          <p:nvPr/>
        </p:nvSpPr>
        <p:spPr bwMode="auto">
          <a:xfrm>
            <a:off x="4643438" y="4437063"/>
            <a:ext cx="360362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920" name="Rectangle 63"/>
          <p:cNvSpPr>
            <a:spLocks noChangeArrowheads="1"/>
          </p:cNvSpPr>
          <p:nvPr/>
        </p:nvSpPr>
        <p:spPr bwMode="auto">
          <a:xfrm>
            <a:off x="3132138" y="6021388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Нафталин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000066"/>
                </a:solidFill>
              </a:rPr>
              <a:t>Химические </a:t>
            </a:r>
            <a:r>
              <a:rPr lang="ru-RU" sz="3600" b="1" dirty="0" err="1" smtClean="0">
                <a:solidFill>
                  <a:srgbClr val="000066"/>
                </a:solidFill>
              </a:rPr>
              <a:t>св</a:t>
            </a:r>
            <a:r>
              <a:rPr lang="en-US" sz="3600" b="1" dirty="0" smtClean="0">
                <a:solidFill>
                  <a:srgbClr val="000066"/>
                </a:solidFill>
              </a:rPr>
              <a:t>o</a:t>
            </a:r>
            <a:r>
              <a:rPr lang="ru-RU" sz="3600" b="1" dirty="0" err="1" smtClean="0">
                <a:solidFill>
                  <a:srgbClr val="000066"/>
                </a:solidFill>
              </a:rPr>
              <a:t>йства</a:t>
            </a:r>
            <a:r>
              <a:rPr lang="ru-RU" sz="3600" b="1" dirty="0" smtClean="0">
                <a:solidFill>
                  <a:srgbClr val="000066"/>
                </a:solidFill>
              </a:rPr>
              <a:t> бензола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25538"/>
            <a:ext cx="8229600" cy="4525962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Aft>
                <a:spcPts val="1200"/>
              </a:spcAft>
            </a:pPr>
            <a:r>
              <a:rPr lang="ru-RU" sz="2800" b="1" smtClean="0">
                <a:solidFill>
                  <a:srgbClr val="663300"/>
                </a:solidFill>
              </a:rPr>
              <a:t>Для бензола и его производных характерны реакции замещения;</a:t>
            </a:r>
          </a:p>
          <a:p>
            <a:pPr eaLnBrk="1" hangingPunct="1">
              <a:lnSpc>
                <a:spcPct val="85000"/>
              </a:lnSpc>
              <a:spcBef>
                <a:spcPts val="600"/>
              </a:spcBef>
            </a:pPr>
            <a:r>
              <a:rPr lang="ru-RU" sz="2800" b="1" smtClean="0"/>
              <a:t>Примером такой реакции является  нитрование бензола:</a:t>
            </a:r>
          </a:p>
          <a:p>
            <a:pPr eaLnBrk="1" hangingPunct="1"/>
            <a:endParaRPr lang="ru-RU" sz="2800" b="1" smtClean="0"/>
          </a:p>
          <a:p>
            <a:pPr eaLnBrk="1" hangingPunct="1">
              <a:buFontTx/>
              <a:buNone/>
            </a:pPr>
            <a:r>
              <a:rPr lang="ru-RU" sz="2800" b="1" smtClean="0"/>
              <a:t>                       </a:t>
            </a:r>
          </a:p>
        </p:txBody>
      </p:sp>
      <p:sp>
        <p:nvSpPr>
          <p:cNvPr id="37892" name="Line 4"/>
          <p:cNvSpPr>
            <a:spLocks noChangeShapeType="1"/>
          </p:cNvSpPr>
          <p:nvPr/>
        </p:nvSpPr>
        <p:spPr bwMode="auto">
          <a:xfrm flipH="1">
            <a:off x="5580063" y="3141663"/>
            <a:ext cx="503237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3" name="Line 6"/>
          <p:cNvSpPr>
            <a:spLocks noChangeShapeType="1"/>
          </p:cNvSpPr>
          <p:nvPr/>
        </p:nvSpPr>
        <p:spPr bwMode="auto">
          <a:xfrm>
            <a:off x="2051050" y="3141663"/>
            <a:ext cx="43180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4" name="Line 7"/>
          <p:cNvSpPr>
            <a:spLocks noChangeShapeType="1"/>
          </p:cNvSpPr>
          <p:nvPr/>
        </p:nvSpPr>
        <p:spPr bwMode="auto">
          <a:xfrm>
            <a:off x="5580063" y="3573463"/>
            <a:ext cx="0" cy="792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5" name="Line 8"/>
          <p:cNvSpPr>
            <a:spLocks noChangeShapeType="1"/>
          </p:cNvSpPr>
          <p:nvPr/>
        </p:nvSpPr>
        <p:spPr bwMode="auto">
          <a:xfrm>
            <a:off x="2484438" y="3573463"/>
            <a:ext cx="0" cy="792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6" name="Line 9"/>
          <p:cNvSpPr>
            <a:spLocks noChangeShapeType="1"/>
          </p:cNvSpPr>
          <p:nvPr/>
        </p:nvSpPr>
        <p:spPr bwMode="auto">
          <a:xfrm>
            <a:off x="1547813" y="4365625"/>
            <a:ext cx="358775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7" name="Line 10"/>
          <p:cNvSpPr>
            <a:spLocks noChangeShapeType="1"/>
          </p:cNvSpPr>
          <p:nvPr/>
        </p:nvSpPr>
        <p:spPr bwMode="auto">
          <a:xfrm flipV="1">
            <a:off x="1908175" y="4365625"/>
            <a:ext cx="576263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8" name="Line 11"/>
          <p:cNvSpPr>
            <a:spLocks noChangeShapeType="1"/>
          </p:cNvSpPr>
          <p:nvPr/>
        </p:nvSpPr>
        <p:spPr bwMode="auto">
          <a:xfrm>
            <a:off x="5724525" y="3573463"/>
            <a:ext cx="0" cy="792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9" name="Line 12"/>
          <p:cNvSpPr>
            <a:spLocks noChangeShapeType="1"/>
          </p:cNvSpPr>
          <p:nvPr/>
        </p:nvSpPr>
        <p:spPr bwMode="auto">
          <a:xfrm>
            <a:off x="2051050" y="3357563"/>
            <a:ext cx="288925" cy="2873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0" name="Line 14"/>
          <p:cNvSpPr>
            <a:spLocks noChangeShapeType="1"/>
          </p:cNvSpPr>
          <p:nvPr/>
        </p:nvSpPr>
        <p:spPr bwMode="auto">
          <a:xfrm flipH="1">
            <a:off x="1908175" y="4292600"/>
            <a:ext cx="504825" cy="287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1" name="Line 15"/>
          <p:cNvSpPr>
            <a:spLocks noChangeShapeType="1"/>
          </p:cNvSpPr>
          <p:nvPr/>
        </p:nvSpPr>
        <p:spPr bwMode="auto">
          <a:xfrm>
            <a:off x="4356100" y="3860800"/>
            <a:ext cx="7921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7902" name="Line 16"/>
          <p:cNvSpPr>
            <a:spLocks noChangeShapeType="1"/>
          </p:cNvSpPr>
          <p:nvPr/>
        </p:nvSpPr>
        <p:spPr bwMode="auto">
          <a:xfrm flipH="1">
            <a:off x="1547813" y="3141663"/>
            <a:ext cx="503237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3" name="Line 17"/>
          <p:cNvSpPr>
            <a:spLocks noChangeShapeType="1"/>
          </p:cNvSpPr>
          <p:nvPr/>
        </p:nvSpPr>
        <p:spPr bwMode="auto">
          <a:xfrm>
            <a:off x="1547813" y="3573463"/>
            <a:ext cx="0" cy="792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4" name="Line 18"/>
          <p:cNvSpPr>
            <a:spLocks noChangeShapeType="1"/>
          </p:cNvSpPr>
          <p:nvPr/>
        </p:nvSpPr>
        <p:spPr bwMode="auto">
          <a:xfrm>
            <a:off x="1692275" y="3573463"/>
            <a:ext cx="0" cy="792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5" name="Line 19"/>
          <p:cNvSpPr>
            <a:spLocks noChangeShapeType="1"/>
          </p:cNvSpPr>
          <p:nvPr/>
        </p:nvSpPr>
        <p:spPr bwMode="auto">
          <a:xfrm>
            <a:off x="5580063" y="4365625"/>
            <a:ext cx="358775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6" name="Line 20"/>
          <p:cNvSpPr>
            <a:spLocks noChangeShapeType="1"/>
          </p:cNvSpPr>
          <p:nvPr/>
        </p:nvSpPr>
        <p:spPr bwMode="auto">
          <a:xfrm flipV="1">
            <a:off x="5940425" y="4365625"/>
            <a:ext cx="576263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7" name="Line 21"/>
          <p:cNvSpPr>
            <a:spLocks noChangeShapeType="1"/>
          </p:cNvSpPr>
          <p:nvPr/>
        </p:nvSpPr>
        <p:spPr bwMode="auto">
          <a:xfrm>
            <a:off x="6516688" y="3573463"/>
            <a:ext cx="0" cy="792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8" name="Line 22"/>
          <p:cNvSpPr>
            <a:spLocks noChangeShapeType="1"/>
          </p:cNvSpPr>
          <p:nvPr/>
        </p:nvSpPr>
        <p:spPr bwMode="auto">
          <a:xfrm>
            <a:off x="6084888" y="3141663"/>
            <a:ext cx="43180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9" name="Line 23"/>
          <p:cNvSpPr>
            <a:spLocks noChangeShapeType="1"/>
          </p:cNvSpPr>
          <p:nvPr/>
        </p:nvSpPr>
        <p:spPr bwMode="auto">
          <a:xfrm>
            <a:off x="6084888" y="3357563"/>
            <a:ext cx="288925" cy="2873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10" name="Line 24"/>
          <p:cNvSpPr>
            <a:spLocks noChangeShapeType="1"/>
          </p:cNvSpPr>
          <p:nvPr/>
        </p:nvSpPr>
        <p:spPr bwMode="auto">
          <a:xfrm flipH="1">
            <a:off x="5867400" y="4292600"/>
            <a:ext cx="504825" cy="287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11" name="Line 25"/>
          <p:cNvSpPr>
            <a:spLocks noChangeShapeType="1"/>
          </p:cNvSpPr>
          <p:nvPr/>
        </p:nvSpPr>
        <p:spPr bwMode="auto">
          <a:xfrm>
            <a:off x="6516688" y="3573463"/>
            <a:ext cx="2873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12" name="Rectangle 26"/>
          <p:cNvSpPr>
            <a:spLocks noChangeArrowheads="1"/>
          </p:cNvSpPr>
          <p:nvPr/>
        </p:nvSpPr>
        <p:spPr bwMode="auto">
          <a:xfrm>
            <a:off x="6732588" y="3357563"/>
            <a:ext cx="1081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66"/>
                </a:solidFill>
              </a:rPr>
              <a:t>NO</a:t>
            </a:r>
            <a:r>
              <a:rPr lang="en-US" sz="2400" b="1" baseline="-25000">
                <a:solidFill>
                  <a:srgbClr val="000066"/>
                </a:solidFill>
              </a:rPr>
              <a:t>2</a:t>
            </a:r>
            <a:endParaRPr lang="ru-RU" sz="2400" b="1" baseline="-25000">
              <a:solidFill>
                <a:srgbClr val="000066"/>
              </a:solidFill>
            </a:endParaRPr>
          </a:p>
        </p:txBody>
      </p:sp>
      <p:sp>
        <p:nvSpPr>
          <p:cNvPr id="37913" name="Rectangle 27"/>
          <p:cNvSpPr>
            <a:spLocks noChangeArrowheads="1"/>
          </p:cNvSpPr>
          <p:nvPr/>
        </p:nvSpPr>
        <p:spPr bwMode="auto">
          <a:xfrm>
            <a:off x="2843213" y="3571875"/>
            <a:ext cx="12366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66"/>
                </a:solidFill>
              </a:rPr>
              <a:t>+ </a:t>
            </a:r>
            <a:r>
              <a:rPr lang="en-US" sz="2400" b="1">
                <a:solidFill>
                  <a:srgbClr val="000066"/>
                </a:solidFill>
              </a:rPr>
              <a:t>HNO</a:t>
            </a:r>
            <a:r>
              <a:rPr lang="en-US" sz="2400" b="1" baseline="-25000">
                <a:solidFill>
                  <a:srgbClr val="000066"/>
                </a:solidFill>
              </a:rPr>
              <a:t>3</a:t>
            </a:r>
            <a:endParaRPr lang="ru-RU" sz="2400" b="1" baseline="-25000">
              <a:solidFill>
                <a:srgbClr val="000066"/>
              </a:solidFill>
            </a:endParaRPr>
          </a:p>
        </p:txBody>
      </p:sp>
      <p:sp>
        <p:nvSpPr>
          <p:cNvPr id="37914" name="Rectangle 28"/>
          <p:cNvSpPr>
            <a:spLocks noChangeArrowheads="1"/>
          </p:cNvSpPr>
          <p:nvPr/>
        </p:nvSpPr>
        <p:spPr bwMode="auto">
          <a:xfrm>
            <a:off x="4211638" y="3933825"/>
            <a:ext cx="93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-</a:t>
            </a:r>
            <a:r>
              <a:rPr lang="ru-RU" sz="2400" b="1"/>
              <a:t> </a:t>
            </a:r>
            <a:r>
              <a:rPr lang="en-US" sz="2400" b="1"/>
              <a:t>H</a:t>
            </a:r>
            <a:r>
              <a:rPr lang="en-US" sz="2400" b="1" baseline="-25000"/>
              <a:t>2</a:t>
            </a:r>
            <a:r>
              <a:rPr lang="en-US" sz="2400" b="1"/>
              <a:t>O</a:t>
            </a:r>
            <a:endParaRPr lang="ru-RU" sz="2400" b="1" baseline="-25000"/>
          </a:p>
        </p:txBody>
      </p:sp>
      <p:sp>
        <p:nvSpPr>
          <p:cNvPr id="37915" name="Rectangle 29"/>
          <p:cNvSpPr>
            <a:spLocks noChangeArrowheads="1"/>
          </p:cNvSpPr>
          <p:nvPr/>
        </p:nvSpPr>
        <p:spPr bwMode="auto">
          <a:xfrm>
            <a:off x="1331913" y="4724400"/>
            <a:ext cx="11064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Бензол</a:t>
            </a:r>
          </a:p>
        </p:txBody>
      </p:sp>
      <p:sp>
        <p:nvSpPr>
          <p:cNvPr id="37916" name="Rectangle 30"/>
          <p:cNvSpPr>
            <a:spLocks noChangeArrowheads="1"/>
          </p:cNvSpPr>
          <p:nvPr/>
        </p:nvSpPr>
        <p:spPr bwMode="auto">
          <a:xfrm>
            <a:off x="5089525" y="4652963"/>
            <a:ext cx="40544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66"/>
                </a:solidFill>
              </a:rPr>
              <a:t>Нитробензол</a:t>
            </a:r>
          </a:p>
          <a:p>
            <a:r>
              <a:rPr lang="ru-RU" sz="2000" b="1">
                <a:solidFill>
                  <a:srgbClr val="000066"/>
                </a:solidFill>
              </a:rPr>
              <a:t>(имеет яркую желтую окраску)</a:t>
            </a:r>
          </a:p>
        </p:txBody>
      </p:sp>
      <p:sp>
        <p:nvSpPr>
          <p:cNvPr id="37917" name="Rectangle 31"/>
          <p:cNvSpPr>
            <a:spLocks noChangeArrowheads="1"/>
          </p:cNvSpPr>
          <p:nvPr/>
        </p:nvSpPr>
        <p:spPr bwMode="auto">
          <a:xfrm>
            <a:off x="250825" y="5300663"/>
            <a:ext cx="8642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ru-RU" sz="2400" b="1"/>
              <a:t>   </a:t>
            </a:r>
            <a:r>
              <a:rPr lang="ru-RU" sz="2800" b="1">
                <a:solidFill>
                  <a:srgbClr val="800000"/>
                </a:solidFill>
              </a:rPr>
              <a:t>Эта реакция используется для обнаружения ароматических соединений, так как все они содержат бензольное кольцо</a:t>
            </a:r>
            <a:r>
              <a:rPr lang="ru-RU" sz="2400" b="1">
                <a:solidFill>
                  <a:srgbClr val="800000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291512" cy="4929188"/>
          </a:xfrm>
        </p:spPr>
        <p:txBody>
          <a:bodyPr/>
          <a:lstStyle/>
          <a:p>
            <a:pPr lvl="1">
              <a:buFontTx/>
              <a:buNone/>
            </a:pPr>
            <a:r>
              <a:rPr lang="ru-RU" smtClean="0"/>
              <a:t>                                </a:t>
            </a:r>
            <a:r>
              <a:rPr lang="ru-RU" smtClean="0">
                <a:solidFill>
                  <a:srgbClr val="000066"/>
                </a:solidFill>
              </a:rPr>
              <a:t>Тест 1</a:t>
            </a:r>
          </a:p>
        </p:txBody>
      </p:sp>
      <p:sp>
        <p:nvSpPr>
          <p:cNvPr id="38915" name="Rectangle 5"/>
          <p:cNvSpPr>
            <a:spLocks noChangeArrowheads="1"/>
          </p:cNvSpPr>
          <p:nvPr/>
        </p:nvSpPr>
        <p:spPr bwMode="auto">
          <a:xfrm>
            <a:off x="395288" y="1997075"/>
            <a:ext cx="8280400" cy="286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>
              <a:tabLst>
                <a:tab pos="809625" algn="l"/>
                <a:tab pos="1711325" algn="l"/>
                <a:tab pos="4051300" algn="l"/>
                <a:tab pos="4230688" algn="l"/>
              </a:tabLst>
            </a:pPr>
            <a:r>
              <a:rPr lang="ru-RU" sz="2800" b="1"/>
              <a:t>      </a:t>
            </a:r>
            <a:r>
              <a:rPr lang="ru-RU" sz="2800" b="1">
                <a:solidFill>
                  <a:srgbClr val="000066"/>
                </a:solidFill>
              </a:rPr>
              <a:t>Представителем класса меркаптанов</a:t>
            </a:r>
          </a:p>
          <a:p>
            <a:pPr indent="450850">
              <a:spcAft>
                <a:spcPct val="50000"/>
              </a:spcAft>
              <a:tabLst>
                <a:tab pos="809625" algn="l"/>
                <a:tab pos="1711325" algn="l"/>
                <a:tab pos="4051300" algn="l"/>
                <a:tab pos="4230688" algn="l"/>
              </a:tabLst>
            </a:pPr>
            <a:r>
              <a:rPr lang="ru-RU" sz="2800" b="1">
                <a:solidFill>
                  <a:srgbClr val="000066"/>
                </a:solidFill>
              </a:rPr>
              <a:t>       является  соединение:</a:t>
            </a:r>
            <a:r>
              <a:rPr lang="ru-RU" sz="2800" b="1"/>
              <a:t> </a:t>
            </a:r>
          </a:p>
          <a:p>
            <a:pPr indent="450850" algn="ctr">
              <a:tabLst>
                <a:tab pos="809625" algn="l"/>
                <a:tab pos="1711325" algn="l"/>
                <a:tab pos="4051300" algn="l"/>
                <a:tab pos="4230688" algn="l"/>
              </a:tabLst>
            </a:pPr>
            <a:r>
              <a:rPr lang="ru-RU" sz="2800" b="1"/>
              <a:t>а)  </a:t>
            </a:r>
            <a:r>
              <a:rPr lang="en-US" sz="2800" b="1"/>
              <a:t>C</a:t>
            </a:r>
            <a:r>
              <a:rPr lang="ru-RU" sz="2800" b="1" baseline="-25000"/>
              <a:t>2</a:t>
            </a:r>
            <a:r>
              <a:rPr lang="en-US" sz="2800" b="1"/>
              <a:t>H</a:t>
            </a:r>
            <a:r>
              <a:rPr lang="ru-RU" sz="2800" b="1" baseline="-25000"/>
              <a:t>5 </a:t>
            </a:r>
            <a:r>
              <a:rPr lang="en-US" sz="2800" b="1"/>
              <a:t>COOH</a:t>
            </a:r>
            <a:r>
              <a:rPr lang="ru-RU" sz="2800" b="1"/>
              <a:t>         </a:t>
            </a:r>
          </a:p>
          <a:p>
            <a:pPr indent="450850">
              <a:tabLst>
                <a:tab pos="809625" algn="l"/>
                <a:tab pos="1711325" algn="l"/>
                <a:tab pos="4051300" algn="l"/>
                <a:tab pos="4230688" algn="l"/>
              </a:tabLst>
            </a:pPr>
            <a:r>
              <a:rPr lang="ru-RU" sz="2800" b="1"/>
              <a:t>                             б)  </a:t>
            </a:r>
            <a:r>
              <a:rPr lang="en-US" sz="2800" b="1"/>
              <a:t>C</a:t>
            </a:r>
            <a:r>
              <a:rPr lang="ru-RU" sz="2800" b="1" baseline="-25000"/>
              <a:t>2</a:t>
            </a:r>
            <a:r>
              <a:rPr lang="en-US" sz="2800" b="1"/>
              <a:t>H</a:t>
            </a:r>
            <a:r>
              <a:rPr lang="ru-RU" sz="2800" b="1" baseline="-25000"/>
              <a:t>5</a:t>
            </a:r>
            <a:r>
              <a:rPr lang="ru-RU" sz="2800" b="1"/>
              <a:t> </a:t>
            </a:r>
            <a:r>
              <a:rPr lang="en-US" sz="2800" b="1"/>
              <a:t>NH</a:t>
            </a:r>
            <a:r>
              <a:rPr lang="ru-RU" sz="2800" b="1" baseline="-25000"/>
              <a:t>2</a:t>
            </a:r>
            <a:r>
              <a:rPr lang="ru-RU" sz="2800" b="1"/>
              <a:t>                 </a:t>
            </a:r>
          </a:p>
          <a:p>
            <a:pPr indent="450850">
              <a:tabLst>
                <a:tab pos="809625" algn="l"/>
                <a:tab pos="1711325" algn="l"/>
                <a:tab pos="4051300" algn="l"/>
                <a:tab pos="4230688" algn="l"/>
              </a:tabLst>
            </a:pPr>
            <a:r>
              <a:rPr lang="ru-RU" sz="2800" b="1"/>
              <a:t>                             в)  </a:t>
            </a:r>
            <a:r>
              <a:rPr lang="en-US" sz="2800" b="1"/>
              <a:t>C</a:t>
            </a:r>
            <a:r>
              <a:rPr lang="ru-RU" sz="2800" b="1" baseline="-25000"/>
              <a:t>2</a:t>
            </a:r>
            <a:r>
              <a:rPr lang="en-US" sz="2800" b="1"/>
              <a:t>H</a:t>
            </a:r>
            <a:r>
              <a:rPr lang="ru-RU" sz="2800" b="1" baseline="-25000"/>
              <a:t>5</a:t>
            </a:r>
            <a:r>
              <a:rPr lang="ru-RU" sz="2800" b="1"/>
              <a:t> ОН          </a:t>
            </a:r>
          </a:p>
          <a:p>
            <a:pPr indent="450850">
              <a:tabLst>
                <a:tab pos="809625" algn="l"/>
                <a:tab pos="1711325" algn="l"/>
                <a:tab pos="4051300" algn="l"/>
                <a:tab pos="4230688" algn="l"/>
              </a:tabLst>
            </a:pPr>
            <a:r>
              <a:rPr lang="ru-RU" sz="2800" b="1"/>
              <a:t>                              г)  </a:t>
            </a:r>
            <a:r>
              <a:rPr lang="en-US" sz="2800" b="1"/>
              <a:t>C</a:t>
            </a:r>
            <a:r>
              <a:rPr lang="ru-RU" sz="2800" b="1" baseline="-25000"/>
              <a:t>2</a:t>
            </a:r>
            <a:r>
              <a:rPr lang="en-US" sz="2800" b="1"/>
              <a:t>H</a:t>
            </a:r>
            <a:r>
              <a:rPr lang="ru-RU" sz="2800" b="1" baseline="-25000"/>
              <a:t>5</a:t>
            </a:r>
            <a:r>
              <a:rPr lang="ru-RU" sz="2800" b="1"/>
              <a:t> </a:t>
            </a:r>
            <a:r>
              <a:rPr lang="en-US" sz="2800" b="1"/>
              <a:t>S</a:t>
            </a:r>
            <a:r>
              <a:rPr lang="ru-RU" sz="2800" b="1"/>
              <a:t>Н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052513"/>
            <a:ext cx="8229600" cy="647700"/>
          </a:xfrm>
        </p:spPr>
        <p:txBody>
          <a:bodyPr/>
          <a:lstStyle/>
          <a:p>
            <a:r>
              <a:rPr lang="ru-RU" sz="2800" smtClean="0">
                <a:solidFill>
                  <a:srgbClr val="000066"/>
                </a:solidFill>
              </a:rPr>
              <a:t>Тест 2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 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395288" y="1773238"/>
            <a:ext cx="820420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>
              <a:tabLst>
                <a:tab pos="539750" algn="l"/>
                <a:tab pos="630238" algn="l"/>
                <a:tab pos="809625" algn="l"/>
                <a:tab pos="4140200" algn="l"/>
              </a:tabLst>
            </a:pPr>
            <a:r>
              <a:rPr lang="ru-RU" b="1"/>
              <a:t>                                                                           </a:t>
            </a:r>
            <a:r>
              <a:rPr lang="ru-RU" sz="2800" b="1">
                <a:solidFill>
                  <a:srgbClr val="000066"/>
                </a:solidFill>
              </a:rPr>
              <a:t>О</a:t>
            </a:r>
            <a:endParaRPr lang="ru-RU" b="1">
              <a:solidFill>
                <a:srgbClr val="000066"/>
              </a:solidFill>
            </a:endParaRPr>
          </a:p>
          <a:p>
            <a:pPr indent="450850">
              <a:tabLst>
                <a:tab pos="539750" algn="l"/>
                <a:tab pos="630238" algn="l"/>
                <a:tab pos="809625" algn="l"/>
                <a:tab pos="4140200" algn="l"/>
              </a:tabLst>
            </a:pPr>
            <a:r>
              <a:rPr lang="ru-RU" sz="2800" b="1">
                <a:solidFill>
                  <a:srgbClr val="000066"/>
                </a:solidFill>
              </a:rPr>
              <a:t>   Соединение   </a:t>
            </a:r>
            <a:r>
              <a:rPr lang="en-US" sz="2800" b="1">
                <a:solidFill>
                  <a:srgbClr val="000066"/>
                </a:solidFill>
              </a:rPr>
              <a:t>C</a:t>
            </a:r>
            <a:r>
              <a:rPr lang="ru-RU" sz="2800" b="1">
                <a:solidFill>
                  <a:srgbClr val="000066"/>
                </a:solidFill>
              </a:rPr>
              <a:t>Н</a:t>
            </a:r>
            <a:r>
              <a:rPr lang="ru-RU" sz="2800" b="1" baseline="-25000">
                <a:solidFill>
                  <a:srgbClr val="000066"/>
                </a:solidFill>
              </a:rPr>
              <a:t>3</a:t>
            </a:r>
            <a:r>
              <a:rPr lang="ru-RU" sz="2800" b="1">
                <a:solidFill>
                  <a:srgbClr val="000066"/>
                </a:solidFill>
              </a:rPr>
              <a:t> – СН</a:t>
            </a:r>
            <a:r>
              <a:rPr lang="ru-RU" sz="2800" b="1" baseline="-25000">
                <a:solidFill>
                  <a:srgbClr val="000066"/>
                </a:solidFill>
              </a:rPr>
              <a:t>2</a:t>
            </a:r>
            <a:r>
              <a:rPr lang="ru-RU" sz="2800" b="1">
                <a:solidFill>
                  <a:srgbClr val="000066"/>
                </a:solidFill>
              </a:rPr>
              <a:t> –С – Н   является</a:t>
            </a:r>
          </a:p>
          <a:p>
            <a:pPr indent="450850">
              <a:tabLst>
                <a:tab pos="539750" algn="l"/>
                <a:tab pos="630238" algn="l"/>
                <a:tab pos="809625" algn="l"/>
                <a:tab pos="4140200" algn="l"/>
              </a:tabLst>
            </a:pPr>
            <a:r>
              <a:rPr lang="ru-RU" sz="2800" b="1">
                <a:solidFill>
                  <a:srgbClr val="000066"/>
                </a:solidFill>
              </a:rPr>
              <a:t>   представителем  класса:</a:t>
            </a:r>
          </a:p>
          <a:p>
            <a:pPr indent="450850" algn="ctr">
              <a:tabLst>
                <a:tab pos="539750" algn="l"/>
                <a:tab pos="630238" algn="l"/>
                <a:tab pos="809625" algn="l"/>
                <a:tab pos="4140200" algn="l"/>
              </a:tabLst>
            </a:pPr>
            <a:r>
              <a:rPr lang="ru-RU" b="1"/>
              <a:t> </a:t>
            </a:r>
            <a:endParaRPr lang="ru-RU"/>
          </a:p>
          <a:p>
            <a:pPr indent="450850">
              <a:tabLst>
                <a:tab pos="539750" algn="l"/>
                <a:tab pos="630238" algn="l"/>
                <a:tab pos="809625" algn="l"/>
                <a:tab pos="4140200" algn="l"/>
              </a:tabLst>
            </a:pPr>
            <a:r>
              <a:rPr lang="ru-RU"/>
              <a:t>                                          </a:t>
            </a:r>
            <a:r>
              <a:rPr lang="ru-RU" sz="2800" b="1"/>
              <a:t>а)  альдегидов    </a:t>
            </a:r>
          </a:p>
          <a:p>
            <a:pPr indent="450850" algn="ctr">
              <a:tabLst>
                <a:tab pos="539750" algn="l"/>
                <a:tab pos="630238" algn="l"/>
                <a:tab pos="809625" algn="l"/>
                <a:tab pos="4140200" algn="l"/>
              </a:tabLst>
            </a:pPr>
            <a:r>
              <a:rPr lang="ru-RU" sz="2800" b="1"/>
              <a:t>                 б)  карбоновых кислот     </a:t>
            </a:r>
          </a:p>
          <a:p>
            <a:pPr indent="450850">
              <a:tabLst>
                <a:tab pos="539750" algn="l"/>
                <a:tab pos="630238" algn="l"/>
                <a:tab pos="809625" algn="l"/>
                <a:tab pos="4140200" algn="l"/>
              </a:tabLst>
            </a:pPr>
            <a:r>
              <a:rPr lang="ru-RU" sz="2800" b="1"/>
              <a:t>                          в)  кетонов  </a:t>
            </a:r>
          </a:p>
          <a:p>
            <a:pPr indent="450850">
              <a:tabLst>
                <a:tab pos="539750" algn="l"/>
                <a:tab pos="630238" algn="l"/>
                <a:tab pos="809625" algn="l"/>
                <a:tab pos="4140200" algn="l"/>
              </a:tabLst>
            </a:pPr>
            <a:r>
              <a:rPr lang="ru-RU" sz="2800" b="1"/>
              <a:t>                          г)  спиртов</a:t>
            </a:r>
          </a:p>
        </p:txBody>
      </p:sp>
      <p:sp>
        <p:nvSpPr>
          <p:cNvPr id="39941" name="Line 6"/>
          <p:cNvSpPr>
            <a:spLocks noChangeShapeType="1"/>
          </p:cNvSpPr>
          <p:nvPr/>
        </p:nvSpPr>
        <p:spPr bwMode="auto">
          <a:xfrm>
            <a:off x="5715000" y="2143125"/>
            <a:ext cx="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2" name="Line 7"/>
          <p:cNvSpPr>
            <a:spLocks noChangeShapeType="1"/>
          </p:cNvSpPr>
          <p:nvPr/>
        </p:nvSpPr>
        <p:spPr bwMode="auto">
          <a:xfrm>
            <a:off x="5857875" y="2143125"/>
            <a:ext cx="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765175"/>
            <a:ext cx="8229600" cy="777875"/>
          </a:xfrm>
        </p:spPr>
        <p:txBody>
          <a:bodyPr/>
          <a:lstStyle/>
          <a:p>
            <a:r>
              <a:rPr lang="ru-RU" sz="2800" smtClean="0">
                <a:solidFill>
                  <a:srgbClr val="000066"/>
                </a:solidFill>
              </a:rPr>
              <a:t>Тест 3</a:t>
            </a:r>
          </a:p>
        </p:txBody>
      </p:sp>
      <p:sp>
        <p:nvSpPr>
          <p:cNvPr id="40963" name="Rectangle 4"/>
          <p:cNvSpPr>
            <a:spLocks noChangeArrowheads="1"/>
          </p:cNvSpPr>
          <p:nvPr/>
        </p:nvSpPr>
        <p:spPr bwMode="auto">
          <a:xfrm>
            <a:off x="468313" y="1628775"/>
            <a:ext cx="8135937" cy="410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39750" algn="l"/>
                <a:tab pos="630238" algn="l"/>
                <a:tab pos="809625" algn="l"/>
              </a:tabLst>
            </a:pPr>
            <a:r>
              <a:rPr lang="ru-RU" sz="2800" b="1"/>
              <a:t>         </a:t>
            </a:r>
            <a:r>
              <a:rPr lang="ru-RU" sz="2800" b="1">
                <a:solidFill>
                  <a:srgbClr val="000066"/>
                </a:solidFill>
              </a:rPr>
              <a:t>Представителем класса спиртов </a:t>
            </a:r>
          </a:p>
          <a:p>
            <a:pPr>
              <a:tabLst>
                <a:tab pos="539750" algn="l"/>
                <a:tab pos="630238" algn="l"/>
                <a:tab pos="809625" algn="l"/>
              </a:tabLst>
            </a:pPr>
            <a:r>
              <a:rPr lang="ru-RU" sz="2800" b="1">
                <a:solidFill>
                  <a:srgbClr val="000066"/>
                </a:solidFill>
              </a:rPr>
              <a:t>         является  соединение:</a:t>
            </a:r>
            <a:r>
              <a:rPr lang="ru-RU" b="1"/>
              <a:t>    </a:t>
            </a:r>
            <a:endParaRPr lang="ru-RU"/>
          </a:p>
          <a:p>
            <a:pPr>
              <a:tabLst>
                <a:tab pos="539750" algn="l"/>
                <a:tab pos="630238" algn="l"/>
                <a:tab pos="809625" algn="l"/>
              </a:tabLst>
            </a:pPr>
            <a:r>
              <a:rPr lang="ru-RU" b="1"/>
              <a:t>                                                                    </a:t>
            </a:r>
            <a:r>
              <a:rPr lang="ru-RU" sz="2800" b="1"/>
              <a:t>О </a:t>
            </a:r>
          </a:p>
          <a:p>
            <a:pPr>
              <a:tabLst>
                <a:tab pos="539750" algn="l"/>
                <a:tab pos="630238" algn="l"/>
                <a:tab pos="809625" algn="l"/>
              </a:tabLst>
            </a:pPr>
            <a:r>
              <a:rPr lang="ru-RU" sz="2800" b="1"/>
              <a:t>                а)   CН</a:t>
            </a:r>
            <a:r>
              <a:rPr lang="ru-RU" sz="2800" b="1" baseline="-25000"/>
              <a:t>3</a:t>
            </a:r>
            <a:r>
              <a:rPr lang="ru-RU" sz="2800" b="1"/>
              <a:t> – СН</a:t>
            </a:r>
            <a:r>
              <a:rPr lang="ru-RU" sz="2800" b="1" baseline="-25000"/>
              <a:t>2</a:t>
            </a:r>
            <a:r>
              <a:rPr lang="ru-RU" sz="2800" b="1"/>
              <a:t> – С – Н </a:t>
            </a:r>
          </a:p>
          <a:p>
            <a:pPr>
              <a:tabLst>
                <a:tab pos="539750" algn="l"/>
                <a:tab pos="630238" algn="l"/>
                <a:tab pos="809625" algn="l"/>
              </a:tabLst>
            </a:pPr>
            <a:r>
              <a:rPr lang="ru-RU" sz="2800" b="1"/>
              <a:t>                                            О</a:t>
            </a:r>
          </a:p>
          <a:p>
            <a:pPr>
              <a:tabLst>
                <a:tab pos="539750" algn="l"/>
                <a:tab pos="630238" algn="l"/>
                <a:tab pos="809625" algn="l"/>
              </a:tabLst>
            </a:pPr>
            <a:r>
              <a:rPr lang="ru-RU" sz="2800" b="1"/>
              <a:t>                б)   CН</a:t>
            </a:r>
            <a:r>
              <a:rPr lang="ru-RU" sz="2800" b="1" baseline="-25000"/>
              <a:t>3</a:t>
            </a:r>
            <a:r>
              <a:rPr lang="ru-RU" sz="2800" b="1"/>
              <a:t> – СН</a:t>
            </a:r>
            <a:r>
              <a:rPr lang="ru-RU" sz="2800" b="1" baseline="-25000"/>
              <a:t>2</a:t>
            </a:r>
            <a:r>
              <a:rPr lang="ru-RU" sz="2800" b="1"/>
              <a:t> – С - ОН</a:t>
            </a:r>
          </a:p>
          <a:p>
            <a:pPr>
              <a:tabLst>
                <a:tab pos="539750" algn="l"/>
                <a:tab pos="630238" algn="l"/>
                <a:tab pos="809625" algn="l"/>
              </a:tabLst>
            </a:pPr>
            <a:r>
              <a:rPr lang="ru-RU" sz="2800" b="1"/>
              <a:t>                                            О</a:t>
            </a:r>
          </a:p>
          <a:p>
            <a:pPr>
              <a:spcAft>
                <a:spcPct val="40000"/>
              </a:spcAft>
              <a:tabLst>
                <a:tab pos="539750" algn="l"/>
                <a:tab pos="630238" algn="l"/>
                <a:tab pos="809625" algn="l"/>
              </a:tabLst>
            </a:pPr>
            <a:r>
              <a:rPr lang="ru-RU" sz="2800" b="1"/>
              <a:t>                в)   </a:t>
            </a:r>
            <a:r>
              <a:rPr lang="en-US" sz="2800" b="1"/>
              <a:t>C</a:t>
            </a:r>
            <a:r>
              <a:rPr lang="ru-RU" sz="2800" b="1"/>
              <a:t>Н</a:t>
            </a:r>
            <a:r>
              <a:rPr lang="ru-RU" sz="2800" b="1" baseline="-25000"/>
              <a:t>3</a:t>
            </a:r>
            <a:r>
              <a:rPr lang="ru-RU" sz="2800" b="1"/>
              <a:t> – СН</a:t>
            </a:r>
            <a:r>
              <a:rPr lang="ru-RU" sz="2800" b="1" baseline="-25000"/>
              <a:t>2</a:t>
            </a:r>
            <a:r>
              <a:rPr lang="ru-RU" sz="2800" b="1"/>
              <a:t> – С – СН</a:t>
            </a:r>
            <a:r>
              <a:rPr lang="ru-RU" sz="2800" b="1" baseline="-25000"/>
              <a:t>3</a:t>
            </a:r>
            <a:r>
              <a:rPr lang="ru-RU" sz="2800" b="1"/>
              <a:t>  </a:t>
            </a:r>
          </a:p>
          <a:p>
            <a:pPr>
              <a:tabLst>
                <a:tab pos="539750" algn="l"/>
                <a:tab pos="630238" algn="l"/>
                <a:tab pos="809625" algn="l"/>
              </a:tabLst>
            </a:pPr>
            <a:r>
              <a:rPr lang="ru-RU" sz="2800" b="1"/>
              <a:t>                 г)   СН</a:t>
            </a:r>
            <a:r>
              <a:rPr lang="ru-RU" sz="2800" b="1" baseline="-25000"/>
              <a:t>3</a:t>
            </a:r>
            <a:r>
              <a:rPr lang="ru-RU" sz="2800" b="1"/>
              <a:t> – СН</a:t>
            </a:r>
            <a:r>
              <a:rPr lang="ru-RU" sz="2800" b="1" baseline="-25000"/>
              <a:t>2</a:t>
            </a:r>
            <a:r>
              <a:rPr lang="ru-RU" sz="2800" b="1"/>
              <a:t> – СН</a:t>
            </a:r>
            <a:r>
              <a:rPr lang="ru-RU" sz="2800" b="1" baseline="-25000"/>
              <a:t>2</a:t>
            </a:r>
            <a:r>
              <a:rPr lang="ru-RU" sz="2800" b="1"/>
              <a:t> ОН</a:t>
            </a:r>
            <a:r>
              <a:rPr lang="ru-RU" b="1"/>
              <a:t> </a:t>
            </a:r>
          </a:p>
        </p:txBody>
      </p:sp>
      <p:sp>
        <p:nvSpPr>
          <p:cNvPr id="40964" name="Line 5"/>
          <p:cNvSpPr>
            <a:spLocks noChangeShapeType="1"/>
          </p:cNvSpPr>
          <p:nvPr/>
        </p:nvSpPr>
        <p:spPr bwMode="auto">
          <a:xfrm>
            <a:off x="5076825" y="2852738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5" name="Line 6"/>
          <p:cNvSpPr>
            <a:spLocks noChangeShapeType="1"/>
          </p:cNvSpPr>
          <p:nvPr/>
        </p:nvSpPr>
        <p:spPr bwMode="auto">
          <a:xfrm>
            <a:off x="4932363" y="2852738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6" name="Line 7"/>
          <p:cNvSpPr>
            <a:spLocks noChangeShapeType="1"/>
          </p:cNvSpPr>
          <p:nvPr/>
        </p:nvSpPr>
        <p:spPr bwMode="auto">
          <a:xfrm>
            <a:off x="4932363" y="3716338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7" name="Line 8"/>
          <p:cNvSpPr>
            <a:spLocks noChangeShapeType="1"/>
          </p:cNvSpPr>
          <p:nvPr/>
        </p:nvSpPr>
        <p:spPr bwMode="auto">
          <a:xfrm>
            <a:off x="5076825" y="3716338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8" name="Line 9"/>
          <p:cNvSpPr>
            <a:spLocks noChangeShapeType="1"/>
          </p:cNvSpPr>
          <p:nvPr/>
        </p:nvSpPr>
        <p:spPr bwMode="auto">
          <a:xfrm>
            <a:off x="4932363" y="4581525"/>
            <a:ext cx="0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9" name="Line 10"/>
          <p:cNvSpPr>
            <a:spLocks noChangeShapeType="1"/>
          </p:cNvSpPr>
          <p:nvPr/>
        </p:nvSpPr>
        <p:spPr bwMode="auto">
          <a:xfrm>
            <a:off x="5076825" y="4581525"/>
            <a:ext cx="0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2"/>
          <p:cNvSpPr>
            <a:spLocks noGrp="1"/>
          </p:cNvSpPr>
          <p:nvPr>
            <p:ph idx="1"/>
          </p:nvPr>
        </p:nvSpPr>
        <p:spPr>
          <a:xfrm>
            <a:off x="914400" y="257175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 </a:t>
            </a:r>
            <a:r>
              <a:rPr lang="ru-RU" sz="4400" b="1" smtClean="0">
                <a:solidFill>
                  <a:srgbClr val="003300"/>
                </a:solidFill>
              </a:rPr>
              <a:t>СН</a:t>
            </a:r>
            <a:r>
              <a:rPr lang="ru-RU" sz="4400" b="1" baseline="-25000" smtClean="0">
                <a:solidFill>
                  <a:srgbClr val="003300"/>
                </a:solidFill>
              </a:rPr>
              <a:t>3</a:t>
            </a:r>
            <a:r>
              <a:rPr lang="ru-RU" sz="4400" b="1" smtClean="0">
                <a:solidFill>
                  <a:srgbClr val="003300"/>
                </a:solidFill>
              </a:rPr>
              <a:t>-СН</a:t>
            </a:r>
            <a:r>
              <a:rPr lang="ru-RU" sz="4400" b="1" baseline="-25000" smtClean="0">
                <a:solidFill>
                  <a:srgbClr val="003300"/>
                </a:solidFill>
              </a:rPr>
              <a:t>2</a:t>
            </a:r>
            <a:r>
              <a:rPr lang="ru-RU" sz="4400" b="1" smtClean="0">
                <a:solidFill>
                  <a:srgbClr val="003300"/>
                </a:solidFill>
              </a:rPr>
              <a:t>-СН</a:t>
            </a:r>
            <a:r>
              <a:rPr lang="ru-RU" sz="4400" b="1" baseline="-25000" smtClean="0">
                <a:solidFill>
                  <a:srgbClr val="003300"/>
                </a:solidFill>
              </a:rPr>
              <a:t>2</a:t>
            </a:r>
            <a:r>
              <a:rPr lang="ru-RU" sz="4400" b="1" smtClean="0">
                <a:solidFill>
                  <a:srgbClr val="003300"/>
                </a:solidFill>
              </a:rPr>
              <a:t>-СН</a:t>
            </a:r>
            <a:r>
              <a:rPr lang="ru-RU" sz="4400" b="1" baseline="-25000" smtClean="0">
                <a:solidFill>
                  <a:srgbClr val="003300"/>
                </a:solidFill>
              </a:rPr>
              <a:t>2</a:t>
            </a:r>
            <a:r>
              <a:rPr lang="ru-RU" sz="4400" b="1" smtClean="0">
                <a:solidFill>
                  <a:srgbClr val="003300"/>
                </a:solidFill>
              </a:rPr>
              <a:t>-СН</a:t>
            </a:r>
            <a:r>
              <a:rPr lang="ru-RU" sz="4400" b="1" baseline="-25000" smtClean="0">
                <a:solidFill>
                  <a:srgbClr val="003300"/>
                </a:solidFill>
              </a:rPr>
              <a:t>2</a:t>
            </a:r>
            <a:r>
              <a:rPr lang="ru-RU" sz="4400" b="1" smtClean="0">
                <a:solidFill>
                  <a:srgbClr val="003300"/>
                </a:solidFill>
              </a:rPr>
              <a:t>-СН</a:t>
            </a:r>
            <a:r>
              <a:rPr lang="ru-RU" sz="4400" b="1" baseline="-25000" smtClean="0">
                <a:solidFill>
                  <a:srgbClr val="003300"/>
                </a:solidFill>
              </a:rPr>
              <a:t>3</a:t>
            </a:r>
          </a:p>
          <a:p>
            <a:pPr>
              <a:buFontTx/>
              <a:buNone/>
            </a:pPr>
            <a:r>
              <a:rPr lang="ru-RU" sz="4400" b="1" baseline="-25000" smtClean="0">
                <a:solidFill>
                  <a:srgbClr val="003300"/>
                </a:solidFill>
              </a:rPr>
              <a:t>           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00438" y="3643313"/>
            <a:ext cx="2071687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kern="0" dirty="0">
                <a:solidFill>
                  <a:srgbClr val="000066"/>
                </a:solidFill>
                <a:latin typeface="Arial"/>
              </a:rPr>
              <a:t>(С</a:t>
            </a:r>
            <a:r>
              <a:rPr lang="ru-RU" sz="4400" b="1" kern="0" baseline="-25000" dirty="0">
                <a:solidFill>
                  <a:srgbClr val="000066"/>
                </a:solidFill>
                <a:latin typeface="Arial"/>
              </a:rPr>
              <a:t>6</a:t>
            </a:r>
            <a:r>
              <a:rPr lang="ru-RU" sz="4400" b="1" kern="0" dirty="0">
                <a:solidFill>
                  <a:srgbClr val="000066"/>
                </a:solidFill>
                <a:latin typeface="Arial"/>
              </a:rPr>
              <a:t>Н</a:t>
            </a:r>
            <a:r>
              <a:rPr lang="ru-RU" sz="4400" b="1" kern="0" baseline="-25000" dirty="0">
                <a:solidFill>
                  <a:srgbClr val="000066"/>
                </a:solidFill>
                <a:latin typeface="Arial"/>
              </a:rPr>
              <a:t>14</a:t>
            </a:r>
            <a:r>
              <a:rPr lang="ru-RU" sz="4400" b="1" kern="0" dirty="0">
                <a:solidFill>
                  <a:srgbClr val="000066"/>
                </a:solidFill>
                <a:latin typeface="Arial"/>
              </a:rPr>
              <a:t>)</a:t>
            </a:r>
            <a:endParaRPr lang="ru-RU" baseline="-25000" dirty="0">
              <a:solidFill>
                <a:srgbClr val="000066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                             </a:t>
            </a:r>
            <a:endParaRPr lang="ru-RU" smtClean="0">
              <a:solidFill>
                <a:srgbClr val="000066"/>
              </a:solidFill>
            </a:endParaRPr>
          </a:p>
        </p:txBody>
      </p:sp>
      <p:sp>
        <p:nvSpPr>
          <p:cNvPr id="41987" name="Rectangle 4"/>
          <p:cNvSpPr>
            <a:spLocks noChangeArrowheads="1"/>
          </p:cNvSpPr>
          <p:nvPr/>
        </p:nvSpPr>
        <p:spPr bwMode="auto">
          <a:xfrm>
            <a:off x="539750" y="2060575"/>
            <a:ext cx="8059738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Aft>
                <a:spcPct val="60000"/>
              </a:spcAft>
              <a:tabLst>
                <a:tab pos="539750" algn="l"/>
                <a:tab pos="1620838" algn="l"/>
                <a:tab pos="4770438" algn="l"/>
              </a:tabLst>
            </a:pPr>
            <a:r>
              <a:rPr lang="ru-RU" sz="2800" b="1">
                <a:solidFill>
                  <a:srgbClr val="000066"/>
                </a:solidFill>
              </a:rPr>
              <a:t>Бензольное кольцо содержит:</a:t>
            </a:r>
          </a:p>
          <a:p>
            <a:pPr>
              <a:tabLst>
                <a:tab pos="539750" algn="l"/>
                <a:tab pos="1620838" algn="l"/>
                <a:tab pos="4770438" algn="l"/>
              </a:tabLst>
            </a:pPr>
            <a:r>
              <a:rPr lang="ru-RU" sz="2800" b="1"/>
              <a:t>                          а)  бутанол </a:t>
            </a:r>
          </a:p>
          <a:p>
            <a:pPr>
              <a:tabLst>
                <a:tab pos="539750" algn="l"/>
                <a:tab pos="1620838" algn="l"/>
                <a:tab pos="4770438" algn="l"/>
              </a:tabLst>
            </a:pPr>
            <a:r>
              <a:rPr lang="ru-RU" sz="2800" b="1"/>
              <a:t>                          б)  толуол   </a:t>
            </a:r>
          </a:p>
          <a:p>
            <a:pPr>
              <a:tabLst>
                <a:tab pos="539750" algn="l"/>
                <a:tab pos="1620838" algn="l"/>
                <a:tab pos="4770438" algn="l"/>
              </a:tabLst>
            </a:pPr>
            <a:r>
              <a:rPr lang="ru-RU" sz="2800" b="1"/>
              <a:t>                          в)  циклопептан        </a:t>
            </a:r>
          </a:p>
          <a:p>
            <a:pPr>
              <a:tabLst>
                <a:tab pos="539750" algn="l"/>
                <a:tab pos="1620838" algn="l"/>
                <a:tab pos="4770438" algn="l"/>
              </a:tabLst>
            </a:pPr>
            <a:r>
              <a:rPr lang="ru-RU" sz="2800" b="1"/>
              <a:t>                          г)  циклогексан</a:t>
            </a:r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3995738" y="1144588"/>
            <a:ext cx="1238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800">
                <a:solidFill>
                  <a:srgbClr val="000066"/>
                </a:solidFill>
              </a:rPr>
              <a:t>Тест 4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229600" cy="4525962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                            </a:t>
            </a:r>
            <a:r>
              <a:rPr lang="ru-RU" smtClean="0">
                <a:solidFill>
                  <a:srgbClr val="000066"/>
                </a:solidFill>
              </a:rPr>
              <a:t>Тест 5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-36513" y="2189163"/>
            <a:ext cx="9001126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Aft>
                <a:spcPct val="60000"/>
              </a:spcAft>
              <a:tabLst>
                <a:tab pos="539750" algn="l"/>
                <a:tab pos="1620838" algn="l"/>
                <a:tab pos="4770438" algn="l"/>
              </a:tabLst>
            </a:pPr>
            <a:r>
              <a:rPr lang="ru-RU" sz="2800" b="1"/>
              <a:t>       </a:t>
            </a:r>
            <a:r>
              <a:rPr lang="ru-RU" sz="2800" b="1">
                <a:solidFill>
                  <a:srgbClr val="000066"/>
                </a:solidFill>
              </a:rPr>
              <a:t>В реакцию присоединения легко вступают:</a:t>
            </a:r>
            <a:r>
              <a:rPr lang="ru-RU" sz="2800" b="1"/>
              <a:t>       </a:t>
            </a:r>
          </a:p>
          <a:p>
            <a:pPr algn="ctr">
              <a:tabLst>
                <a:tab pos="539750" algn="l"/>
                <a:tab pos="1620838" algn="l"/>
                <a:tab pos="4770438" algn="l"/>
              </a:tabLst>
            </a:pPr>
            <a:r>
              <a:rPr lang="ru-RU" sz="2800" b="1"/>
              <a:t>      а)  ароматические углеводороды </a:t>
            </a:r>
          </a:p>
          <a:p>
            <a:pPr algn="ctr">
              <a:tabLst>
                <a:tab pos="539750" algn="l"/>
                <a:tab pos="1620838" algn="l"/>
                <a:tab pos="4770438" algn="l"/>
              </a:tabLst>
            </a:pPr>
            <a:r>
              <a:rPr lang="ru-RU" sz="2800" b="1"/>
              <a:t>     б)  непредельные углеводороды </a:t>
            </a:r>
          </a:p>
          <a:p>
            <a:pPr algn="ctr">
              <a:tabLst>
                <a:tab pos="539750" algn="l"/>
                <a:tab pos="1620838" algn="l"/>
                <a:tab pos="4770438" algn="l"/>
              </a:tabLst>
            </a:pPr>
            <a:r>
              <a:rPr lang="ru-RU" sz="2800" b="1"/>
              <a:t> в)  предельные углеводороды</a:t>
            </a:r>
          </a:p>
          <a:p>
            <a:pPr algn="ctr">
              <a:tabLst>
                <a:tab pos="539750" algn="l"/>
                <a:tab pos="1620838" algn="l"/>
                <a:tab pos="4770438" algn="l"/>
              </a:tabLst>
            </a:pPr>
            <a:r>
              <a:rPr lang="ru-RU" sz="2800" b="1"/>
              <a:t>  г)  циклические углеводороды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                             </a:t>
            </a:r>
            <a:r>
              <a:rPr lang="ru-RU" smtClean="0">
                <a:solidFill>
                  <a:srgbClr val="000066"/>
                </a:solidFill>
              </a:rPr>
              <a:t>Тест 5</a:t>
            </a:r>
          </a:p>
        </p:txBody>
      </p:sp>
      <p:sp>
        <p:nvSpPr>
          <p:cNvPr id="44035" name="Rectangle 4"/>
          <p:cNvSpPr>
            <a:spLocks noChangeArrowheads="1"/>
          </p:cNvSpPr>
          <p:nvPr/>
        </p:nvSpPr>
        <p:spPr bwMode="auto">
          <a:xfrm>
            <a:off x="539750" y="2189163"/>
            <a:ext cx="8208963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Aft>
                <a:spcPct val="60000"/>
              </a:spcAft>
              <a:tabLst>
                <a:tab pos="539750" algn="l"/>
                <a:tab pos="1620838" algn="l"/>
                <a:tab pos="4770438" algn="l"/>
              </a:tabLst>
            </a:pPr>
            <a:r>
              <a:rPr lang="ru-RU" sz="2800" b="1">
                <a:solidFill>
                  <a:srgbClr val="000066"/>
                </a:solidFill>
              </a:rPr>
              <a:t>Синтетическим полимером является:</a:t>
            </a:r>
            <a:r>
              <a:rPr lang="ru-RU" sz="2800" b="1"/>
              <a:t>     </a:t>
            </a:r>
          </a:p>
          <a:p>
            <a:pPr>
              <a:tabLst>
                <a:tab pos="539750" algn="l"/>
                <a:tab pos="1620838" algn="l"/>
                <a:tab pos="4770438" algn="l"/>
              </a:tabLst>
            </a:pPr>
            <a:r>
              <a:rPr lang="ru-RU" sz="2800" b="1"/>
              <a:t>                         а)  белок </a:t>
            </a:r>
          </a:p>
          <a:p>
            <a:pPr>
              <a:tabLst>
                <a:tab pos="539750" algn="l"/>
                <a:tab pos="1620838" algn="l"/>
                <a:tab pos="4770438" algn="l"/>
              </a:tabLst>
            </a:pPr>
            <a:r>
              <a:rPr lang="ru-RU" sz="2800" b="1"/>
              <a:t>                         б)  полипропилен </a:t>
            </a:r>
          </a:p>
          <a:p>
            <a:pPr>
              <a:tabLst>
                <a:tab pos="539750" algn="l"/>
                <a:tab pos="1620838" algn="l"/>
                <a:tab pos="4770438" algn="l"/>
              </a:tabLst>
            </a:pPr>
            <a:r>
              <a:rPr lang="ru-RU" sz="2800" b="1"/>
              <a:t>                         в)  крахмал</a:t>
            </a:r>
          </a:p>
          <a:p>
            <a:pPr>
              <a:tabLst>
                <a:tab pos="539750" algn="l"/>
                <a:tab pos="1620838" algn="l"/>
                <a:tab pos="4770438" algn="l"/>
              </a:tabLst>
            </a:pPr>
            <a:r>
              <a:rPr lang="ru-RU" sz="2800" b="1"/>
              <a:t>                          г)  целлюлоза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ChangeArrowheads="1"/>
          </p:cNvSpPr>
          <p:nvPr/>
        </p:nvSpPr>
        <p:spPr bwMode="auto">
          <a:xfrm>
            <a:off x="0" y="1268413"/>
            <a:ext cx="8748713" cy="376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0850" algn="l"/>
                <a:tab pos="539750" algn="l"/>
                <a:tab pos="809625" algn="l"/>
                <a:tab pos="949325" algn="l"/>
              </a:tabLst>
            </a:pPr>
            <a:r>
              <a:rPr lang="ru-RU"/>
              <a:t>                                                               </a:t>
            </a:r>
            <a:r>
              <a:rPr lang="ru-RU" sz="2800">
                <a:solidFill>
                  <a:srgbClr val="000066"/>
                </a:solidFill>
              </a:rPr>
              <a:t>Тест 6</a:t>
            </a:r>
          </a:p>
          <a:p>
            <a:pPr>
              <a:tabLst>
                <a:tab pos="450850" algn="l"/>
                <a:tab pos="539750" algn="l"/>
                <a:tab pos="809625" algn="l"/>
                <a:tab pos="949325" algn="l"/>
              </a:tabLst>
            </a:pPr>
            <a:r>
              <a:rPr lang="ru-RU" b="1"/>
              <a:t>                                                                                                  </a:t>
            </a:r>
            <a:r>
              <a:rPr lang="ru-RU" sz="2800" b="1">
                <a:solidFill>
                  <a:srgbClr val="000066"/>
                </a:solidFill>
              </a:rPr>
              <a:t>О  </a:t>
            </a:r>
            <a:endParaRPr lang="ru-RU">
              <a:solidFill>
                <a:srgbClr val="000066"/>
              </a:solidFill>
            </a:endParaRPr>
          </a:p>
          <a:p>
            <a:pPr>
              <a:tabLst>
                <a:tab pos="450850" algn="l"/>
                <a:tab pos="539750" algn="l"/>
                <a:tab pos="809625" algn="l"/>
                <a:tab pos="949325" algn="l"/>
              </a:tabLst>
            </a:pPr>
            <a:r>
              <a:rPr lang="ru-RU" b="1">
                <a:solidFill>
                  <a:srgbClr val="000066"/>
                </a:solidFill>
              </a:rPr>
              <a:t>                         </a:t>
            </a:r>
            <a:r>
              <a:rPr lang="ru-RU" sz="2800" b="1">
                <a:solidFill>
                  <a:srgbClr val="000066"/>
                </a:solidFill>
              </a:rPr>
              <a:t>Соединение    </a:t>
            </a:r>
            <a:r>
              <a:rPr lang="en-US" sz="2800" b="1">
                <a:solidFill>
                  <a:srgbClr val="000066"/>
                </a:solidFill>
              </a:rPr>
              <a:t>C</a:t>
            </a:r>
            <a:r>
              <a:rPr lang="ru-RU" sz="2800" b="1">
                <a:solidFill>
                  <a:srgbClr val="000066"/>
                </a:solidFill>
              </a:rPr>
              <a:t>Н</a:t>
            </a:r>
            <a:r>
              <a:rPr lang="ru-RU" sz="2800" b="1" baseline="-25000">
                <a:solidFill>
                  <a:srgbClr val="000066"/>
                </a:solidFill>
              </a:rPr>
              <a:t>3</a:t>
            </a:r>
            <a:r>
              <a:rPr lang="ru-RU" sz="2800" b="1">
                <a:solidFill>
                  <a:srgbClr val="000066"/>
                </a:solidFill>
              </a:rPr>
              <a:t> – СН</a:t>
            </a:r>
            <a:r>
              <a:rPr lang="ru-RU" sz="2800" b="1" baseline="-25000">
                <a:solidFill>
                  <a:srgbClr val="000066"/>
                </a:solidFill>
              </a:rPr>
              <a:t>2</a:t>
            </a:r>
            <a:r>
              <a:rPr lang="ru-RU" sz="2800" b="1">
                <a:solidFill>
                  <a:srgbClr val="000066"/>
                </a:solidFill>
              </a:rPr>
              <a:t> – С – ОН</a:t>
            </a:r>
            <a:r>
              <a:rPr lang="ru-RU" sz="2800">
                <a:solidFill>
                  <a:srgbClr val="000066"/>
                </a:solidFill>
              </a:rPr>
              <a:t>   </a:t>
            </a:r>
          </a:p>
          <a:p>
            <a:pPr>
              <a:spcAft>
                <a:spcPct val="60000"/>
              </a:spcAft>
              <a:tabLst>
                <a:tab pos="450850" algn="l"/>
                <a:tab pos="539750" algn="l"/>
                <a:tab pos="809625" algn="l"/>
                <a:tab pos="949325" algn="l"/>
              </a:tabLst>
            </a:pPr>
            <a:r>
              <a:rPr lang="ru-RU" sz="2800" b="1">
                <a:solidFill>
                  <a:srgbClr val="000066"/>
                </a:solidFill>
              </a:rPr>
              <a:t>               является представителем класса:</a:t>
            </a:r>
            <a:endParaRPr lang="ru-RU" sz="2800">
              <a:solidFill>
                <a:srgbClr val="000066"/>
              </a:solidFill>
            </a:endParaRPr>
          </a:p>
          <a:p>
            <a:pPr>
              <a:tabLst>
                <a:tab pos="450850" algn="l"/>
                <a:tab pos="539750" algn="l"/>
                <a:tab pos="809625" algn="l"/>
                <a:tab pos="949325" algn="l"/>
              </a:tabLst>
            </a:pPr>
            <a:r>
              <a:rPr lang="ru-RU"/>
              <a:t>                                                 </a:t>
            </a:r>
            <a:r>
              <a:rPr lang="ru-RU" sz="2800" b="1"/>
              <a:t>а)  альдегидов        </a:t>
            </a:r>
          </a:p>
          <a:p>
            <a:pPr>
              <a:tabLst>
                <a:tab pos="450850" algn="l"/>
                <a:tab pos="539750" algn="l"/>
                <a:tab pos="809625" algn="l"/>
                <a:tab pos="949325" algn="l"/>
              </a:tabLst>
            </a:pPr>
            <a:r>
              <a:rPr lang="ru-RU" sz="2800" b="1"/>
              <a:t>                               б)  карбоновых кислот          </a:t>
            </a:r>
          </a:p>
          <a:p>
            <a:pPr>
              <a:tabLst>
                <a:tab pos="450850" algn="l"/>
                <a:tab pos="539750" algn="l"/>
                <a:tab pos="809625" algn="l"/>
                <a:tab pos="949325" algn="l"/>
              </a:tabLst>
            </a:pPr>
            <a:r>
              <a:rPr lang="ru-RU" sz="2800" b="1"/>
              <a:t>                               в)  кетонов</a:t>
            </a:r>
            <a:r>
              <a:rPr lang="ru-RU"/>
              <a:t>         </a:t>
            </a:r>
          </a:p>
          <a:p>
            <a:pPr>
              <a:tabLst>
                <a:tab pos="450850" algn="l"/>
                <a:tab pos="539750" algn="l"/>
                <a:tab pos="809625" algn="l"/>
                <a:tab pos="949325" algn="l"/>
              </a:tabLst>
            </a:pPr>
            <a:r>
              <a:rPr lang="ru-RU"/>
              <a:t>                                                 </a:t>
            </a:r>
            <a:r>
              <a:rPr lang="ru-RU" sz="2800" b="1"/>
              <a:t>г)  спиртов</a:t>
            </a:r>
          </a:p>
        </p:txBody>
      </p:sp>
      <p:sp>
        <p:nvSpPr>
          <p:cNvPr id="45059" name="Line 5"/>
          <p:cNvSpPr>
            <a:spLocks noChangeShapeType="1"/>
          </p:cNvSpPr>
          <p:nvPr/>
        </p:nvSpPr>
        <p:spPr bwMode="auto">
          <a:xfrm>
            <a:off x="6516688" y="2133600"/>
            <a:ext cx="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60" name="Line 6"/>
          <p:cNvSpPr>
            <a:spLocks noChangeShapeType="1"/>
          </p:cNvSpPr>
          <p:nvPr/>
        </p:nvSpPr>
        <p:spPr bwMode="auto">
          <a:xfrm>
            <a:off x="6372225" y="2133600"/>
            <a:ext cx="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25538"/>
            <a:ext cx="8229600" cy="922337"/>
          </a:xfrm>
        </p:spPr>
        <p:txBody>
          <a:bodyPr/>
          <a:lstStyle/>
          <a:p>
            <a:r>
              <a:rPr lang="ru-RU" sz="2800" smtClean="0"/>
              <a:t>Тест 7</a:t>
            </a:r>
          </a:p>
        </p:txBody>
      </p:sp>
      <p:sp>
        <p:nvSpPr>
          <p:cNvPr id="46083" name="Rectangle 4"/>
          <p:cNvSpPr>
            <a:spLocks noChangeArrowheads="1"/>
          </p:cNvSpPr>
          <p:nvPr/>
        </p:nvSpPr>
        <p:spPr bwMode="auto">
          <a:xfrm>
            <a:off x="-2663825" y="2105025"/>
            <a:ext cx="1131887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74663" algn="l"/>
              </a:tabLst>
            </a:pPr>
            <a:r>
              <a:rPr lang="ru-RU" sz="2800" b="1"/>
              <a:t>                              </a:t>
            </a:r>
            <a:r>
              <a:rPr lang="ru-RU" sz="2800" b="1">
                <a:solidFill>
                  <a:srgbClr val="000066"/>
                </a:solidFill>
              </a:rPr>
              <a:t>Атомы углерода в органических соединениях</a:t>
            </a:r>
          </a:p>
          <a:p>
            <a:pPr>
              <a:tabLst>
                <a:tab pos="474663" algn="l"/>
              </a:tabLst>
            </a:pPr>
            <a:r>
              <a:rPr lang="ru-RU" sz="2800" b="1">
                <a:solidFill>
                  <a:srgbClr val="000066"/>
                </a:solidFill>
              </a:rPr>
              <a:t>                               образуют:</a:t>
            </a:r>
          </a:p>
          <a:p>
            <a:pPr>
              <a:tabLst>
                <a:tab pos="474663" algn="l"/>
              </a:tabLst>
            </a:pPr>
            <a:r>
              <a:rPr lang="ru-RU" sz="2800" b="1"/>
              <a:t>                                                  а)  одну ковалентную связь            </a:t>
            </a:r>
          </a:p>
          <a:p>
            <a:pPr>
              <a:tabLst>
                <a:tab pos="474663" algn="l"/>
              </a:tabLst>
            </a:pPr>
            <a:r>
              <a:rPr lang="ru-RU" sz="2800" b="1"/>
              <a:t>                                                  б)  две ковалентные связи </a:t>
            </a:r>
          </a:p>
          <a:p>
            <a:pPr>
              <a:tabLst>
                <a:tab pos="474663" algn="l"/>
              </a:tabLst>
            </a:pPr>
            <a:r>
              <a:rPr lang="ru-RU" sz="2800" b="1"/>
              <a:t>                                                  в)  три ковалентные связи</a:t>
            </a:r>
          </a:p>
          <a:p>
            <a:pPr>
              <a:tabLst>
                <a:tab pos="474663" algn="l"/>
              </a:tabLst>
            </a:pPr>
            <a:r>
              <a:rPr lang="ru-RU" sz="2800" b="1"/>
              <a:t>                                                  г)   четыре ковалентные связи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981075"/>
            <a:ext cx="8229600" cy="863600"/>
          </a:xfrm>
        </p:spPr>
        <p:txBody>
          <a:bodyPr/>
          <a:lstStyle/>
          <a:p>
            <a:r>
              <a:rPr lang="ru-RU" sz="2800" smtClean="0">
                <a:solidFill>
                  <a:srgbClr val="000066"/>
                </a:solidFill>
              </a:rPr>
              <a:t>Тест 8</a:t>
            </a:r>
          </a:p>
        </p:txBody>
      </p:sp>
      <p:sp>
        <p:nvSpPr>
          <p:cNvPr id="47107" name="Rectangle 4"/>
          <p:cNvSpPr>
            <a:spLocks noChangeArrowheads="1"/>
          </p:cNvSpPr>
          <p:nvPr/>
        </p:nvSpPr>
        <p:spPr bwMode="auto">
          <a:xfrm>
            <a:off x="611188" y="1989138"/>
            <a:ext cx="7777162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b="1"/>
              <a:t>    </a:t>
            </a:r>
            <a:r>
              <a:rPr lang="ru-RU" sz="2800" b="1">
                <a:solidFill>
                  <a:srgbClr val="000066"/>
                </a:solidFill>
              </a:rPr>
              <a:t>Карбоновые кислоты легко вступают  </a:t>
            </a:r>
          </a:p>
          <a:p>
            <a:r>
              <a:rPr lang="ru-RU" sz="2800" b="1">
                <a:solidFill>
                  <a:srgbClr val="000066"/>
                </a:solidFill>
              </a:rPr>
              <a:t>     в реакцию:</a:t>
            </a:r>
          </a:p>
          <a:p>
            <a:pPr algn="ctr"/>
            <a:r>
              <a:rPr lang="ru-RU" sz="2800" b="1"/>
              <a:t>       а)  с альдегидами </a:t>
            </a:r>
          </a:p>
          <a:p>
            <a:pPr algn="ctr"/>
            <a:r>
              <a:rPr lang="ru-RU" sz="2800" b="1"/>
              <a:t>б)  с бензолом </a:t>
            </a:r>
          </a:p>
          <a:p>
            <a:pPr algn="ctr"/>
            <a:r>
              <a:rPr lang="ru-RU" sz="2800" b="1"/>
              <a:t>б)  с кетонами </a:t>
            </a:r>
          </a:p>
          <a:p>
            <a:pPr algn="ctr"/>
            <a:r>
              <a:rPr lang="ru-RU" sz="2800" b="1"/>
              <a:t>   г)  со спиртами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908050"/>
            <a:ext cx="8229600" cy="850900"/>
          </a:xfrm>
        </p:spPr>
        <p:txBody>
          <a:bodyPr/>
          <a:lstStyle/>
          <a:p>
            <a:r>
              <a:rPr lang="ru-RU" sz="2800" smtClean="0">
                <a:solidFill>
                  <a:srgbClr val="000066"/>
                </a:solidFill>
              </a:rPr>
              <a:t>Тест 9</a:t>
            </a:r>
          </a:p>
        </p:txBody>
      </p:sp>
      <p:sp>
        <p:nvSpPr>
          <p:cNvPr id="48131" name="Rectangle 4"/>
          <p:cNvSpPr>
            <a:spLocks noChangeArrowheads="1"/>
          </p:cNvSpPr>
          <p:nvPr/>
        </p:nvSpPr>
        <p:spPr bwMode="auto">
          <a:xfrm>
            <a:off x="468313" y="1978025"/>
            <a:ext cx="8064500" cy="290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>
              <a:spcAft>
                <a:spcPct val="60000"/>
              </a:spcAft>
              <a:tabLst>
                <a:tab pos="539750" algn="l"/>
                <a:tab pos="809625" algn="l"/>
                <a:tab pos="4140200" algn="l"/>
              </a:tabLst>
            </a:pPr>
            <a:r>
              <a:rPr lang="ru-RU" sz="2800" b="1">
                <a:solidFill>
                  <a:srgbClr val="000066"/>
                </a:solidFill>
              </a:rPr>
              <a:t>Представителем класса карбоновых кислот является соединение:</a:t>
            </a:r>
          </a:p>
          <a:p>
            <a:pPr indent="450850">
              <a:tabLst>
                <a:tab pos="539750" algn="l"/>
                <a:tab pos="809625" algn="l"/>
                <a:tab pos="4140200" algn="l"/>
              </a:tabLst>
            </a:pPr>
            <a:r>
              <a:rPr lang="ru-RU" sz="2800"/>
              <a:t>                             </a:t>
            </a:r>
            <a:r>
              <a:rPr lang="ru-RU" sz="2800" b="1"/>
              <a:t>а)  </a:t>
            </a:r>
            <a:r>
              <a:rPr lang="en-US" sz="2800" b="1"/>
              <a:t>C</a:t>
            </a:r>
            <a:r>
              <a:rPr lang="ru-RU" sz="2800" b="1" baseline="-25000"/>
              <a:t>2</a:t>
            </a:r>
            <a:r>
              <a:rPr lang="en-US" sz="2800" b="1"/>
              <a:t>H</a:t>
            </a:r>
            <a:r>
              <a:rPr lang="ru-RU" sz="2800" b="1" baseline="-25000"/>
              <a:t>6</a:t>
            </a:r>
            <a:r>
              <a:rPr lang="ru-RU" sz="2800" b="1"/>
              <a:t>                              </a:t>
            </a:r>
          </a:p>
          <a:p>
            <a:pPr indent="450850" algn="ctr">
              <a:tabLst>
                <a:tab pos="539750" algn="l"/>
                <a:tab pos="809625" algn="l"/>
                <a:tab pos="4140200" algn="l"/>
              </a:tabLst>
            </a:pPr>
            <a:r>
              <a:rPr lang="ru-RU" sz="2800" b="1"/>
              <a:t> б)  </a:t>
            </a:r>
            <a:r>
              <a:rPr lang="en-US" sz="2800" b="1"/>
              <a:t>C</a:t>
            </a:r>
            <a:r>
              <a:rPr lang="ru-RU" sz="2800" b="1" baseline="-25000"/>
              <a:t>2</a:t>
            </a:r>
            <a:r>
              <a:rPr lang="en-US" sz="2800" b="1"/>
              <a:t>H</a:t>
            </a:r>
            <a:r>
              <a:rPr lang="ru-RU" sz="2800" b="1" baseline="-25000"/>
              <a:t>5</a:t>
            </a:r>
            <a:r>
              <a:rPr lang="en-US" sz="2800" b="1"/>
              <a:t>NH</a:t>
            </a:r>
            <a:r>
              <a:rPr lang="ru-RU" sz="2800" b="1" baseline="-25000"/>
              <a:t>2</a:t>
            </a:r>
            <a:r>
              <a:rPr lang="ru-RU" sz="2800" b="1"/>
              <a:t>        </a:t>
            </a:r>
          </a:p>
          <a:p>
            <a:pPr indent="450850" algn="ctr">
              <a:tabLst>
                <a:tab pos="539750" algn="l"/>
                <a:tab pos="809625" algn="l"/>
                <a:tab pos="4140200" algn="l"/>
              </a:tabLst>
            </a:pPr>
            <a:r>
              <a:rPr lang="ru-RU" sz="2800" b="1"/>
              <a:t>в)  </a:t>
            </a:r>
            <a:r>
              <a:rPr lang="en-US" sz="2800" b="1"/>
              <a:t>C</a:t>
            </a:r>
            <a:r>
              <a:rPr lang="ru-RU" sz="2800" b="1" baseline="-25000"/>
              <a:t>2</a:t>
            </a:r>
            <a:r>
              <a:rPr lang="en-US" sz="2800" b="1"/>
              <a:t>H</a:t>
            </a:r>
            <a:r>
              <a:rPr lang="ru-RU" sz="2800" b="1" baseline="-25000"/>
              <a:t>5</a:t>
            </a:r>
            <a:r>
              <a:rPr lang="ru-RU" sz="2800" b="1"/>
              <a:t>ОН           </a:t>
            </a:r>
          </a:p>
          <a:p>
            <a:pPr indent="450850" algn="ctr">
              <a:tabLst>
                <a:tab pos="539750" algn="l"/>
                <a:tab pos="809625" algn="l"/>
                <a:tab pos="4140200" algn="l"/>
              </a:tabLst>
            </a:pPr>
            <a:r>
              <a:rPr lang="ru-RU" sz="2800" b="1"/>
              <a:t>      г)   </a:t>
            </a:r>
            <a:r>
              <a:rPr lang="en-US" sz="2800" b="1"/>
              <a:t>C</a:t>
            </a:r>
            <a:r>
              <a:rPr lang="ru-RU" sz="2800" b="1" baseline="-25000"/>
              <a:t>2</a:t>
            </a:r>
            <a:r>
              <a:rPr lang="en-US" sz="2800" b="1"/>
              <a:t>H</a:t>
            </a:r>
            <a:r>
              <a:rPr lang="ru-RU" sz="2800" b="1" baseline="-25000"/>
              <a:t>5</a:t>
            </a:r>
            <a:r>
              <a:rPr lang="ru-RU" sz="2800" b="1"/>
              <a:t>СООН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908050"/>
            <a:ext cx="8229600" cy="850900"/>
          </a:xfrm>
        </p:spPr>
        <p:txBody>
          <a:bodyPr/>
          <a:lstStyle/>
          <a:p>
            <a:r>
              <a:rPr lang="ru-RU" sz="2800" smtClean="0">
                <a:solidFill>
                  <a:srgbClr val="000066"/>
                </a:solidFill>
              </a:rPr>
              <a:t>Тест 10</a:t>
            </a:r>
          </a:p>
        </p:txBody>
      </p:sp>
      <p:sp>
        <p:nvSpPr>
          <p:cNvPr id="49155" name="Rectangle 4"/>
          <p:cNvSpPr>
            <a:spLocks noChangeArrowheads="1"/>
          </p:cNvSpPr>
          <p:nvPr/>
        </p:nvSpPr>
        <p:spPr bwMode="auto">
          <a:xfrm>
            <a:off x="539750" y="1978025"/>
            <a:ext cx="8064500" cy="290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Aft>
                <a:spcPct val="60000"/>
              </a:spcAft>
              <a:tabLst>
                <a:tab pos="809625" algn="l"/>
                <a:tab pos="4140200" algn="l"/>
              </a:tabLst>
            </a:pPr>
            <a:r>
              <a:rPr lang="ru-RU" sz="2800" b="1">
                <a:solidFill>
                  <a:srgbClr val="000066"/>
                </a:solidFill>
              </a:rPr>
              <a:t>Для обнаружения ароматических соединений применяется реакция:</a:t>
            </a:r>
            <a:r>
              <a:rPr lang="ru-RU" sz="2800" b="1"/>
              <a:t> </a:t>
            </a:r>
          </a:p>
          <a:p>
            <a:pPr algn="ctr">
              <a:tabLst>
                <a:tab pos="809625" algn="l"/>
                <a:tab pos="4140200" algn="l"/>
              </a:tabLst>
            </a:pPr>
            <a:r>
              <a:rPr lang="ru-RU" sz="2800" b="1"/>
              <a:t>а)  гидролиза   </a:t>
            </a:r>
          </a:p>
          <a:p>
            <a:pPr>
              <a:tabLst>
                <a:tab pos="809625" algn="l"/>
                <a:tab pos="4140200" algn="l"/>
              </a:tabLst>
            </a:pPr>
            <a:r>
              <a:rPr lang="ru-RU" sz="2800" b="1"/>
              <a:t>                            б)  изомеризации     </a:t>
            </a:r>
          </a:p>
          <a:p>
            <a:pPr algn="ctr">
              <a:tabLst>
                <a:tab pos="809625" algn="l"/>
                <a:tab pos="4140200" algn="l"/>
              </a:tabLst>
            </a:pPr>
            <a:r>
              <a:rPr lang="ru-RU" sz="2800" b="1"/>
              <a:t>   в)  нитрования          </a:t>
            </a:r>
          </a:p>
          <a:p>
            <a:pPr algn="ctr">
              <a:tabLst>
                <a:tab pos="809625" algn="l"/>
                <a:tab pos="4140200" algn="l"/>
              </a:tabLst>
            </a:pPr>
            <a:r>
              <a:rPr lang="ru-RU" sz="2800" b="1"/>
              <a:t>       г)  фосфоролиза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836613"/>
            <a:ext cx="8229600" cy="850900"/>
          </a:xfrm>
        </p:spPr>
        <p:txBody>
          <a:bodyPr/>
          <a:lstStyle/>
          <a:p>
            <a:r>
              <a:rPr lang="ru-RU" sz="2800" smtClean="0">
                <a:solidFill>
                  <a:srgbClr val="000066"/>
                </a:solidFill>
              </a:rPr>
              <a:t>Тест 11</a:t>
            </a:r>
          </a:p>
        </p:txBody>
      </p:sp>
      <p:sp>
        <p:nvSpPr>
          <p:cNvPr id="50179" name="Rectangle 4"/>
          <p:cNvSpPr>
            <a:spLocks noChangeArrowheads="1"/>
          </p:cNvSpPr>
          <p:nvPr/>
        </p:nvSpPr>
        <p:spPr bwMode="auto">
          <a:xfrm>
            <a:off x="1187450" y="1976438"/>
            <a:ext cx="7345363" cy="290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Aft>
                <a:spcPct val="60000"/>
              </a:spcAft>
              <a:tabLst>
                <a:tab pos="450850" algn="l"/>
              </a:tabLst>
            </a:pPr>
            <a:r>
              <a:rPr lang="ru-RU" sz="2800" b="1">
                <a:solidFill>
                  <a:srgbClr val="000066"/>
                </a:solidFill>
              </a:rPr>
              <a:t>Соединение  НО- </a:t>
            </a:r>
            <a:r>
              <a:rPr lang="en-US" sz="2800" b="1">
                <a:solidFill>
                  <a:srgbClr val="000066"/>
                </a:solidFill>
              </a:rPr>
              <a:t>C</a:t>
            </a:r>
            <a:r>
              <a:rPr lang="ru-RU" sz="2800" b="1">
                <a:solidFill>
                  <a:srgbClr val="000066"/>
                </a:solidFill>
              </a:rPr>
              <a:t>Н</a:t>
            </a:r>
            <a:r>
              <a:rPr lang="ru-RU" sz="2800" b="1" baseline="-25000">
                <a:solidFill>
                  <a:srgbClr val="000066"/>
                </a:solidFill>
              </a:rPr>
              <a:t>2</a:t>
            </a:r>
            <a:r>
              <a:rPr lang="ru-RU" sz="2800" b="1">
                <a:solidFill>
                  <a:srgbClr val="000066"/>
                </a:solidFill>
              </a:rPr>
              <a:t> – СН</a:t>
            </a:r>
            <a:r>
              <a:rPr lang="ru-RU" sz="2800" b="1" baseline="-25000">
                <a:solidFill>
                  <a:srgbClr val="000066"/>
                </a:solidFill>
              </a:rPr>
              <a:t>2</a:t>
            </a:r>
            <a:r>
              <a:rPr lang="ru-RU" sz="2800" b="1">
                <a:solidFill>
                  <a:srgbClr val="000066"/>
                </a:solidFill>
              </a:rPr>
              <a:t> – СН</a:t>
            </a:r>
            <a:r>
              <a:rPr lang="ru-RU" sz="2800" b="1" baseline="-25000">
                <a:solidFill>
                  <a:srgbClr val="000066"/>
                </a:solidFill>
              </a:rPr>
              <a:t>2</a:t>
            </a:r>
            <a:r>
              <a:rPr lang="ru-RU" sz="2800" b="1">
                <a:solidFill>
                  <a:srgbClr val="000066"/>
                </a:solidFill>
              </a:rPr>
              <a:t> – ОН   является представителем  класса:</a:t>
            </a:r>
          </a:p>
          <a:p>
            <a:pPr>
              <a:tabLst>
                <a:tab pos="450850" algn="l"/>
              </a:tabLst>
            </a:pPr>
            <a:r>
              <a:rPr lang="ru-RU" sz="2800" b="1"/>
              <a:t>            а)  одноатомных спиртов </a:t>
            </a:r>
          </a:p>
          <a:p>
            <a:pPr>
              <a:tabLst>
                <a:tab pos="450850" algn="l"/>
              </a:tabLst>
            </a:pPr>
            <a:r>
              <a:rPr lang="ru-RU" sz="2800" b="1"/>
              <a:t>            б)  двухатомных спиртов</a:t>
            </a:r>
          </a:p>
          <a:p>
            <a:pPr>
              <a:tabLst>
                <a:tab pos="450850" algn="l"/>
              </a:tabLst>
            </a:pPr>
            <a:r>
              <a:rPr lang="ru-RU" sz="2800" b="1"/>
              <a:t>            в)   трехатомных спиртов</a:t>
            </a:r>
          </a:p>
          <a:p>
            <a:pPr>
              <a:tabLst>
                <a:tab pos="450850" algn="l"/>
              </a:tabLst>
            </a:pPr>
            <a:r>
              <a:rPr lang="ru-RU" sz="2800" b="1"/>
              <a:t>             г)   многоатомных спиртов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1075"/>
            <a:ext cx="8229600" cy="792163"/>
          </a:xfrm>
        </p:spPr>
        <p:txBody>
          <a:bodyPr/>
          <a:lstStyle/>
          <a:p>
            <a:r>
              <a:rPr lang="ru-RU" sz="2800" smtClean="0">
                <a:solidFill>
                  <a:srgbClr val="000066"/>
                </a:solidFill>
              </a:rPr>
              <a:t>Тест 12</a:t>
            </a:r>
          </a:p>
        </p:txBody>
      </p:sp>
      <p:sp>
        <p:nvSpPr>
          <p:cNvPr id="51203" name="Rectangle 4"/>
          <p:cNvSpPr>
            <a:spLocks noChangeArrowheads="1"/>
          </p:cNvSpPr>
          <p:nvPr/>
        </p:nvSpPr>
        <p:spPr bwMode="auto">
          <a:xfrm>
            <a:off x="468313" y="1976438"/>
            <a:ext cx="8135937" cy="290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39750" algn="l"/>
                <a:tab pos="3870325" algn="l"/>
              </a:tabLst>
            </a:pPr>
            <a:r>
              <a:rPr lang="ru-RU" sz="2800" b="1"/>
              <a:t>       </a:t>
            </a:r>
            <a:r>
              <a:rPr lang="ru-RU" sz="2800" b="1">
                <a:solidFill>
                  <a:srgbClr val="000066"/>
                </a:solidFill>
              </a:rPr>
              <a:t>Атомы углерода в органических </a:t>
            </a:r>
          </a:p>
          <a:p>
            <a:pPr>
              <a:spcAft>
                <a:spcPct val="60000"/>
              </a:spcAft>
              <a:tabLst>
                <a:tab pos="539750" algn="l"/>
                <a:tab pos="3870325" algn="l"/>
              </a:tabLst>
            </a:pPr>
            <a:r>
              <a:rPr lang="ru-RU" sz="2800" b="1">
                <a:solidFill>
                  <a:srgbClr val="000066"/>
                </a:solidFill>
              </a:rPr>
              <a:t>       соединениях соединяются:</a:t>
            </a:r>
          </a:p>
          <a:p>
            <a:pPr>
              <a:tabLst>
                <a:tab pos="539750" algn="l"/>
                <a:tab pos="3870325" algn="l"/>
              </a:tabLst>
            </a:pPr>
            <a:r>
              <a:rPr lang="ru-RU" sz="2800" b="1"/>
              <a:t>              а)  водородными связями </a:t>
            </a:r>
          </a:p>
          <a:p>
            <a:pPr>
              <a:tabLst>
                <a:tab pos="539750" algn="l"/>
                <a:tab pos="3870325" algn="l"/>
              </a:tabLst>
            </a:pPr>
            <a:r>
              <a:rPr lang="ru-RU" sz="2800" b="1"/>
              <a:t>              б)  ионными связями </a:t>
            </a:r>
          </a:p>
          <a:p>
            <a:pPr>
              <a:tabLst>
                <a:tab pos="539750" algn="l"/>
                <a:tab pos="3870325" algn="l"/>
              </a:tabLst>
            </a:pPr>
            <a:r>
              <a:rPr lang="ru-RU" sz="2800" b="1"/>
              <a:t>              в)  ковалентными связями</a:t>
            </a:r>
          </a:p>
          <a:p>
            <a:pPr algn="ctr">
              <a:tabLst>
                <a:tab pos="539750" algn="l"/>
                <a:tab pos="3870325" algn="l"/>
              </a:tabLst>
            </a:pPr>
            <a:r>
              <a:rPr lang="ru-RU" sz="2800" b="1"/>
              <a:t>г)  металлическими связями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914400" y="257175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 </a:t>
            </a:r>
            <a:r>
              <a:rPr lang="ru-RU" sz="4400" b="1" smtClean="0">
                <a:solidFill>
                  <a:srgbClr val="003300"/>
                </a:solidFill>
              </a:rPr>
              <a:t>СН</a:t>
            </a:r>
            <a:r>
              <a:rPr lang="ru-RU" sz="4400" b="1" baseline="-25000" smtClean="0">
                <a:solidFill>
                  <a:srgbClr val="003300"/>
                </a:solidFill>
              </a:rPr>
              <a:t>3</a:t>
            </a:r>
            <a:r>
              <a:rPr lang="ru-RU" sz="4400" b="1" smtClean="0">
                <a:solidFill>
                  <a:srgbClr val="003300"/>
                </a:solidFill>
              </a:rPr>
              <a:t>-СН-СН</a:t>
            </a:r>
            <a:r>
              <a:rPr lang="ru-RU" sz="4400" b="1" baseline="-25000" smtClean="0">
                <a:solidFill>
                  <a:srgbClr val="003300"/>
                </a:solidFill>
              </a:rPr>
              <a:t>2</a:t>
            </a:r>
            <a:r>
              <a:rPr lang="ru-RU" sz="4400" b="1" smtClean="0">
                <a:solidFill>
                  <a:srgbClr val="003300"/>
                </a:solidFill>
              </a:rPr>
              <a:t>-СН</a:t>
            </a:r>
            <a:r>
              <a:rPr lang="ru-RU" sz="4400" b="1" baseline="-25000" smtClean="0">
                <a:solidFill>
                  <a:srgbClr val="003300"/>
                </a:solidFill>
              </a:rPr>
              <a:t>2</a:t>
            </a:r>
            <a:r>
              <a:rPr lang="ru-RU" sz="4400" b="1" smtClean="0">
                <a:solidFill>
                  <a:srgbClr val="003300"/>
                </a:solidFill>
              </a:rPr>
              <a:t>-СН</a:t>
            </a:r>
            <a:r>
              <a:rPr lang="ru-RU" sz="4400" b="1" baseline="-25000" smtClean="0">
                <a:solidFill>
                  <a:srgbClr val="003300"/>
                </a:solidFill>
              </a:rPr>
              <a:t>3</a:t>
            </a:r>
            <a:endParaRPr lang="ru-RU" sz="4400" b="1" smtClean="0">
              <a:solidFill>
                <a:srgbClr val="003300"/>
              </a:solidFill>
            </a:endParaRPr>
          </a:p>
          <a:p>
            <a:pPr>
              <a:buFontTx/>
              <a:buNone/>
            </a:pPr>
            <a:r>
              <a:rPr lang="ru-RU" sz="4400" b="1" smtClean="0">
                <a:solidFill>
                  <a:srgbClr val="003300"/>
                </a:solidFill>
              </a:rPr>
              <a:t>         СН</a:t>
            </a:r>
            <a:r>
              <a:rPr lang="ru-RU" sz="4400" b="1" baseline="-25000" smtClean="0">
                <a:solidFill>
                  <a:srgbClr val="003300"/>
                </a:solidFill>
              </a:rPr>
              <a:t>3</a:t>
            </a:r>
          </a:p>
          <a:p>
            <a:pPr>
              <a:buFontTx/>
              <a:buNone/>
            </a:pPr>
            <a:r>
              <a:rPr lang="ru-RU" sz="4400" b="1" smtClean="0">
                <a:solidFill>
                  <a:srgbClr val="000066"/>
                </a:solidFill>
              </a:rPr>
              <a:t>                 (С</a:t>
            </a:r>
            <a:r>
              <a:rPr lang="ru-RU" sz="4400" b="1" baseline="-25000" smtClean="0">
                <a:solidFill>
                  <a:srgbClr val="000066"/>
                </a:solidFill>
              </a:rPr>
              <a:t>6</a:t>
            </a:r>
            <a:r>
              <a:rPr lang="ru-RU" sz="4400" b="1" smtClean="0">
                <a:solidFill>
                  <a:srgbClr val="000066"/>
                </a:solidFill>
              </a:rPr>
              <a:t>Н</a:t>
            </a:r>
            <a:r>
              <a:rPr lang="ru-RU" sz="4400" b="1" baseline="-25000" smtClean="0">
                <a:solidFill>
                  <a:srgbClr val="000066"/>
                </a:solidFill>
              </a:rPr>
              <a:t>14</a:t>
            </a:r>
            <a:r>
              <a:rPr lang="ru-RU" sz="4400" b="1" smtClean="0">
                <a:solidFill>
                  <a:srgbClr val="000066"/>
                </a:solidFill>
              </a:rPr>
              <a:t>)</a:t>
            </a:r>
            <a:endParaRPr lang="ru-RU" sz="4400" baseline="-25000" smtClean="0">
              <a:solidFill>
                <a:srgbClr val="000066"/>
              </a:solidFill>
            </a:endParaRPr>
          </a:p>
          <a:p>
            <a:pPr>
              <a:buFontTx/>
              <a:buNone/>
            </a:pPr>
            <a:endParaRPr lang="ru-RU" sz="4400" b="1" baseline="-25000" smtClean="0">
              <a:solidFill>
                <a:srgbClr val="0033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2393156" y="3393282"/>
            <a:ext cx="214313" cy="0"/>
          </a:xfrm>
          <a:prstGeom prst="line">
            <a:avLst/>
          </a:prstGeom>
          <a:ln w="5715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Содержимое 2"/>
          <p:cNvSpPr>
            <a:spLocks noGrp="1"/>
          </p:cNvSpPr>
          <p:nvPr>
            <p:ph idx="1"/>
          </p:nvPr>
        </p:nvSpPr>
        <p:spPr>
          <a:xfrm>
            <a:off x="428625" y="1785938"/>
            <a:ext cx="8229600" cy="4525962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          </a:t>
            </a:r>
            <a:r>
              <a:rPr lang="ru-RU" sz="6000" b="1" smtClean="0">
                <a:solidFill>
                  <a:srgbClr val="660066"/>
                </a:solidFill>
              </a:rPr>
              <a:t>Успехов в учебе!   </a:t>
            </a:r>
          </a:p>
          <a:p>
            <a:pPr>
              <a:buFontTx/>
              <a:buNone/>
            </a:pPr>
            <a:r>
              <a:rPr lang="ru-RU" sz="6000" smtClean="0"/>
              <a:t>   </a:t>
            </a:r>
            <a:r>
              <a:rPr lang="ru-RU" sz="6000" b="1" smtClean="0">
                <a:solidFill>
                  <a:srgbClr val="003300"/>
                </a:solidFill>
              </a:rPr>
              <a:t>Удачи на экзамене!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2"/>
          <p:cNvSpPr>
            <a:spLocks noGrp="1"/>
          </p:cNvSpPr>
          <p:nvPr>
            <p:ph idx="1"/>
          </p:nvPr>
        </p:nvSpPr>
        <p:spPr>
          <a:xfrm>
            <a:off x="914400" y="257175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 </a:t>
            </a:r>
            <a:r>
              <a:rPr lang="ru-RU" sz="4400" b="1" smtClean="0">
                <a:solidFill>
                  <a:srgbClr val="003300"/>
                </a:solidFill>
              </a:rPr>
              <a:t>СН</a:t>
            </a:r>
            <a:r>
              <a:rPr lang="ru-RU" sz="4400" b="1" baseline="-25000" smtClean="0">
                <a:solidFill>
                  <a:srgbClr val="003300"/>
                </a:solidFill>
              </a:rPr>
              <a:t>3</a:t>
            </a:r>
            <a:r>
              <a:rPr lang="ru-RU" sz="4400" b="1" smtClean="0">
                <a:solidFill>
                  <a:srgbClr val="003300"/>
                </a:solidFill>
              </a:rPr>
              <a:t>-СН-СН</a:t>
            </a:r>
            <a:r>
              <a:rPr lang="ru-RU" sz="4400" b="1" baseline="-25000" smtClean="0">
                <a:solidFill>
                  <a:srgbClr val="003300"/>
                </a:solidFill>
              </a:rPr>
              <a:t>2</a:t>
            </a:r>
            <a:r>
              <a:rPr lang="ru-RU" sz="4400" b="1" smtClean="0">
                <a:solidFill>
                  <a:srgbClr val="003300"/>
                </a:solidFill>
              </a:rPr>
              <a:t>-СН</a:t>
            </a:r>
            <a:r>
              <a:rPr lang="ru-RU" sz="4400" b="1" baseline="-25000" smtClean="0">
                <a:solidFill>
                  <a:srgbClr val="003300"/>
                </a:solidFill>
              </a:rPr>
              <a:t>3</a:t>
            </a:r>
            <a:endParaRPr lang="ru-RU" sz="4400" b="1" smtClean="0">
              <a:solidFill>
                <a:srgbClr val="003300"/>
              </a:solidFill>
            </a:endParaRPr>
          </a:p>
          <a:p>
            <a:pPr>
              <a:buFontTx/>
              <a:buNone/>
            </a:pPr>
            <a:r>
              <a:rPr lang="ru-RU" sz="4400" b="1" smtClean="0">
                <a:solidFill>
                  <a:srgbClr val="003300"/>
                </a:solidFill>
              </a:rPr>
              <a:t>         СН</a:t>
            </a:r>
            <a:r>
              <a:rPr lang="ru-RU" sz="4400" b="1" baseline="-25000" smtClean="0">
                <a:solidFill>
                  <a:srgbClr val="003300"/>
                </a:solidFill>
              </a:rPr>
              <a:t>3</a:t>
            </a:r>
            <a:r>
              <a:rPr lang="ru-RU" sz="4400" b="1" smtClean="0">
                <a:solidFill>
                  <a:srgbClr val="003300"/>
                </a:solidFill>
              </a:rPr>
              <a:t>СН</a:t>
            </a:r>
            <a:r>
              <a:rPr lang="ru-RU" sz="4400" b="1" baseline="-25000" smtClean="0">
                <a:solidFill>
                  <a:srgbClr val="003300"/>
                </a:solidFill>
              </a:rPr>
              <a:t>3</a:t>
            </a:r>
          </a:p>
          <a:p>
            <a:pPr>
              <a:buFontTx/>
              <a:buNone/>
            </a:pPr>
            <a:r>
              <a:rPr lang="ru-RU" sz="4400" b="1" smtClean="0">
                <a:solidFill>
                  <a:srgbClr val="000066"/>
                </a:solidFill>
              </a:rPr>
              <a:t>                 (С</a:t>
            </a:r>
            <a:r>
              <a:rPr lang="ru-RU" sz="4400" b="1" baseline="-25000" smtClean="0">
                <a:solidFill>
                  <a:srgbClr val="000066"/>
                </a:solidFill>
              </a:rPr>
              <a:t>6</a:t>
            </a:r>
            <a:r>
              <a:rPr lang="ru-RU" sz="4400" b="1" smtClean="0">
                <a:solidFill>
                  <a:srgbClr val="000066"/>
                </a:solidFill>
              </a:rPr>
              <a:t>Н</a:t>
            </a:r>
            <a:r>
              <a:rPr lang="ru-RU" sz="4400" b="1" baseline="-25000" smtClean="0">
                <a:solidFill>
                  <a:srgbClr val="000066"/>
                </a:solidFill>
              </a:rPr>
              <a:t>14</a:t>
            </a:r>
            <a:r>
              <a:rPr lang="ru-RU" sz="4400" b="1" smtClean="0">
                <a:solidFill>
                  <a:srgbClr val="000066"/>
                </a:solidFill>
              </a:rPr>
              <a:t>)</a:t>
            </a:r>
            <a:endParaRPr lang="ru-RU" sz="4400" baseline="-25000" smtClean="0">
              <a:solidFill>
                <a:srgbClr val="000066"/>
              </a:solidFill>
            </a:endParaRPr>
          </a:p>
          <a:p>
            <a:pPr>
              <a:buFontTx/>
              <a:buNone/>
            </a:pPr>
            <a:endParaRPr lang="ru-RU" sz="4400" b="1" baseline="-25000" smtClean="0">
              <a:solidFill>
                <a:srgbClr val="0033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2393156" y="3393282"/>
            <a:ext cx="214313" cy="0"/>
          </a:xfrm>
          <a:prstGeom prst="line">
            <a:avLst/>
          </a:prstGeom>
          <a:ln w="5715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rot="5400000">
            <a:off x="3536156" y="3393282"/>
            <a:ext cx="214313" cy="0"/>
          </a:xfrm>
          <a:prstGeom prst="line">
            <a:avLst/>
          </a:prstGeom>
          <a:ln w="5715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2"/>
          <p:cNvSpPr>
            <a:spLocks noGrp="1"/>
          </p:cNvSpPr>
          <p:nvPr>
            <p:ph idx="1"/>
          </p:nvPr>
        </p:nvSpPr>
        <p:spPr>
          <a:xfrm>
            <a:off x="914400" y="2643188"/>
            <a:ext cx="8229600" cy="4525962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 </a:t>
            </a:r>
            <a:r>
              <a:rPr lang="ru-RU" sz="4400" b="1" smtClean="0">
                <a:solidFill>
                  <a:srgbClr val="003300"/>
                </a:solidFill>
              </a:rPr>
              <a:t>СН</a:t>
            </a:r>
            <a:r>
              <a:rPr lang="ru-RU" sz="4400" b="1" baseline="-25000" smtClean="0">
                <a:solidFill>
                  <a:srgbClr val="003300"/>
                </a:solidFill>
              </a:rPr>
              <a:t>3</a:t>
            </a:r>
            <a:r>
              <a:rPr lang="ru-RU" sz="4400" b="1" smtClean="0">
                <a:solidFill>
                  <a:srgbClr val="003300"/>
                </a:solidFill>
              </a:rPr>
              <a:t>-С-СН</a:t>
            </a:r>
            <a:r>
              <a:rPr lang="ru-RU" sz="4400" b="1" baseline="-25000" smtClean="0">
                <a:solidFill>
                  <a:srgbClr val="003300"/>
                </a:solidFill>
              </a:rPr>
              <a:t>2</a:t>
            </a:r>
            <a:r>
              <a:rPr lang="ru-RU" sz="4400" b="1" smtClean="0">
                <a:solidFill>
                  <a:srgbClr val="003300"/>
                </a:solidFill>
              </a:rPr>
              <a:t>-СН</a:t>
            </a:r>
            <a:r>
              <a:rPr lang="ru-RU" sz="4400" b="1" baseline="-25000" smtClean="0">
                <a:solidFill>
                  <a:srgbClr val="003300"/>
                </a:solidFill>
              </a:rPr>
              <a:t>3</a:t>
            </a:r>
            <a:endParaRPr lang="ru-RU" sz="4400" b="1" smtClean="0">
              <a:solidFill>
                <a:srgbClr val="003300"/>
              </a:solidFill>
            </a:endParaRPr>
          </a:p>
          <a:p>
            <a:pPr>
              <a:buFontTx/>
              <a:buNone/>
            </a:pPr>
            <a:r>
              <a:rPr lang="ru-RU" sz="4400" b="1" smtClean="0">
                <a:solidFill>
                  <a:srgbClr val="003300"/>
                </a:solidFill>
              </a:rPr>
              <a:t>         СН</a:t>
            </a:r>
            <a:r>
              <a:rPr lang="ru-RU" sz="4400" b="1" baseline="-25000" smtClean="0">
                <a:solidFill>
                  <a:srgbClr val="003300"/>
                </a:solidFill>
              </a:rPr>
              <a:t>3</a:t>
            </a:r>
          </a:p>
          <a:p>
            <a:pPr>
              <a:buFontTx/>
              <a:buNone/>
            </a:pPr>
            <a:r>
              <a:rPr lang="ru-RU" sz="4400" b="1" smtClean="0">
                <a:solidFill>
                  <a:srgbClr val="000066"/>
                </a:solidFill>
              </a:rPr>
              <a:t>                 (С</a:t>
            </a:r>
            <a:r>
              <a:rPr lang="ru-RU" sz="4400" b="1" baseline="-25000" smtClean="0">
                <a:solidFill>
                  <a:srgbClr val="000066"/>
                </a:solidFill>
              </a:rPr>
              <a:t>6</a:t>
            </a:r>
            <a:r>
              <a:rPr lang="ru-RU" sz="4400" b="1" smtClean="0">
                <a:solidFill>
                  <a:srgbClr val="000066"/>
                </a:solidFill>
              </a:rPr>
              <a:t>Н</a:t>
            </a:r>
            <a:r>
              <a:rPr lang="ru-RU" sz="4400" b="1" baseline="-25000" smtClean="0">
                <a:solidFill>
                  <a:srgbClr val="000066"/>
                </a:solidFill>
              </a:rPr>
              <a:t>14</a:t>
            </a:r>
            <a:r>
              <a:rPr lang="ru-RU" sz="4400" b="1" smtClean="0">
                <a:solidFill>
                  <a:srgbClr val="000066"/>
                </a:solidFill>
              </a:rPr>
              <a:t>)</a:t>
            </a:r>
            <a:endParaRPr lang="ru-RU" sz="4400" baseline="-25000" smtClean="0">
              <a:solidFill>
                <a:srgbClr val="000066"/>
              </a:solidFill>
            </a:endParaRPr>
          </a:p>
          <a:p>
            <a:pPr>
              <a:buFontTx/>
              <a:buNone/>
            </a:pPr>
            <a:endParaRPr lang="ru-RU" sz="4400" b="1" baseline="-25000" smtClean="0">
              <a:solidFill>
                <a:srgbClr val="0033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2393156" y="3393282"/>
            <a:ext cx="214313" cy="0"/>
          </a:xfrm>
          <a:prstGeom prst="line">
            <a:avLst/>
          </a:prstGeom>
          <a:ln w="5715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2286000" y="1857375"/>
            <a:ext cx="120967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b="1" kern="0" dirty="0">
                <a:solidFill>
                  <a:srgbClr val="003300"/>
                </a:solidFill>
                <a:latin typeface="Arial"/>
              </a:rPr>
              <a:t>СН</a:t>
            </a:r>
            <a:r>
              <a:rPr lang="ru-RU" sz="4400" b="1" kern="0" baseline="-25000" dirty="0">
                <a:solidFill>
                  <a:srgbClr val="003300"/>
                </a:solidFill>
                <a:latin typeface="Arial"/>
              </a:rPr>
              <a:t>3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2393157" y="2607469"/>
            <a:ext cx="214312" cy="0"/>
          </a:xfrm>
          <a:prstGeom prst="line">
            <a:avLst/>
          </a:prstGeom>
          <a:ln w="5715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620713"/>
            <a:ext cx="8229600" cy="777875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000066"/>
                </a:solidFill>
              </a:rPr>
              <a:t>Углеводороды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28775"/>
            <a:ext cx="8713788" cy="4525963"/>
          </a:xfrm>
        </p:spPr>
        <p:txBody>
          <a:bodyPr/>
          <a:lstStyle/>
          <a:p>
            <a:pPr marL="0" indent="0" eaLnBrk="1" hangingPunct="1">
              <a:lnSpc>
                <a:spcPct val="85000"/>
              </a:lnSpc>
            </a:pPr>
            <a:r>
              <a:rPr lang="ru-RU" sz="2800" b="1" smtClean="0"/>
              <a:t>  </a:t>
            </a:r>
            <a:r>
              <a:rPr lang="ru-RU" b="1" smtClean="0">
                <a:solidFill>
                  <a:srgbClr val="003300"/>
                </a:solidFill>
              </a:rPr>
              <a:t>В зависимости от наличия или отсутствия двойных и тройных связей углеводороды делятся на </a:t>
            </a:r>
            <a:r>
              <a:rPr lang="ru-RU" sz="3600" b="1" smtClean="0">
                <a:solidFill>
                  <a:srgbClr val="008000"/>
                </a:solidFill>
              </a:rPr>
              <a:t>предельные</a:t>
            </a:r>
            <a:r>
              <a:rPr lang="ru-RU" b="1" smtClean="0">
                <a:solidFill>
                  <a:srgbClr val="003300"/>
                </a:solidFill>
              </a:rPr>
              <a:t> или </a:t>
            </a:r>
            <a:r>
              <a:rPr lang="ru-RU" sz="3600" b="1" smtClean="0">
                <a:solidFill>
                  <a:srgbClr val="008000"/>
                </a:solidFill>
              </a:rPr>
              <a:t>насыщенные</a:t>
            </a:r>
            <a:r>
              <a:rPr lang="ru-RU" b="1" smtClean="0">
                <a:solidFill>
                  <a:srgbClr val="003300"/>
                </a:solidFill>
              </a:rPr>
              <a:t>, не имеющие двойных и тройных связей </a:t>
            </a:r>
            <a:r>
              <a:rPr lang="ru-RU" sz="3600" b="1" smtClean="0">
                <a:solidFill>
                  <a:srgbClr val="003300"/>
                </a:solidFill>
              </a:rPr>
              <a:t>(алканы),</a:t>
            </a:r>
            <a:r>
              <a:rPr lang="ru-RU" b="1" smtClean="0">
                <a:solidFill>
                  <a:srgbClr val="003300"/>
                </a:solidFill>
              </a:rPr>
              <a:t> и </a:t>
            </a:r>
            <a:r>
              <a:rPr lang="ru-RU" sz="3600" b="1" smtClean="0">
                <a:solidFill>
                  <a:srgbClr val="1C1C1C"/>
                </a:solidFill>
              </a:rPr>
              <a:t>непредельные</a:t>
            </a:r>
            <a:r>
              <a:rPr lang="ru-RU" b="1" smtClean="0">
                <a:solidFill>
                  <a:srgbClr val="003300"/>
                </a:solidFill>
              </a:rPr>
              <a:t> или </a:t>
            </a:r>
            <a:r>
              <a:rPr lang="ru-RU" sz="3600" b="1" smtClean="0">
                <a:solidFill>
                  <a:srgbClr val="1C1C1C"/>
                </a:solidFill>
              </a:rPr>
              <a:t>ненасыщенные</a:t>
            </a:r>
            <a:r>
              <a:rPr lang="ru-RU" b="1" smtClean="0">
                <a:solidFill>
                  <a:srgbClr val="003300"/>
                </a:solidFill>
              </a:rPr>
              <a:t>, содержащие двойные связи </a:t>
            </a:r>
            <a:r>
              <a:rPr lang="ru-RU" sz="3600" b="1" smtClean="0">
                <a:solidFill>
                  <a:srgbClr val="003300"/>
                </a:solidFill>
              </a:rPr>
              <a:t>(алкены)</a:t>
            </a:r>
            <a:r>
              <a:rPr lang="ru-RU" b="1" smtClean="0">
                <a:solidFill>
                  <a:srgbClr val="003300"/>
                </a:solidFill>
              </a:rPr>
              <a:t> или тройные связи </a:t>
            </a:r>
            <a:r>
              <a:rPr lang="ru-RU" sz="3600" b="1" smtClean="0">
                <a:solidFill>
                  <a:srgbClr val="003300"/>
                </a:solidFill>
              </a:rPr>
              <a:t>(алкины)</a:t>
            </a:r>
            <a:r>
              <a:rPr lang="en-US" b="1" smtClean="0">
                <a:solidFill>
                  <a:srgbClr val="003300"/>
                </a:solidFill>
              </a:rPr>
              <a:t>.</a:t>
            </a:r>
            <a:endParaRPr lang="ru-RU" b="1" smtClean="0">
              <a:solidFill>
                <a:srgbClr val="003300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800" b="1" smtClean="0"/>
              <a:t> </a:t>
            </a:r>
            <a:endParaRPr lang="ru-RU" sz="2800" b="1" baseline="-25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2857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b="1" dirty="0" err="1" smtClean="0"/>
              <a:t>Алканы</a:t>
            </a:r>
            <a:endParaRPr lang="ru-RU" sz="3600" b="1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357313"/>
            <a:ext cx="8858250" cy="5500687"/>
          </a:xfrm>
        </p:spPr>
        <p:txBody>
          <a:bodyPr/>
          <a:lstStyle/>
          <a:p>
            <a:pPr marL="88900" indent="-306000" eaLnBrk="1" hangingPunct="1">
              <a:defRPr/>
            </a:pPr>
            <a:r>
              <a:rPr lang="ru-RU" sz="2800" b="1" dirty="0" smtClean="0"/>
              <a:t> </a:t>
            </a:r>
            <a:r>
              <a:rPr lang="ru-RU" b="1" dirty="0" smtClean="0">
                <a:solidFill>
                  <a:srgbClr val="1C1C1C"/>
                </a:solidFill>
              </a:rPr>
              <a:t>Простейшим </a:t>
            </a:r>
            <a:r>
              <a:rPr lang="ru-RU" b="1" dirty="0" err="1" smtClean="0">
                <a:solidFill>
                  <a:srgbClr val="1C1C1C"/>
                </a:solidFill>
              </a:rPr>
              <a:t>алканом</a:t>
            </a:r>
            <a:r>
              <a:rPr lang="ru-RU" b="1" dirty="0" smtClean="0">
                <a:solidFill>
                  <a:srgbClr val="1C1C1C"/>
                </a:solidFill>
              </a:rPr>
              <a:t> является метан  - </a:t>
            </a:r>
            <a:r>
              <a:rPr lang="ru-RU" b="1" dirty="0" smtClean="0">
                <a:solidFill>
                  <a:srgbClr val="800000"/>
                </a:solidFill>
              </a:rPr>
              <a:t>СН</a:t>
            </a:r>
            <a:r>
              <a:rPr lang="ru-RU" b="1" baseline="-25000" dirty="0" smtClean="0">
                <a:solidFill>
                  <a:srgbClr val="800000"/>
                </a:solidFill>
              </a:rPr>
              <a:t>4</a:t>
            </a:r>
            <a:r>
              <a:rPr lang="ru-RU" b="1" dirty="0" smtClean="0">
                <a:solidFill>
                  <a:srgbClr val="1C1C1C"/>
                </a:solidFill>
              </a:rPr>
              <a:t>;</a:t>
            </a:r>
          </a:p>
          <a:p>
            <a:pPr marL="88900" indent="-288000" eaLnBrk="1" hangingPunct="1">
              <a:lnSpc>
                <a:spcPct val="85000"/>
              </a:lnSpc>
              <a:defRPr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rgbClr val="003300"/>
                </a:solidFill>
              </a:rPr>
              <a:t>Имея общую формулу </a:t>
            </a:r>
            <a:r>
              <a:rPr lang="en-US" b="1" dirty="0" smtClean="0">
                <a:solidFill>
                  <a:srgbClr val="003300"/>
                </a:solidFill>
              </a:rPr>
              <a:t>- </a:t>
            </a:r>
            <a:r>
              <a:rPr lang="ru-RU" b="1" dirty="0" smtClean="0">
                <a:solidFill>
                  <a:srgbClr val="003300"/>
                </a:solidFill>
              </a:rPr>
              <a:t> С</a:t>
            </a:r>
            <a:r>
              <a:rPr lang="en-US" b="1" baseline="-25000" dirty="0" smtClean="0">
                <a:solidFill>
                  <a:srgbClr val="003300"/>
                </a:solidFill>
              </a:rPr>
              <a:t>n</a:t>
            </a:r>
            <a:r>
              <a:rPr lang="en-US" b="1" dirty="0" smtClean="0">
                <a:solidFill>
                  <a:srgbClr val="003300"/>
                </a:solidFill>
              </a:rPr>
              <a:t>H</a:t>
            </a:r>
            <a:r>
              <a:rPr lang="en-US" b="1" baseline="-25000" dirty="0" smtClean="0">
                <a:solidFill>
                  <a:srgbClr val="003300"/>
                </a:solidFill>
              </a:rPr>
              <a:t>2n+2</a:t>
            </a:r>
            <a:r>
              <a:rPr lang="ru-RU" b="1" baseline="-25000" dirty="0" smtClean="0">
                <a:solidFill>
                  <a:srgbClr val="003300"/>
                </a:solidFill>
              </a:rPr>
              <a:t>, </a:t>
            </a:r>
            <a:r>
              <a:rPr lang="ru-RU" b="1" dirty="0" err="1" smtClean="0">
                <a:solidFill>
                  <a:srgbClr val="003300"/>
                </a:solidFill>
              </a:rPr>
              <a:t>алканы</a:t>
            </a:r>
            <a:r>
              <a:rPr lang="ru-RU" b="1" dirty="0" smtClean="0">
                <a:solidFill>
                  <a:srgbClr val="003300"/>
                </a:solidFill>
              </a:rPr>
              <a:t> образуют ряд соединений с однотипным строением и сходными химическими свойствами;</a:t>
            </a:r>
          </a:p>
          <a:p>
            <a:pPr marL="88900" indent="-88900" eaLnBrk="1" hangingPunct="1">
              <a:lnSpc>
                <a:spcPct val="85000"/>
              </a:lnSpc>
              <a:defRPr/>
            </a:pPr>
            <a:r>
              <a:rPr lang="ru-RU" sz="2800" b="1" dirty="0" smtClean="0"/>
              <a:t> </a:t>
            </a:r>
            <a:r>
              <a:rPr lang="ru-RU" b="1" dirty="0" smtClean="0">
                <a:solidFill>
                  <a:srgbClr val="800000"/>
                </a:solidFill>
              </a:rPr>
              <a:t>Такой ряд называется гомологическим, а члены этого ряда гомологами:</a:t>
            </a:r>
          </a:p>
          <a:p>
            <a:pPr marL="88900" indent="-88900" eaLnBrk="1" hangingPunct="1">
              <a:spcBef>
                <a:spcPts val="0"/>
              </a:spcBef>
              <a:buFontTx/>
              <a:buNone/>
              <a:defRPr/>
            </a:pPr>
            <a:r>
              <a:rPr lang="ru-RU" b="1" dirty="0" smtClean="0"/>
              <a:t>  </a:t>
            </a:r>
            <a:r>
              <a:rPr lang="ru-RU" b="1" dirty="0" smtClean="0">
                <a:solidFill>
                  <a:srgbClr val="1C1C1C"/>
                </a:solidFill>
              </a:rPr>
              <a:t>СН</a:t>
            </a:r>
            <a:r>
              <a:rPr lang="ru-RU" b="1" baseline="-25000" dirty="0" smtClean="0">
                <a:solidFill>
                  <a:srgbClr val="1C1C1C"/>
                </a:solidFill>
              </a:rPr>
              <a:t>4</a:t>
            </a:r>
            <a:r>
              <a:rPr lang="ru-RU" b="1" dirty="0" smtClean="0"/>
              <a:t>  С</a:t>
            </a:r>
            <a:r>
              <a:rPr lang="ru-RU" b="1" baseline="-25000" dirty="0" smtClean="0"/>
              <a:t>2</a:t>
            </a:r>
            <a:r>
              <a:rPr lang="ru-RU" b="1" dirty="0" smtClean="0"/>
              <a:t>Н</a:t>
            </a:r>
            <a:r>
              <a:rPr lang="ru-RU" b="1" baseline="-25000" dirty="0" smtClean="0"/>
              <a:t>6</a:t>
            </a:r>
            <a:r>
              <a:rPr lang="ru-RU" b="1" dirty="0" smtClean="0"/>
              <a:t>  С</a:t>
            </a:r>
            <a:r>
              <a:rPr lang="ru-RU" b="1" baseline="-25000" dirty="0" smtClean="0"/>
              <a:t>3</a:t>
            </a:r>
            <a:r>
              <a:rPr lang="ru-RU" b="1" dirty="0" smtClean="0"/>
              <a:t>Н</a:t>
            </a:r>
            <a:r>
              <a:rPr lang="ru-RU" b="1" baseline="-25000" dirty="0" smtClean="0"/>
              <a:t>8</a:t>
            </a:r>
            <a:r>
              <a:rPr lang="ru-RU" b="1" dirty="0" smtClean="0"/>
              <a:t>  С</a:t>
            </a:r>
            <a:r>
              <a:rPr lang="ru-RU" b="1" baseline="-25000" dirty="0" smtClean="0"/>
              <a:t>4</a:t>
            </a:r>
            <a:r>
              <a:rPr lang="ru-RU" b="1" dirty="0" smtClean="0"/>
              <a:t>Н</a:t>
            </a:r>
            <a:r>
              <a:rPr lang="ru-RU" b="1" baseline="-25000" dirty="0" smtClean="0"/>
              <a:t>10</a:t>
            </a:r>
            <a:r>
              <a:rPr lang="ru-RU" b="1" dirty="0" smtClean="0"/>
              <a:t>  С</a:t>
            </a:r>
            <a:r>
              <a:rPr lang="ru-RU" b="1" baseline="-25000" dirty="0" smtClean="0"/>
              <a:t>5</a:t>
            </a:r>
            <a:r>
              <a:rPr lang="ru-RU" b="1" dirty="0" smtClean="0"/>
              <a:t>Н</a:t>
            </a:r>
            <a:r>
              <a:rPr lang="ru-RU" b="1" baseline="-25000" dirty="0" smtClean="0"/>
              <a:t>12</a:t>
            </a:r>
            <a:r>
              <a:rPr lang="ru-RU" b="1" dirty="0" smtClean="0"/>
              <a:t>  С</a:t>
            </a:r>
            <a:r>
              <a:rPr lang="ru-RU" b="1" baseline="-25000" dirty="0" smtClean="0"/>
              <a:t>6</a:t>
            </a:r>
            <a:r>
              <a:rPr lang="ru-RU" b="1" dirty="0" smtClean="0"/>
              <a:t>Н</a:t>
            </a:r>
            <a:r>
              <a:rPr lang="ru-RU" b="1" baseline="-25000" dirty="0" smtClean="0"/>
              <a:t>14  </a:t>
            </a:r>
            <a:r>
              <a:rPr lang="ru-RU" b="1" dirty="0" smtClean="0"/>
              <a:t>С</a:t>
            </a:r>
            <a:r>
              <a:rPr lang="ru-RU" b="1" baseline="-25000" dirty="0" smtClean="0"/>
              <a:t>7</a:t>
            </a:r>
            <a:r>
              <a:rPr lang="ru-RU" b="1" dirty="0" smtClean="0"/>
              <a:t>Н</a:t>
            </a:r>
            <a:r>
              <a:rPr lang="ru-RU" b="1" baseline="-25000" dirty="0" smtClean="0"/>
              <a:t>16</a:t>
            </a:r>
            <a:r>
              <a:rPr lang="ru-RU" b="1" dirty="0" smtClean="0"/>
              <a:t> </a:t>
            </a:r>
            <a:r>
              <a:rPr lang="ru-RU" sz="2400" b="1" dirty="0" smtClean="0">
                <a:solidFill>
                  <a:srgbClr val="000099"/>
                </a:solidFill>
              </a:rPr>
              <a:t>метан</a:t>
            </a:r>
            <a:r>
              <a:rPr lang="ru-RU" b="1" dirty="0" smtClean="0">
                <a:solidFill>
                  <a:srgbClr val="000099"/>
                </a:solidFill>
              </a:rPr>
              <a:t>   </a:t>
            </a:r>
            <a:r>
              <a:rPr lang="ru-RU" sz="2400" b="1" dirty="0" smtClean="0">
                <a:solidFill>
                  <a:srgbClr val="000099"/>
                </a:solidFill>
              </a:rPr>
              <a:t>этан   пропан</a:t>
            </a:r>
            <a:endParaRPr lang="ru-RU" b="1" dirty="0" smtClean="0"/>
          </a:p>
        </p:txBody>
      </p:sp>
      <p:sp>
        <p:nvSpPr>
          <p:cNvPr id="10244" name="Rectangle 7"/>
          <p:cNvSpPr>
            <a:spLocks noChangeArrowheads="1"/>
          </p:cNvSpPr>
          <p:nvPr/>
        </p:nvSpPr>
        <p:spPr bwMode="auto">
          <a:xfrm>
            <a:off x="3857625" y="5643563"/>
            <a:ext cx="1046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99"/>
                </a:solidFill>
              </a:rPr>
              <a:t>бутан</a:t>
            </a:r>
          </a:p>
        </p:txBody>
      </p:sp>
      <p:sp>
        <p:nvSpPr>
          <p:cNvPr id="10245" name="Rectangle 8"/>
          <p:cNvSpPr>
            <a:spLocks noChangeArrowheads="1"/>
          </p:cNvSpPr>
          <p:nvPr/>
        </p:nvSpPr>
        <p:spPr bwMode="auto">
          <a:xfrm>
            <a:off x="5000625" y="5572125"/>
            <a:ext cx="1225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99"/>
                </a:solidFill>
              </a:rPr>
              <a:t>пентан</a:t>
            </a:r>
          </a:p>
        </p:txBody>
      </p:sp>
      <p:sp>
        <p:nvSpPr>
          <p:cNvPr id="10246" name="Rectangle 9"/>
          <p:cNvSpPr>
            <a:spLocks noChangeArrowheads="1"/>
          </p:cNvSpPr>
          <p:nvPr/>
        </p:nvSpPr>
        <p:spPr bwMode="auto">
          <a:xfrm>
            <a:off x="6215063" y="5572125"/>
            <a:ext cx="1157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99"/>
                </a:solidFill>
              </a:rPr>
              <a:t>гексан</a:t>
            </a:r>
          </a:p>
        </p:txBody>
      </p:sp>
      <p:sp>
        <p:nvSpPr>
          <p:cNvPr id="10247" name="Rectangle 10"/>
          <p:cNvSpPr>
            <a:spLocks noChangeArrowheads="1"/>
          </p:cNvSpPr>
          <p:nvPr/>
        </p:nvSpPr>
        <p:spPr bwMode="auto">
          <a:xfrm>
            <a:off x="7429500" y="5572125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99"/>
                </a:solidFill>
              </a:rPr>
              <a:t>гептан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1196</TotalTime>
  <Words>2013</Words>
  <Application>Microsoft Office PowerPoint</Application>
  <PresentationFormat>Экран (4:3)</PresentationFormat>
  <Paragraphs>460</Paragraphs>
  <Slides>50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4" baseType="lpstr">
      <vt:lpstr>Arial</vt:lpstr>
      <vt:lpstr>Calibri</vt:lpstr>
      <vt:lpstr>Wingdings</vt:lpstr>
      <vt:lpstr>Оформление по умолчанию</vt:lpstr>
      <vt:lpstr>                 Лекция № 5                  Основы      органической химии </vt:lpstr>
      <vt:lpstr>Общая характеристика органических соединений</vt:lpstr>
      <vt:lpstr>Слайд 3</vt:lpstr>
      <vt:lpstr>Слайд 4</vt:lpstr>
      <vt:lpstr>Слайд 5</vt:lpstr>
      <vt:lpstr>Слайд 6</vt:lpstr>
      <vt:lpstr>Слайд 7</vt:lpstr>
      <vt:lpstr>Углеводороды</vt:lpstr>
      <vt:lpstr>Алканы</vt:lpstr>
      <vt:lpstr>Международная номенклатура органических соединений</vt:lpstr>
      <vt:lpstr>Международная номенклатура органических соединений</vt:lpstr>
      <vt:lpstr>Слайд 12</vt:lpstr>
      <vt:lpstr>Слайд 13</vt:lpstr>
      <vt:lpstr>Слайд 14</vt:lpstr>
      <vt:lpstr>Слайд 15</vt:lpstr>
      <vt:lpstr> Физико-химические свойства алканов  </vt:lpstr>
      <vt:lpstr>Химические свойства </vt:lpstr>
      <vt:lpstr>Непредельные углеводороды</vt:lpstr>
      <vt:lpstr>Слайд 19</vt:lpstr>
      <vt:lpstr>Номенклатура непредельных углеводов</vt:lpstr>
      <vt:lpstr>Слайд 21</vt:lpstr>
      <vt:lpstr>Спирты</vt:lpstr>
      <vt:lpstr>Физико-химические свойства спиртов</vt:lpstr>
      <vt:lpstr>Химические свойства спиртов</vt:lpstr>
      <vt:lpstr>Номенклатура спиртов</vt:lpstr>
      <vt:lpstr>Слайд 26</vt:lpstr>
      <vt:lpstr>Альдегиды</vt:lpstr>
      <vt:lpstr>Химические свойства альдегидов</vt:lpstr>
      <vt:lpstr>Кетоны</vt:lpstr>
      <vt:lpstr>Карбоновые (органические) кислоты</vt:lpstr>
      <vt:lpstr>Слайд 31</vt:lpstr>
      <vt:lpstr>Химические свойства карбоновых киcлот</vt:lpstr>
      <vt:lpstr>Амины</vt:lpstr>
      <vt:lpstr>Ароматические соединения</vt:lpstr>
      <vt:lpstr>Производные бензола</vt:lpstr>
      <vt:lpstr>Химические свoйства бензола</vt:lpstr>
      <vt:lpstr>Слайд 37</vt:lpstr>
      <vt:lpstr>Тест 2</vt:lpstr>
      <vt:lpstr>Тест 3</vt:lpstr>
      <vt:lpstr>Слайд 40</vt:lpstr>
      <vt:lpstr> </vt:lpstr>
      <vt:lpstr>Слайд 42</vt:lpstr>
      <vt:lpstr>Слайд 43</vt:lpstr>
      <vt:lpstr>Тест 7</vt:lpstr>
      <vt:lpstr>Тест 8</vt:lpstr>
      <vt:lpstr>Тест 9</vt:lpstr>
      <vt:lpstr>Тест 10</vt:lpstr>
      <vt:lpstr>Тест 11</vt:lpstr>
      <vt:lpstr>Тест 12</vt:lpstr>
      <vt:lpstr>Слайд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Органическая химия</dc:title>
  <dc:creator>Сергей Сергеевич</dc:creator>
  <cp:lastModifiedBy>nebom zav</cp:lastModifiedBy>
  <cp:revision>19</cp:revision>
  <dcterms:created xsi:type="dcterms:W3CDTF">2010-04-20T15:33:27Z</dcterms:created>
  <dcterms:modified xsi:type="dcterms:W3CDTF">2014-09-15T16:48:18Z</dcterms:modified>
</cp:coreProperties>
</file>