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77" r:id="rId4"/>
    <p:sldId id="297" r:id="rId5"/>
    <p:sldId id="278" r:id="rId6"/>
    <p:sldId id="279" r:id="rId7"/>
    <p:sldId id="298" r:id="rId8"/>
    <p:sldId id="294" r:id="rId9"/>
    <p:sldId id="309" r:id="rId10"/>
    <p:sldId id="299" r:id="rId11"/>
    <p:sldId id="300" r:id="rId12"/>
    <p:sldId id="301" r:id="rId13"/>
    <p:sldId id="302" r:id="rId14"/>
    <p:sldId id="303" r:id="rId15"/>
    <p:sldId id="304" r:id="rId16"/>
    <p:sldId id="310" r:id="rId17"/>
    <p:sldId id="305" r:id="rId18"/>
    <p:sldId id="306" r:id="rId19"/>
    <p:sldId id="307" r:id="rId20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F29"/>
    <a:srgbClr val="1665DA"/>
    <a:srgbClr val="1D208F"/>
    <a:srgbClr val="211E54"/>
    <a:srgbClr val="F4E59C"/>
    <a:srgbClr val="DDDDDD"/>
    <a:srgbClr val="47ABE3"/>
    <a:srgbClr val="005E5C"/>
    <a:srgbClr val="3F1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81" autoAdjust="0"/>
    <p:restoredTop sz="94660"/>
  </p:normalViewPr>
  <p:slideViewPr>
    <p:cSldViewPr>
      <p:cViewPr varScale="1">
        <p:scale>
          <a:sx n="91" d="100"/>
          <a:sy n="91" d="100"/>
        </p:scale>
        <p:origin x="-84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6" name="Picture 24" descr="ba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7010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81000" y="2187575"/>
            <a:ext cx="6019800" cy="708025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0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86200" y="4953000"/>
            <a:ext cx="3429000" cy="457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10350"/>
            <a:ext cx="2133600" cy="171450"/>
          </a:xfrm>
        </p:spPr>
        <p:txBody>
          <a:bodyPr/>
          <a:lstStyle>
            <a:lvl1pPr>
              <a:defRPr sz="1200"/>
            </a:lvl1pPr>
          </a:lstStyle>
          <a:p>
            <a:fld id="{C7BF49A4-6039-4DD7-966D-8D622AC3595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>
            <a:off x="304800" y="471488"/>
            <a:ext cx="1384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i="1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2C881-7DFF-4AF2-99B9-0290DE7C41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153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504825"/>
            <a:ext cx="2076450" cy="5895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504825"/>
            <a:ext cx="6076950" cy="5895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A691B-5120-4799-980F-6F12C141D9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0013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4825"/>
            <a:ext cx="4953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81000" y="1371600"/>
            <a:ext cx="8305800" cy="5029200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C7911E03-9318-4E2C-AB71-6D6C2A11CF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9781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4825"/>
            <a:ext cx="4953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81000" y="1371600"/>
            <a:ext cx="83058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66D6217-6008-4F00-9207-658D250DAD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043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BA0FA-D084-49C0-8069-08A393547C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2260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EFEC2-5DE7-4A2D-B08D-69A846CC92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7720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0767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0767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31DE9-4A42-4DCE-A9BE-D43D4080E5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406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4A19C-8937-4C2A-B568-C3F69D2A3C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713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40197-F75A-419D-B630-6A35AA42AC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453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61DDB-B7AD-4BAA-8D63-1CBBFB4FE0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0585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B8C9C-1F21-48D1-8E9F-98A38BC223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08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D53B7-4CB5-4E37-A6B0-EDFF34598A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5065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AutoShape 33"/>
          <p:cNvSpPr>
            <a:spLocks noChangeArrowheads="1"/>
          </p:cNvSpPr>
          <p:nvPr/>
        </p:nvSpPr>
        <p:spPr bwMode="white">
          <a:xfrm>
            <a:off x="200025" y="476250"/>
            <a:ext cx="8610600" cy="685800"/>
          </a:xfrm>
          <a:prstGeom prst="roundRect">
            <a:avLst>
              <a:gd name="adj" fmla="val 22292"/>
            </a:avLst>
          </a:prstGeom>
          <a:gradFill rotWithShape="1">
            <a:gsLst>
              <a:gs pos="0">
                <a:schemeClr val="bg1">
                  <a:gamma/>
                  <a:shade val="6275"/>
                  <a:invGamma/>
                  <a:alpha val="60001"/>
                </a:schemeClr>
              </a:gs>
              <a:gs pos="50000">
                <a:schemeClr val="bg1">
                  <a:alpha val="60001"/>
                </a:schemeClr>
              </a:gs>
              <a:gs pos="100000">
                <a:schemeClr val="bg1">
                  <a:gamma/>
                  <a:shade val="6275"/>
                  <a:invGamma/>
                  <a:alpha val="60001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grayWhite">
          <a:xfrm>
            <a:off x="298450" y="1341438"/>
            <a:ext cx="8540750" cy="5211762"/>
          </a:xfrm>
          <a:prstGeom prst="roundRect">
            <a:avLst>
              <a:gd name="adj" fmla="val 3699"/>
            </a:avLst>
          </a:prstGeom>
          <a:gradFill rotWithShape="1">
            <a:gsLst>
              <a:gs pos="0">
                <a:schemeClr val="bg1">
                  <a:gamma/>
                  <a:shade val="6275"/>
                  <a:invGamma/>
                  <a:alpha val="80000"/>
                </a:schemeClr>
              </a:gs>
              <a:gs pos="50000">
                <a:schemeClr val="bg1">
                  <a:alpha val="78999"/>
                </a:schemeClr>
              </a:gs>
              <a:gs pos="100000">
                <a:schemeClr val="bg1">
                  <a:gamma/>
                  <a:shade val="6275"/>
                  <a:invGamma/>
                  <a:alpha val="8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 flipH="1">
            <a:off x="0" y="803275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51" name="Picture 27" descr="bar_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5715000" cy="10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4825"/>
            <a:ext cx="49530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03D1E8-D6DC-4C4F-97E1-406E6810B0F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305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552" y="2253568"/>
            <a:ext cx="6019800" cy="708025"/>
          </a:xfrm>
        </p:spPr>
        <p:txBody>
          <a:bodyPr/>
          <a:lstStyle/>
          <a:p>
            <a:r>
              <a:rPr lang="ru-RU" b="0" dirty="0" smtClean="0">
                <a:solidFill>
                  <a:schemeClr val="bg1">
                    <a:lumMod val="75000"/>
                  </a:schemeClr>
                </a:solidFill>
              </a:rPr>
              <a:t>Гормоны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32656"/>
            <a:ext cx="6840760" cy="5292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A20F29"/>
                </a:solidFill>
              </a:rPr>
              <a:t>Красноярский государственный медицинский университет им. проф. </a:t>
            </a:r>
            <a:r>
              <a:rPr lang="ru-RU" b="1" dirty="0" err="1" smtClean="0">
                <a:solidFill>
                  <a:srgbClr val="A20F29"/>
                </a:solidFill>
              </a:rPr>
              <a:t>В.Ф.Войно-Ясенецкого</a:t>
            </a:r>
            <a:endParaRPr lang="en-US" b="1" dirty="0">
              <a:solidFill>
                <a:srgbClr val="A20F29"/>
              </a:solidFill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gray">
          <a:xfrm>
            <a:off x="405498" y="5229200"/>
            <a:ext cx="31583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асс. кафедры биохимии, </a:t>
            </a:r>
          </a:p>
          <a:p>
            <a:r>
              <a:rPr lang="ru-RU" sz="1600" b="1" dirty="0" err="1" smtClean="0">
                <a:solidFill>
                  <a:schemeClr val="bg1"/>
                </a:solidFill>
              </a:rPr>
              <a:t>Семенчуков</a:t>
            </a:r>
            <a:r>
              <a:rPr lang="ru-RU" sz="1600" b="1" dirty="0" smtClean="0">
                <a:solidFill>
                  <a:schemeClr val="bg1"/>
                </a:solidFill>
              </a:rPr>
              <a:t> Алексей Алексеевич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74366"/>
            <a:ext cx="1273265" cy="8575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dirty="0"/>
              <a:t>Гипоталамо-гипофизарные гормоны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100354" name="Picture 2" descr="http://biolicey2vrn.ru/Anatom/Endokrin/gipofiz-gorm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4721361" cy="412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43937" y="1338257"/>
            <a:ext cx="17281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/>
              <a:t>т</a:t>
            </a:r>
            <a:r>
              <a:rPr lang="ru-RU" sz="1400" dirty="0" err="1" smtClean="0"/>
              <a:t>ириолиберин</a:t>
            </a:r>
            <a:endParaRPr lang="ru-RU" sz="1400" dirty="0" smtClean="0"/>
          </a:p>
          <a:p>
            <a:r>
              <a:rPr lang="ru-RU" sz="1400" dirty="0" err="1" smtClean="0"/>
              <a:t>гонадолиберин</a:t>
            </a:r>
            <a:endParaRPr lang="ru-RU" sz="1400" dirty="0" smtClean="0"/>
          </a:p>
          <a:p>
            <a:r>
              <a:rPr lang="ru-RU" sz="1400" dirty="0" err="1" smtClean="0"/>
              <a:t>кортиколиберин</a:t>
            </a:r>
            <a:endParaRPr lang="ru-RU" sz="1400" dirty="0" smtClean="0"/>
          </a:p>
          <a:p>
            <a:r>
              <a:rPr lang="ru-RU" sz="1400" dirty="0" err="1" smtClean="0"/>
              <a:t>соматолиберин</a:t>
            </a:r>
            <a:endParaRPr lang="ru-RU" sz="1400" dirty="0" smtClean="0"/>
          </a:p>
          <a:p>
            <a:r>
              <a:rPr lang="ru-RU" sz="1400" dirty="0" err="1" smtClean="0"/>
              <a:t>пролактолиберин</a:t>
            </a:r>
            <a:endParaRPr lang="ru-RU" sz="1400" dirty="0" smtClean="0"/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5271929" y="1340768"/>
            <a:ext cx="144016" cy="122413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 rot="10800000">
            <a:off x="3707904" y="1484784"/>
            <a:ext cx="1440160" cy="468052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авая фигурная скобка 5"/>
          <p:cNvSpPr/>
          <p:nvPr/>
        </p:nvSpPr>
        <p:spPr>
          <a:xfrm>
            <a:off x="6876256" y="1338258"/>
            <a:ext cx="195873" cy="1169551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236296" y="1338257"/>
            <a:ext cx="14401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Действуют на </a:t>
            </a:r>
            <a:r>
              <a:rPr lang="ru-RU" sz="1400" dirty="0" err="1" smtClean="0"/>
              <a:t>аденогипофиз</a:t>
            </a:r>
            <a:r>
              <a:rPr lang="ru-RU" sz="1400" dirty="0" smtClean="0"/>
              <a:t>, активируют выработку им </a:t>
            </a:r>
            <a:r>
              <a:rPr lang="ru-RU" sz="1400" dirty="0" err="1" smtClean="0"/>
              <a:t>тропных</a:t>
            </a:r>
            <a:r>
              <a:rPr lang="ru-RU" sz="1400" dirty="0" smtClean="0"/>
              <a:t> гормонов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343937" y="2702324"/>
            <a:ext cx="31885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соматостатин</a:t>
            </a:r>
            <a:r>
              <a:rPr lang="ru-RU" sz="1400" dirty="0" smtClean="0"/>
              <a:t> – действует на </a:t>
            </a:r>
            <a:r>
              <a:rPr lang="ru-RU" sz="1400" dirty="0" err="1" smtClean="0"/>
              <a:t>аденогипофиз</a:t>
            </a:r>
            <a:r>
              <a:rPr lang="ru-RU" sz="1400" dirty="0" smtClean="0"/>
              <a:t> тормозит выработку </a:t>
            </a:r>
            <a:r>
              <a:rPr lang="ru-RU" sz="1400" dirty="0" err="1" smtClean="0"/>
              <a:t>тропных</a:t>
            </a:r>
            <a:r>
              <a:rPr lang="ru-RU" sz="1400" dirty="0" smtClean="0"/>
              <a:t> гормонов</a:t>
            </a:r>
            <a:endParaRPr lang="ru-RU" sz="1400" dirty="0"/>
          </a:p>
        </p:txBody>
      </p:sp>
      <p:sp>
        <p:nvSpPr>
          <p:cNvPr id="9" name="Правая фигурная скобка 8"/>
          <p:cNvSpPr/>
          <p:nvPr/>
        </p:nvSpPr>
        <p:spPr>
          <a:xfrm rot="5400000">
            <a:off x="1605494" y="4263621"/>
            <a:ext cx="244379" cy="2808312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7" y="5820245"/>
            <a:ext cx="4464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Тропные</a:t>
            </a:r>
            <a:r>
              <a:rPr lang="ru-RU" sz="1600" dirty="0" smtClean="0"/>
              <a:t> гормоны действуют на периферические железы, активируют выработку ими собственных гормонов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0570" y="3711444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Вазопрессин (антидиуретический гормон) – стимулирует сокращение гладкой мускулатуры сосудов и </a:t>
            </a:r>
            <a:r>
              <a:rPr lang="ru-RU" sz="1600" dirty="0" err="1" smtClean="0"/>
              <a:t>реабсорбцию</a:t>
            </a:r>
            <a:r>
              <a:rPr lang="ru-RU" sz="1600" dirty="0" smtClean="0"/>
              <a:t> воды почками; повышает артериальное давление.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151811" y="5374468"/>
            <a:ext cx="3448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Окситоцин – стимулирует лактацию, сокращение матки в ходе родов.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10169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dirty="0" smtClean="0"/>
              <a:t>Гипоталамо-гипофизарная система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368" y="1298188"/>
            <a:ext cx="3995584" cy="52991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315853"/>
            <a:ext cx="4589977" cy="428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99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Гормоны щитовидной железы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779912" y="1556792"/>
            <a:ext cx="44644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Гормоны щитовидной железы – </a:t>
            </a:r>
            <a:r>
              <a:rPr lang="ru-RU" dirty="0" err="1" smtClean="0"/>
              <a:t>трийодтиронин</a:t>
            </a:r>
            <a:r>
              <a:rPr lang="ru-RU" dirty="0" smtClean="0"/>
              <a:t> и тироксин </a:t>
            </a:r>
            <a:r>
              <a:rPr lang="ru-RU" sz="1600" dirty="0" smtClean="0"/>
              <a:t>(см. формулы на слайде 3). </a:t>
            </a:r>
            <a:endParaRPr lang="ru-RU" sz="1600" dirty="0"/>
          </a:p>
        </p:txBody>
      </p:sp>
      <p:pic>
        <p:nvPicPr>
          <p:cNvPr id="98308" name="Picture 4" descr="https://upload.wikimedia.org/wikipedia/commons/0/09/Illu_thyroid_parathyroid_r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09634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2387789"/>
            <a:ext cx="4536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/>
              <a:t>В норме </a:t>
            </a:r>
            <a:r>
              <a:rPr lang="ru-RU" sz="1600" dirty="0" smtClean="0"/>
              <a:t>– стимулируют процессы роста и клеточной дифференцировки, повышают биосинтез белка и чувствительность тканей к катехоламинам.</a:t>
            </a:r>
          </a:p>
          <a:p>
            <a:r>
              <a:rPr lang="ru-RU" sz="1600" u="sng" dirty="0" smtClean="0"/>
              <a:t>При повышенной концентрации </a:t>
            </a:r>
            <a:r>
              <a:rPr lang="ru-RU" sz="1600" dirty="0" smtClean="0"/>
              <a:t>– стимулируют процессы катаболизма, распада белка, распада жиров (</a:t>
            </a:r>
            <a:r>
              <a:rPr lang="ru-RU" sz="1600" dirty="0" err="1" smtClean="0"/>
              <a:t>липолиз</a:t>
            </a:r>
            <a:r>
              <a:rPr lang="ru-RU" sz="1600" dirty="0" smtClean="0"/>
              <a:t>), повышают уровень глюкозы в крови, увеличивают основной обмен и температуру. 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696113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Гормоны паращитовидной железы – </a:t>
            </a:r>
            <a:r>
              <a:rPr lang="ru-RU" dirty="0" err="1" smtClean="0"/>
              <a:t>паратгормон</a:t>
            </a:r>
            <a:r>
              <a:rPr lang="ru-RU" dirty="0" smtClean="0"/>
              <a:t>, </a:t>
            </a:r>
            <a:r>
              <a:rPr lang="ru-RU" dirty="0" err="1" smtClean="0"/>
              <a:t>кальцитонин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065445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↓Са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в крови → ↑</a:t>
            </a:r>
            <a:r>
              <a:rPr lang="ru-RU" sz="1600" dirty="0" err="1" smtClean="0"/>
              <a:t>паратгормон</a:t>
            </a:r>
            <a:r>
              <a:rPr lang="ru-RU" sz="1600" dirty="0" smtClean="0"/>
              <a:t> → </a:t>
            </a:r>
            <a:r>
              <a:rPr lang="ru-RU" sz="1600" dirty="0" err="1" smtClean="0"/>
              <a:t>реабсорбция</a:t>
            </a:r>
            <a:r>
              <a:rPr lang="ru-RU" sz="1600" dirty="0" smtClean="0"/>
              <a:t> 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в почках/резорбция 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из костей → ↑Са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в крови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65022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↑Са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в крови → ↑</a:t>
            </a:r>
            <a:r>
              <a:rPr lang="ru-RU" sz="1600" dirty="0" err="1" smtClean="0"/>
              <a:t>кальцитонин</a:t>
            </a:r>
            <a:r>
              <a:rPr lang="ru-RU" sz="1600" dirty="0" smtClean="0"/>
              <a:t> → отложение Са</a:t>
            </a:r>
            <a:r>
              <a:rPr lang="ru-RU" sz="1600" baseline="30000" dirty="0" smtClean="0"/>
              <a:t>2+ </a:t>
            </a:r>
            <a:r>
              <a:rPr lang="ru-RU" sz="1600" dirty="0" smtClean="0"/>
              <a:t>в костях/экскреция через почки → ↓Са</a:t>
            </a:r>
            <a:r>
              <a:rPr lang="ru-RU" sz="1600" baseline="30000" dirty="0" smtClean="0"/>
              <a:t>2+</a:t>
            </a:r>
            <a:r>
              <a:rPr lang="ru-RU" sz="1600" dirty="0" smtClean="0"/>
              <a:t>в крови</a:t>
            </a:r>
            <a:endParaRPr lang="ru-RU" sz="1600" baseline="30000" dirty="0"/>
          </a:p>
        </p:txBody>
      </p:sp>
    </p:spTree>
    <p:extLst>
      <p:ext uri="{BB962C8B-B14F-4D97-AF65-F5344CB8AC3E}">
        <p14:creationId xmlns:p14="http://schemas.microsoft.com/office/powerpoint/2010/main" xmlns="" val="164218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Гормоны поджелудочной железы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97282" name="Picture 2" descr="http://dostarosti.ru/jelezi/podj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3" y="1340768"/>
            <a:ext cx="350926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1788188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↑глюкоза → ↑инсулин → ↑синтез гликогена/гликолиз/пентозофосфатный путь/</a:t>
            </a:r>
            <a:r>
              <a:rPr lang="ru-RU" dirty="0" err="1" smtClean="0"/>
              <a:t>липогенез</a:t>
            </a:r>
            <a:r>
              <a:rPr lang="ru-RU" dirty="0" smtClean="0"/>
              <a:t>/синтез жирных кислот/синтез холестерина/синтез белка → ↓глюкоза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48745" y="3656533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↓глюкоза → ↑глюкагон → ↑распад гликогена/</a:t>
            </a:r>
            <a:r>
              <a:rPr lang="ru-RU" dirty="0" err="1" smtClean="0"/>
              <a:t>глюконеогенез</a:t>
            </a:r>
            <a:r>
              <a:rPr lang="ru-RU" dirty="0" smtClean="0"/>
              <a:t>/</a:t>
            </a:r>
            <a:r>
              <a:rPr lang="ru-RU" dirty="0" err="1" smtClean="0"/>
              <a:t>липолиз</a:t>
            </a:r>
            <a:r>
              <a:rPr lang="ru-RU" dirty="0" smtClean="0"/>
              <a:t>/окисление жирных кислот/синтез кетоновых тел/распад белков → ↑глюкоза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134076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Абсорбтивный</a:t>
            </a:r>
            <a:r>
              <a:rPr lang="ru-RU" dirty="0" smtClean="0"/>
              <a:t> период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3137859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Постабсорбтивный</a:t>
            </a:r>
            <a:r>
              <a:rPr lang="ru-RU" dirty="0" smtClean="0"/>
              <a:t> период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29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Гормоны надпочечников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96258" name="Picture 2" descr="http://gormonivnorme.ru/wp-content/uploads/2012/02/images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52839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9912" y="1412776"/>
            <a:ext cx="4320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Гормоны коры надпочечников – </a:t>
            </a:r>
            <a:r>
              <a:rPr lang="ru-RU" sz="1600" u="sng" dirty="0" err="1" smtClean="0"/>
              <a:t>глюкокортикостероиды</a:t>
            </a:r>
            <a:r>
              <a:rPr lang="ru-RU" sz="1600" u="sng" dirty="0" smtClean="0"/>
              <a:t>, </a:t>
            </a:r>
            <a:r>
              <a:rPr lang="ru-RU" sz="1600" u="sng" dirty="0" err="1" smtClean="0"/>
              <a:t>минералокортикоиды</a:t>
            </a:r>
            <a:r>
              <a:rPr lang="ru-RU" sz="1600" u="sng" dirty="0" smtClean="0"/>
              <a:t>, андрогены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09110" y="2336106"/>
            <a:ext cx="48673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err="1" smtClean="0"/>
              <a:t>Глюкокортикостероиды</a:t>
            </a:r>
            <a:r>
              <a:rPr lang="ru-RU" sz="1600" dirty="0" smtClean="0"/>
              <a:t> – активация </a:t>
            </a:r>
            <a:r>
              <a:rPr lang="ru-RU" sz="1600" dirty="0" err="1" smtClean="0"/>
              <a:t>глюконеогенеза</a:t>
            </a:r>
            <a:r>
              <a:rPr lang="ru-RU" sz="1600" dirty="0" smtClean="0"/>
              <a:t>, повышение уровня глюкозы в крови, подавление воспалительных реакций, иммунитета.</a:t>
            </a:r>
          </a:p>
          <a:p>
            <a:r>
              <a:rPr lang="ru-RU" sz="1600" u="sng" dirty="0" err="1" smtClean="0"/>
              <a:t>Минералокортикоиды</a:t>
            </a:r>
            <a:r>
              <a:rPr lang="ru-RU" sz="1600" dirty="0" smtClean="0"/>
              <a:t> – </a:t>
            </a:r>
            <a:r>
              <a:rPr lang="ru-RU" sz="1600" dirty="0" err="1" smtClean="0"/>
              <a:t>реабсорбция</a:t>
            </a:r>
            <a:r>
              <a:rPr lang="ru-RU" sz="1600" dirty="0" smtClean="0"/>
              <a:t> </a:t>
            </a:r>
            <a:r>
              <a:rPr lang="en-US" sz="1600" dirty="0" smtClean="0"/>
              <a:t>Na</a:t>
            </a:r>
            <a:r>
              <a:rPr lang="en-US" sz="1600" baseline="30000" dirty="0" smtClean="0"/>
              <a:t>+</a:t>
            </a:r>
            <a:r>
              <a:rPr lang="en-US" sz="1600" dirty="0" smtClean="0"/>
              <a:t>/</a:t>
            </a:r>
            <a:r>
              <a:rPr lang="en-US" sz="1600" dirty="0" err="1" smtClean="0"/>
              <a:t>Cl</a:t>
            </a:r>
            <a:r>
              <a:rPr lang="en-US" sz="1600" baseline="30000" dirty="0" smtClean="0"/>
              <a:t>-</a:t>
            </a:r>
            <a:r>
              <a:rPr lang="en-US" sz="1600" dirty="0" smtClean="0"/>
              <a:t> </a:t>
            </a:r>
            <a:r>
              <a:rPr lang="ru-RU" sz="1600" dirty="0" smtClean="0"/>
              <a:t>в почках, экскреция К</a:t>
            </a:r>
            <a:r>
              <a:rPr lang="ru-RU" sz="1600" baseline="30000" dirty="0" smtClean="0"/>
              <a:t>+</a:t>
            </a:r>
            <a:r>
              <a:rPr lang="ru-RU" sz="1600" dirty="0" smtClean="0"/>
              <a:t>, повышение артериального давления.</a:t>
            </a:r>
          </a:p>
          <a:p>
            <a:r>
              <a:rPr lang="ru-RU" sz="1600" u="sng" dirty="0" smtClean="0"/>
              <a:t>Андрогены</a:t>
            </a:r>
            <a:r>
              <a:rPr lang="ru-RU" sz="1600" dirty="0" smtClean="0"/>
              <a:t> – не играют существенной роли.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515200"/>
            <a:ext cx="8136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Гормоны мозгового вещества надпочечников – </a:t>
            </a:r>
            <a:r>
              <a:rPr lang="ru-RU" u="sng" dirty="0" smtClean="0"/>
              <a:t>катехоламины.</a:t>
            </a:r>
          </a:p>
          <a:p>
            <a:r>
              <a:rPr lang="ru-RU" sz="1600" dirty="0" smtClean="0"/>
              <a:t>Вырабатываются в ответ на стресс, повышают уровень глюкозы крови (↑распад гликогена/</a:t>
            </a:r>
            <a:r>
              <a:rPr lang="ru-RU" sz="1600" dirty="0" err="1" smtClean="0"/>
              <a:t>глюконеогенез</a:t>
            </a:r>
            <a:r>
              <a:rPr lang="ru-RU" sz="1600" dirty="0" smtClean="0"/>
              <a:t>), повышают уровень жирных кислот крови (↑</a:t>
            </a:r>
            <a:r>
              <a:rPr lang="ru-RU" sz="1600" dirty="0" err="1" smtClean="0"/>
              <a:t>липолиз</a:t>
            </a:r>
            <a:r>
              <a:rPr lang="ru-RU" sz="1600" dirty="0" smtClean="0"/>
              <a:t>), увеличивают частоту сердечных сокращений, артериальное давление.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6104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Половые гормоны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575006"/>
            <a:ext cx="6120680" cy="457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24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Половые гормоны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556792"/>
            <a:ext cx="6290158" cy="469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37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Механизмы передачи гормонального сигнала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700808"/>
            <a:ext cx="4477589" cy="43204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1844824"/>
            <a:ext cx="35283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Изменение метаболизма в клетке происходит путем активации или ингибирования транскрипции генов ключевых ферментов, что приводит к увеличению или уменьшению концентрации этих ферментов в клетке.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Такой механизм используется стероидными и </a:t>
            </a:r>
            <a:r>
              <a:rPr lang="ru-RU" dirty="0" err="1" smtClean="0"/>
              <a:t>тиреоидными</a:t>
            </a:r>
            <a:r>
              <a:rPr lang="ru-RU" dirty="0" smtClean="0"/>
              <a:t> гормонами.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7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Механизмы передачи гормонального сигнала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40768"/>
            <a:ext cx="4969742" cy="5239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126268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Аденилатциклазная</a:t>
            </a:r>
            <a:r>
              <a:rPr lang="ru-RU" dirty="0" smtClean="0"/>
              <a:t> каскадная </a:t>
            </a:r>
            <a:r>
              <a:rPr lang="ru-RU" dirty="0" err="1" smtClean="0"/>
              <a:t>мессенджерная</a:t>
            </a:r>
            <a:r>
              <a:rPr lang="ru-RU" dirty="0" smtClean="0"/>
              <a:t> система передачи гормонального сигнала: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80112" y="2564904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Гормон (первичный посредник)</a:t>
            </a:r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3458054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↑</a:t>
            </a:r>
            <a:r>
              <a:rPr lang="ru-RU" sz="1600" b="1" dirty="0" err="1" smtClean="0"/>
              <a:t>сАМР</a:t>
            </a:r>
            <a:r>
              <a:rPr lang="ru-RU" sz="1600" b="1" dirty="0" smtClean="0"/>
              <a:t> (вторичный посредник)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60132" y="443711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Активация </a:t>
            </a:r>
            <a:r>
              <a:rPr lang="ru-RU" sz="1600" b="1" dirty="0" err="1" smtClean="0"/>
              <a:t>протеинкиназы</a:t>
            </a:r>
            <a:r>
              <a:rPr lang="ru-RU" sz="1600" b="1" dirty="0" smtClean="0"/>
              <a:t> А</a:t>
            </a:r>
            <a:endParaRPr lang="ru-RU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5589240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Активация/ингибирование ключевых ферментов б/х процессов</a:t>
            </a:r>
            <a:endParaRPr lang="ru-RU" sz="1600" b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660232" y="3149679"/>
            <a:ext cx="0" cy="30837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660232" y="4042829"/>
            <a:ext cx="0" cy="30837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660232" y="5157192"/>
            <a:ext cx="0" cy="30837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977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 smtClean="0"/>
              <a:t>Механизмы передачи гормонального сигнала</a:t>
            </a:r>
            <a:r>
              <a:rPr lang="ru-RU" sz="3200" dirty="0"/>
              <a:t/>
            </a:r>
            <a:br>
              <a:rPr lang="ru-RU" sz="3200" dirty="0"/>
            </a:br>
            <a:endParaRPr lang="en-US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8" y="1340768"/>
            <a:ext cx="5055466" cy="52528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6096" y="126268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Инозитолфосфатная</a:t>
            </a:r>
            <a:r>
              <a:rPr lang="ru-RU" dirty="0" smtClean="0"/>
              <a:t> каскадная </a:t>
            </a:r>
            <a:r>
              <a:rPr lang="ru-RU" dirty="0" err="1" smtClean="0"/>
              <a:t>мессенджерная</a:t>
            </a:r>
            <a:r>
              <a:rPr lang="ru-RU" dirty="0" smtClean="0"/>
              <a:t> система передачи гормонального сигнала: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80112" y="2564904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Гормон (первичный посредник)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92080" y="350100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↑Инозитол-3-фосфат</a:t>
            </a: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350100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↑</a:t>
            </a:r>
            <a:r>
              <a:rPr lang="ru-RU" sz="1600" b="1" dirty="0" err="1" smtClean="0"/>
              <a:t>диацилглицерол</a:t>
            </a:r>
            <a:endParaRPr lang="ru-RU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30976" y="3967170"/>
            <a:ext cx="263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(вторичные посредники)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467105" y="477128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/>
              <a:t>протеинкиназа</a:t>
            </a:r>
            <a:r>
              <a:rPr lang="ru-RU" sz="1600" b="1" dirty="0" smtClean="0"/>
              <a:t> С</a:t>
            </a:r>
            <a:endParaRPr lang="ru-RU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76256" y="4701337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/>
              <a:t>Кальмодулин</a:t>
            </a:r>
            <a:r>
              <a:rPr lang="ru-RU" sz="1600" b="1" dirty="0" smtClean="0"/>
              <a:t>-зависимая </a:t>
            </a:r>
            <a:r>
              <a:rPr lang="ru-RU" sz="1600" b="1" dirty="0" err="1" smtClean="0"/>
              <a:t>протеинкиназа</a:t>
            </a:r>
            <a:endParaRPr lang="ru-RU" sz="1600" b="1" dirty="0"/>
          </a:p>
        </p:txBody>
      </p:sp>
      <p:sp>
        <p:nvSpPr>
          <p:cNvPr id="10" name="Левая фигурная скобка 9"/>
          <p:cNvSpPr/>
          <p:nvPr/>
        </p:nvSpPr>
        <p:spPr>
          <a:xfrm rot="16200000">
            <a:off x="6755952" y="2980719"/>
            <a:ext cx="235248" cy="26500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6849397" y="4279760"/>
            <a:ext cx="235248" cy="26500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6" idx="2"/>
          </p:cNvCxnSpPr>
          <p:nvPr/>
        </p:nvCxnSpPr>
        <p:spPr>
          <a:xfrm flipH="1">
            <a:off x="6873576" y="3149679"/>
            <a:ext cx="2680" cy="3513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616116" y="577312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Активация/ингибирование ключевых ферментов б/х процессов</a:t>
            </a:r>
            <a:endParaRPr lang="ru-RU" sz="16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6873576" y="4370846"/>
            <a:ext cx="2680" cy="3513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6967021" y="5583066"/>
            <a:ext cx="2680" cy="30026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976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гормонов</a:t>
            </a:r>
            <a:endParaRPr lang="en-US" dirty="0"/>
          </a:p>
        </p:txBody>
      </p:sp>
      <p:sp>
        <p:nvSpPr>
          <p:cNvPr id="41081" name="Text Box 121"/>
          <p:cNvSpPr txBox="1">
            <a:spLocks noChangeArrowheads="1"/>
          </p:cNvSpPr>
          <p:nvPr/>
        </p:nvSpPr>
        <p:spPr bwMode="auto">
          <a:xfrm>
            <a:off x="5607050" y="466725"/>
            <a:ext cx="3298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folHlink"/>
                </a:solidFill>
              </a:rPr>
              <a:t>по химической природе:</a:t>
            </a:r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41083" name="Line 123"/>
          <p:cNvSpPr>
            <a:spLocks noChangeShapeType="1"/>
          </p:cNvSpPr>
          <p:nvPr/>
        </p:nvSpPr>
        <p:spPr bwMode="auto">
          <a:xfrm>
            <a:off x="2209800" y="235902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084" name="Group 124"/>
          <p:cNvGrpSpPr>
            <a:grpSpLocks/>
          </p:cNvGrpSpPr>
          <p:nvPr/>
        </p:nvGrpSpPr>
        <p:grpSpPr bwMode="auto">
          <a:xfrm>
            <a:off x="1966913" y="2252663"/>
            <a:ext cx="182562" cy="182562"/>
            <a:chOff x="1239" y="1515"/>
            <a:chExt cx="115" cy="115"/>
          </a:xfrm>
        </p:grpSpPr>
        <p:sp>
          <p:nvSpPr>
            <p:cNvPr id="41085" name="AutoShape 125"/>
            <p:cNvSpPr>
              <a:spLocks noChangeArrowheads="1"/>
            </p:cNvSpPr>
            <p:nvPr/>
          </p:nvSpPr>
          <p:spPr bwMode="gray">
            <a:xfrm rot="2700000">
              <a:off x="1239" y="1515"/>
              <a:ext cx="115" cy="115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86" name="AutoShape 126"/>
            <p:cNvSpPr>
              <a:spLocks noChangeArrowheads="1"/>
            </p:cNvSpPr>
            <p:nvPr/>
          </p:nvSpPr>
          <p:spPr bwMode="gray">
            <a:xfrm rot="18900000" flipH="1">
              <a:off x="1239" y="1515"/>
              <a:ext cx="115" cy="11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87" name="Text Box 127"/>
          <p:cNvSpPr txBox="1">
            <a:spLocks noChangeArrowheads="1"/>
          </p:cNvSpPr>
          <p:nvPr/>
        </p:nvSpPr>
        <p:spPr bwMode="auto">
          <a:xfrm>
            <a:off x="2214611" y="1925574"/>
            <a:ext cx="61719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/>
              <a:t>1. </a:t>
            </a:r>
            <a:r>
              <a:rPr lang="ru-RU" sz="2400" b="1" dirty="0" smtClean="0"/>
              <a:t>Гормоны производные аминокислот</a:t>
            </a:r>
            <a:endParaRPr lang="en-US" sz="2400" b="1" dirty="0"/>
          </a:p>
        </p:txBody>
      </p:sp>
      <p:grpSp>
        <p:nvGrpSpPr>
          <p:cNvPr id="41088" name="Group 128"/>
          <p:cNvGrpSpPr>
            <a:grpSpLocks/>
          </p:cNvGrpSpPr>
          <p:nvPr/>
        </p:nvGrpSpPr>
        <p:grpSpPr bwMode="auto">
          <a:xfrm>
            <a:off x="1966913" y="2833690"/>
            <a:ext cx="5286373" cy="515938"/>
            <a:chOff x="1239" y="1305"/>
            <a:chExt cx="3330" cy="325"/>
          </a:xfrm>
        </p:grpSpPr>
        <p:sp>
          <p:nvSpPr>
            <p:cNvPr id="41089" name="Line 129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90" name="Group 130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091" name="AutoShape 131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2" name="AutoShape 132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93" name="Text Box 133"/>
            <p:cNvSpPr txBox="1">
              <a:spLocks noChangeArrowheads="1"/>
            </p:cNvSpPr>
            <p:nvPr/>
          </p:nvSpPr>
          <p:spPr bwMode="auto">
            <a:xfrm>
              <a:off x="1378" y="1305"/>
              <a:ext cx="319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2. </a:t>
              </a:r>
              <a:r>
                <a:rPr lang="ru-RU" sz="2400" b="1" dirty="0" err="1" smtClean="0"/>
                <a:t>Белково</a:t>
              </a:r>
              <a:r>
                <a:rPr lang="ru-RU" sz="2400" b="1" dirty="0" smtClean="0"/>
                <a:t>-пептидные гормоны</a:t>
              </a:r>
              <a:endParaRPr lang="en-US" sz="2400" b="1" dirty="0" smtClean="0"/>
            </a:p>
          </p:txBody>
        </p:sp>
      </p:grpSp>
      <p:grpSp>
        <p:nvGrpSpPr>
          <p:cNvPr id="41094" name="Group 134"/>
          <p:cNvGrpSpPr>
            <a:grpSpLocks/>
          </p:cNvGrpSpPr>
          <p:nvPr/>
        </p:nvGrpSpPr>
        <p:grpSpPr bwMode="auto">
          <a:xfrm>
            <a:off x="1966913" y="3733800"/>
            <a:ext cx="5043487" cy="533400"/>
            <a:chOff x="1239" y="1294"/>
            <a:chExt cx="3177" cy="336"/>
          </a:xfrm>
        </p:grpSpPr>
        <p:sp>
          <p:nvSpPr>
            <p:cNvPr id="41095" name="Line 135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96" name="Group 136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097" name="AutoShape 137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8" name="AutoShape 138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99" name="Text Box 139"/>
            <p:cNvSpPr txBox="1">
              <a:spLocks noChangeArrowheads="1"/>
            </p:cNvSpPr>
            <p:nvPr/>
          </p:nvSpPr>
          <p:spPr bwMode="auto">
            <a:xfrm>
              <a:off x="1396" y="1294"/>
              <a:ext cx="245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3. </a:t>
              </a:r>
              <a:r>
                <a:rPr lang="ru-RU" sz="2400" b="1" dirty="0" smtClean="0"/>
                <a:t>Стероидные гормоны</a:t>
              </a:r>
              <a:endParaRPr lang="en-US" sz="2400" b="1" dirty="0"/>
            </a:p>
          </p:txBody>
        </p:sp>
      </p:grpSp>
      <p:grpSp>
        <p:nvGrpSpPr>
          <p:cNvPr id="41100" name="Group 140"/>
          <p:cNvGrpSpPr>
            <a:grpSpLocks/>
          </p:cNvGrpSpPr>
          <p:nvPr/>
        </p:nvGrpSpPr>
        <p:grpSpPr bwMode="auto">
          <a:xfrm>
            <a:off x="1966913" y="4630738"/>
            <a:ext cx="6730996" cy="830263"/>
            <a:chOff x="1239" y="1285"/>
            <a:chExt cx="4240" cy="523"/>
          </a:xfrm>
        </p:grpSpPr>
        <p:sp>
          <p:nvSpPr>
            <p:cNvPr id="41101" name="Line 141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102" name="Group 142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103" name="AutoShape 143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4" name="AutoShape 144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105" name="Text Box 145"/>
            <p:cNvSpPr txBox="1">
              <a:spLocks noChangeArrowheads="1"/>
            </p:cNvSpPr>
            <p:nvPr/>
          </p:nvSpPr>
          <p:spPr bwMode="auto">
            <a:xfrm>
              <a:off x="1378" y="1285"/>
              <a:ext cx="4101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4. </a:t>
              </a:r>
              <a:r>
                <a:rPr lang="ru-RU" sz="2400" b="1" dirty="0" smtClean="0"/>
                <a:t>Гормоны производные жирных кислот</a:t>
              </a:r>
            </a:p>
            <a:p>
              <a:pPr eaLnBrk="0" hangingPunct="0"/>
              <a:r>
                <a:rPr lang="ru-RU" sz="2400" b="1" dirty="0" smtClean="0"/>
                <a:t>(</a:t>
              </a:r>
              <a:r>
                <a:rPr lang="ru-RU" sz="2400" b="1" dirty="0" err="1" smtClean="0"/>
                <a:t>эйкозаноиды</a:t>
              </a:r>
              <a:r>
                <a:rPr lang="ru-RU" sz="2400" b="1" dirty="0" smtClean="0"/>
                <a:t>)</a:t>
              </a:r>
              <a:endParaRPr 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9225" y="483338"/>
            <a:ext cx="5441950" cy="563563"/>
          </a:xfrm>
        </p:spPr>
        <p:txBody>
          <a:bodyPr/>
          <a:lstStyle/>
          <a:p>
            <a:r>
              <a:rPr lang="ru-RU" dirty="0" smtClean="0"/>
              <a:t>Гормоны производные аминокислот</a:t>
            </a:r>
            <a:endParaRPr lang="en-US" dirty="0"/>
          </a:p>
        </p:txBody>
      </p:sp>
      <p:pic>
        <p:nvPicPr>
          <p:cNvPr id="64521" name="Picture 9" descr="http://article-factory.ru/images/stories/biologiya/obshhaya-formula-aminokisloty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6136" y="1336641"/>
            <a:ext cx="2195687" cy="101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>
            <a:off x="683568" y="1412776"/>
            <a:ext cx="2448272" cy="936104"/>
          </a:xfrm>
          <a:prstGeom prst="rightArrowCallou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55576" y="1412776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Общая формула аминокислот</a:t>
            </a:r>
            <a:endParaRPr lang="ru-RU" sz="1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2356148" y="3429000"/>
            <a:ext cx="919708" cy="11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22" y="2451547"/>
            <a:ext cx="1540128" cy="1842113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41907" y="2396709"/>
            <a:ext cx="1376390" cy="206458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1033" y="2394881"/>
            <a:ext cx="1481839" cy="20645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5608" y="2034839"/>
            <a:ext cx="1484466" cy="24246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494" y="5141550"/>
            <a:ext cx="2055604" cy="1150161"/>
          </a:xfrm>
          <a:prstGeom prst="rect">
            <a:avLst/>
          </a:prstGeom>
        </p:spPr>
      </p:pic>
      <p:sp>
        <p:nvSpPr>
          <p:cNvPr id="24" name="Левая фигурная скобка 23"/>
          <p:cNvSpPr/>
          <p:nvPr/>
        </p:nvSpPr>
        <p:spPr>
          <a:xfrm rot="16200000">
            <a:off x="5608912" y="2071985"/>
            <a:ext cx="346080" cy="5012188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860032" y="475111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Катехоламины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5986" y="5162538"/>
            <a:ext cx="2088232" cy="1088957"/>
          </a:xfrm>
          <a:prstGeom prst="rect">
            <a:avLst/>
          </a:prstGeom>
        </p:spPr>
      </p:pic>
      <p:sp>
        <p:nvSpPr>
          <p:cNvPr id="27" name="Плюс 26"/>
          <p:cNvSpPr/>
          <p:nvPr/>
        </p:nvSpPr>
        <p:spPr>
          <a:xfrm>
            <a:off x="2757050" y="5596202"/>
            <a:ext cx="269984" cy="281069"/>
          </a:xfrm>
          <a:prstGeom prst="mathPlu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авая фигурная скобка 27"/>
          <p:cNvSpPr/>
          <p:nvPr/>
        </p:nvSpPr>
        <p:spPr>
          <a:xfrm>
            <a:off x="5233170" y="5150948"/>
            <a:ext cx="346720" cy="1150161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5666024" y="5464378"/>
            <a:ext cx="2772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Тириоидные</a:t>
            </a:r>
            <a:r>
              <a:rPr lang="ru-RU" dirty="0" smtClean="0"/>
              <a:t> гормоны (</a:t>
            </a:r>
            <a:r>
              <a:rPr lang="ru-RU" dirty="0" err="1" smtClean="0"/>
              <a:t>йодтиронины</a:t>
            </a:r>
            <a:r>
              <a:rPr lang="ru-RU" dirty="0" smtClean="0"/>
              <a:t>)</a:t>
            </a:r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1450086" y="4405038"/>
            <a:ext cx="0" cy="6314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13" name="TextBox 64512"/>
          <p:cNvSpPr txBox="1"/>
          <p:nvPr/>
        </p:nvSpPr>
        <p:spPr>
          <a:xfrm>
            <a:off x="1450086" y="6251495"/>
            <a:ext cx="45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r>
              <a:rPr lang="ru-RU" baseline="-25000" dirty="0" smtClean="0"/>
              <a:t>3</a:t>
            </a:r>
            <a:endParaRPr lang="ru-RU" baseline="-25000" dirty="0"/>
          </a:p>
        </p:txBody>
      </p:sp>
      <p:sp>
        <p:nvSpPr>
          <p:cNvPr id="40" name="TextBox 39"/>
          <p:cNvSpPr txBox="1"/>
          <p:nvPr/>
        </p:nvSpPr>
        <p:spPr>
          <a:xfrm>
            <a:off x="3851920" y="6245428"/>
            <a:ext cx="45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r>
              <a:rPr lang="ru-RU" baseline="-25000" dirty="0" smtClean="0"/>
              <a:t>4</a:t>
            </a:r>
            <a:endParaRPr lang="ru-RU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9225" y="483338"/>
            <a:ext cx="5441950" cy="563563"/>
          </a:xfrm>
        </p:spPr>
        <p:txBody>
          <a:bodyPr/>
          <a:lstStyle/>
          <a:p>
            <a:r>
              <a:rPr lang="ru-RU" dirty="0" smtClean="0"/>
              <a:t>Гормоны производные аминокислот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023" y="1340768"/>
            <a:ext cx="1370239" cy="1290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673" y="1340768"/>
            <a:ext cx="1110534" cy="149347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1979712" y="1982069"/>
            <a:ext cx="989961" cy="93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00" y="2966243"/>
            <a:ext cx="1292863" cy="13057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9673" y="2918172"/>
            <a:ext cx="1277561" cy="1372699"/>
          </a:xfrm>
          <a:prstGeom prst="rect">
            <a:avLst/>
          </a:prstGeom>
        </p:spPr>
      </p:pic>
      <p:cxnSp>
        <p:nvCxnSpPr>
          <p:cNvPr id="30" name="Прямая со стрелкой 29"/>
          <p:cNvCxnSpPr/>
          <p:nvPr/>
        </p:nvCxnSpPr>
        <p:spPr>
          <a:xfrm>
            <a:off x="1899810" y="3601905"/>
            <a:ext cx="101267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190" y="4572735"/>
            <a:ext cx="1440160" cy="14124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2486" y="4572735"/>
            <a:ext cx="1509397" cy="1412464"/>
          </a:xfrm>
          <a:prstGeom prst="rect">
            <a:avLst/>
          </a:prstGeom>
        </p:spPr>
      </p:pic>
      <p:cxnSp>
        <p:nvCxnSpPr>
          <p:cNvPr id="32" name="Прямая со стрелкой 31"/>
          <p:cNvCxnSpPr/>
          <p:nvPr/>
        </p:nvCxnSpPr>
        <p:spPr>
          <a:xfrm>
            <a:off x="1857524" y="5157192"/>
            <a:ext cx="101267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авая фигурная скобка 20"/>
          <p:cNvSpPr/>
          <p:nvPr/>
        </p:nvSpPr>
        <p:spPr>
          <a:xfrm rot="5400000">
            <a:off x="3455876" y="5178092"/>
            <a:ext cx="288032" cy="1800202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587064" y="6211630"/>
            <a:ext cx="2160240" cy="375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Биогенные амины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542279" y="4290871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Биогенные амины не являются «истинными» гормонами поскольку проявляют </a:t>
            </a:r>
            <a:r>
              <a:rPr lang="ru-RU" dirty="0" err="1" smtClean="0"/>
              <a:t>паракринный</a:t>
            </a:r>
            <a:r>
              <a:rPr lang="ru-RU" dirty="0" smtClean="0"/>
              <a:t> или </a:t>
            </a:r>
            <a:r>
              <a:rPr lang="ru-RU" dirty="0" err="1" smtClean="0"/>
              <a:t>аутокринный</a:t>
            </a:r>
            <a:r>
              <a:rPr lang="ru-RU" dirty="0" smtClean="0"/>
              <a:t> механизм действия.</a:t>
            </a:r>
          </a:p>
          <a:p>
            <a:r>
              <a:rPr lang="ru-RU" dirty="0" smtClean="0"/>
              <a:t>Истинные гормоны транспортируются по кровеносному руслу (эндокринный механизм).</a:t>
            </a:r>
            <a:endParaRPr lang="ru-RU" dirty="0"/>
          </a:p>
        </p:txBody>
      </p:sp>
      <p:pic>
        <p:nvPicPr>
          <p:cNvPr id="64512" name="Рисунок 645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9733" y="1324354"/>
            <a:ext cx="1422222" cy="2653968"/>
          </a:xfrm>
          <a:prstGeom prst="rect">
            <a:avLst/>
          </a:prstGeom>
        </p:spPr>
      </p:pic>
      <p:pic>
        <p:nvPicPr>
          <p:cNvPr id="64515" name="Рисунок 645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9526" y="1324354"/>
            <a:ext cx="2653968" cy="1955555"/>
          </a:xfrm>
          <a:prstGeom prst="rect">
            <a:avLst/>
          </a:prstGeom>
        </p:spPr>
      </p:pic>
      <p:sp>
        <p:nvSpPr>
          <p:cNvPr id="64516" name="TextBox 64515"/>
          <p:cNvSpPr txBox="1"/>
          <p:nvPr/>
        </p:nvSpPr>
        <p:spPr>
          <a:xfrm>
            <a:off x="4499993" y="3978322"/>
            <a:ext cx="1669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паракринный</a:t>
            </a:r>
            <a:endParaRPr lang="ru-RU" dirty="0"/>
          </a:p>
        </p:txBody>
      </p:sp>
      <p:sp>
        <p:nvSpPr>
          <p:cNvPr id="64517" name="TextBox 64516"/>
          <p:cNvSpPr txBox="1"/>
          <p:nvPr/>
        </p:nvSpPr>
        <p:spPr>
          <a:xfrm>
            <a:off x="6663254" y="327990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аутокринный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382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Белково</a:t>
            </a:r>
            <a:r>
              <a:rPr lang="ru-RU" dirty="0" smtClean="0"/>
              <a:t>-пептидные гормоны</a:t>
            </a:r>
            <a:endParaRPr lang="en-US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84784"/>
            <a:ext cx="1905000" cy="190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9984" y="337282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глюкагон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0" y="1484784"/>
            <a:ext cx="1551861" cy="2163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3591002"/>
            <a:ext cx="1138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инсулин</a:t>
            </a:r>
            <a:endParaRPr lang="ru-RU" dirty="0"/>
          </a:p>
        </p:txBody>
      </p:sp>
      <p:pic>
        <p:nvPicPr>
          <p:cNvPr id="65568" name="Picture 32" descr="https://encrypted-tbn2.gstatic.com/images?q=tbn:ANd9GcTIlKIgGRDHg1r-1Ff4x9_X_dhmp_VxmBPktUDx08FDtblz4nGRx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2741" y="1570508"/>
            <a:ext cx="2638425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62741" y="3389784"/>
            <a:ext cx="3081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гормон роста (соматотропный гормон)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293096"/>
            <a:ext cx="1739324" cy="14401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1972" y="575752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окситоцин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2422" y="4301293"/>
            <a:ext cx="1897271" cy="14651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32172" y="5766445"/>
            <a:ext cx="174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вазопрессин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59492" y="4077072"/>
            <a:ext cx="384953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Белково</a:t>
            </a:r>
            <a:r>
              <a:rPr lang="ru-RU" dirty="0" smtClean="0"/>
              <a:t>-пептидные гормоны: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/>
              <a:t>либерины</a:t>
            </a:r>
            <a:r>
              <a:rPr lang="ru-RU" sz="1400" dirty="0" smtClean="0"/>
              <a:t> (</a:t>
            </a:r>
            <a:r>
              <a:rPr lang="ru-RU" sz="1400" dirty="0" err="1" smtClean="0"/>
              <a:t>саматолиберин</a:t>
            </a:r>
            <a:r>
              <a:rPr lang="ru-RU" sz="1400" dirty="0" smtClean="0"/>
              <a:t>, </a:t>
            </a:r>
            <a:r>
              <a:rPr lang="ru-RU" sz="1400" dirty="0" err="1" smtClean="0"/>
              <a:t>тириолиберин</a:t>
            </a:r>
            <a:r>
              <a:rPr lang="ru-RU" sz="1400" dirty="0" smtClean="0"/>
              <a:t>, </a:t>
            </a:r>
            <a:r>
              <a:rPr lang="ru-RU" sz="1400" dirty="0" err="1" smtClean="0"/>
              <a:t>кортиколиберин</a:t>
            </a:r>
            <a:r>
              <a:rPr lang="ru-RU" sz="1400" dirty="0" smtClean="0"/>
              <a:t>, </a:t>
            </a:r>
            <a:r>
              <a:rPr lang="ru-RU" sz="1400" dirty="0" err="1" smtClean="0"/>
              <a:t>гонадолиберин</a:t>
            </a:r>
            <a:r>
              <a:rPr lang="ru-RU" sz="14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/>
              <a:t>статины</a:t>
            </a:r>
            <a:r>
              <a:rPr lang="ru-RU" sz="1400" dirty="0" smtClean="0"/>
              <a:t> (</a:t>
            </a:r>
            <a:r>
              <a:rPr lang="ru-RU" sz="1400" dirty="0" err="1" smtClean="0"/>
              <a:t>соматостатин</a:t>
            </a:r>
            <a:r>
              <a:rPr lang="ru-RU" sz="14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/>
              <a:t>тропные</a:t>
            </a:r>
            <a:r>
              <a:rPr lang="ru-RU" sz="1400" dirty="0" smtClean="0"/>
              <a:t> гормоны (</a:t>
            </a:r>
            <a:r>
              <a:rPr lang="ru-RU" sz="1400" dirty="0" err="1" smtClean="0"/>
              <a:t>тириотропный</a:t>
            </a:r>
            <a:r>
              <a:rPr lang="ru-RU" sz="1400" dirty="0" smtClean="0"/>
              <a:t>, соматотропный, гонадотропный, кортикотропный)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вазопрессин, окситоцин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инсулин, глюкагон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/>
              <a:t>кальцитонин</a:t>
            </a:r>
            <a:r>
              <a:rPr lang="ru-RU" sz="1400" dirty="0" smtClean="0"/>
              <a:t>, </a:t>
            </a:r>
            <a:r>
              <a:rPr lang="ru-RU" sz="1400" dirty="0" err="1" smtClean="0"/>
              <a:t>парат</a:t>
            </a:r>
            <a:r>
              <a:rPr lang="ru-RU" sz="1400" dirty="0" smtClean="0"/>
              <a:t>-гормон и т.д.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Стероидные гормоны</a:t>
            </a:r>
            <a:endParaRPr lang="en-US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1325" y="2385128"/>
            <a:ext cx="2800350" cy="13811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840" y="378904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х</a:t>
            </a:r>
            <a:r>
              <a:rPr lang="ru-RU" dirty="0" smtClean="0"/>
              <a:t>олестерин (</a:t>
            </a:r>
            <a:r>
              <a:rPr lang="ru-RU" dirty="0" err="1" smtClean="0"/>
              <a:t>холестерол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6343" y="1397000"/>
            <a:ext cx="1876425" cy="1466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232" y="1392238"/>
            <a:ext cx="1907867" cy="13684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580" y="3861048"/>
            <a:ext cx="2214712" cy="164349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02289" y="4221832"/>
            <a:ext cx="1866900" cy="12954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092280" y="5518857"/>
            <a:ext cx="1555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эстрадиол</a:t>
            </a:r>
            <a:r>
              <a:rPr lang="ru-RU" sz="1600" dirty="0" smtClean="0"/>
              <a:t> (эстрогены)</a:t>
            </a:r>
            <a:endParaRPr lang="ru-RU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580" y="5517232"/>
            <a:ext cx="2434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альдостерон</a:t>
            </a:r>
            <a:br>
              <a:rPr lang="ru-RU" sz="1600" dirty="0" smtClean="0"/>
            </a:br>
            <a:r>
              <a:rPr lang="ru-RU" sz="1600" dirty="0" smtClean="0"/>
              <a:t>(</a:t>
            </a:r>
            <a:r>
              <a:rPr lang="ru-RU" sz="1600" dirty="0" err="1" smtClean="0"/>
              <a:t>минералокортикоиды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848923" y="2720258"/>
            <a:ext cx="1573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тестостерон</a:t>
            </a:r>
          </a:p>
          <a:p>
            <a:r>
              <a:rPr lang="ru-RU" sz="1600" dirty="0" smtClean="0"/>
              <a:t>(андрогены)</a:t>
            </a:r>
            <a:endParaRPr lang="ru-RU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381000" y="2783689"/>
            <a:ext cx="282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кортизол</a:t>
            </a:r>
          </a:p>
          <a:p>
            <a:r>
              <a:rPr lang="ru-RU" sz="1600" dirty="0" smtClean="0"/>
              <a:t>(</a:t>
            </a:r>
            <a:r>
              <a:rPr lang="ru-RU" sz="1600" dirty="0" err="1" smtClean="0"/>
              <a:t>глюкокортикостероиды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pic>
        <p:nvPicPr>
          <p:cNvPr id="66586" name="Picture 26" descr="http://images.rxlist.com/images/rxlist/calcitri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9556" y="4644681"/>
            <a:ext cx="2724150" cy="145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87185" y="6014752"/>
            <a:ext cx="3615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кальцитриол</a:t>
            </a:r>
            <a:r>
              <a:rPr lang="ru-RU" sz="1600" dirty="0" smtClean="0"/>
              <a:t> (производное витамина Д)</a:t>
            </a:r>
            <a:endParaRPr lang="ru-RU" sz="16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2339752" y="2291105"/>
            <a:ext cx="576064" cy="72154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967184" y="2286169"/>
            <a:ext cx="547505" cy="78952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967184" y="3368464"/>
            <a:ext cx="621040" cy="12126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2637038" y="3316887"/>
            <a:ext cx="288032" cy="123278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2"/>
          </p:cNvCxnSpPr>
          <p:nvPr/>
        </p:nvCxnSpPr>
        <p:spPr>
          <a:xfrm>
            <a:off x="4572000" y="4158372"/>
            <a:ext cx="0" cy="3913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Стероидные гормоны</a:t>
            </a:r>
            <a:endParaRPr lang="en-US" sz="18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0396" y="1700808"/>
            <a:ext cx="2114550" cy="1524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43608" y="32248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дексаметазон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54613" y="1736577"/>
            <a:ext cx="1885950" cy="15144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550862" y="3251052"/>
            <a:ext cx="1693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преднизолон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375" y="1736577"/>
            <a:ext cx="1950083" cy="153953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19947" y="3224808"/>
            <a:ext cx="1356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преднизон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0396" y="3789040"/>
            <a:ext cx="72030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Стероидные противовоспалительные препараты – препараты имитирующие действие </a:t>
            </a:r>
            <a:r>
              <a:rPr lang="ru-RU" dirty="0" err="1" smtClean="0"/>
              <a:t>глюкокортикостероидов</a:t>
            </a:r>
            <a:r>
              <a:rPr lang="ru-RU" dirty="0" smtClean="0"/>
              <a:t> человека. Обладают мощным противовоспалительным, иммунодепрессивным, противоаллергическим и противошоковым действием.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9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841" y="699117"/>
            <a:ext cx="6084168" cy="563563"/>
          </a:xfrm>
        </p:spPr>
        <p:txBody>
          <a:bodyPr/>
          <a:lstStyle/>
          <a:p>
            <a:pPr eaLnBrk="0" hangingPunct="0"/>
            <a:r>
              <a:rPr lang="ru-RU" sz="3200" dirty="0"/>
              <a:t>Гормоны производные жирных кислот</a:t>
            </a:r>
            <a:br>
              <a:rPr lang="ru-RU" sz="3200" dirty="0"/>
            </a:br>
            <a:endParaRPr lang="en-US" sz="3200" dirty="0"/>
          </a:p>
        </p:txBody>
      </p:sp>
      <p:sp>
        <p:nvSpPr>
          <p:cNvPr id="32" name="Text Box 121"/>
          <p:cNvSpPr txBox="1">
            <a:spLocks noChangeArrowheads="1"/>
          </p:cNvSpPr>
          <p:nvPr/>
        </p:nvSpPr>
        <p:spPr bwMode="auto">
          <a:xfrm>
            <a:off x="5607050" y="466725"/>
            <a:ext cx="3298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dirty="0" err="1" smtClean="0">
                <a:solidFill>
                  <a:schemeClr val="folHlink"/>
                </a:solidFill>
              </a:rPr>
              <a:t>эйкозаноиды</a:t>
            </a:r>
            <a:endParaRPr lang="en-US" dirty="0">
              <a:solidFill>
                <a:schemeClr val="folHlin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75856" y="1510053"/>
            <a:ext cx="2162175" cy="876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2515" y="2386353"/>
            <a:ext cx="2808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Арахидоновая</a:t>
            </a:r>
            <a:r>
              <a:rPr lang="ru-RU" dirty="0" smtClean="0"/>
              <a:t> кислота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3356992"/>
            <a:ext cx="2333625" cy="1190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6243" y="4547617"/>
            <a:ext cx="2160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Простагландины Е</a:t>
            </a:r>
            <a:r>
              <a:rPr lang="ru-RU" sz="1600" baseline="-25000" dirty="0" smtClean="0"/>
              <a:t>1</a:t>
            </a:r>
            <a:endParaRPr lang="ru-RU" sz="1600" baseline="-25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536" y="3386901"/>
            <a:ext cx="2672814" cy="11308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0838" y="4547617"/>
            <a:ext cx="18722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Тромбоксан</a:t>
            </a:r>
            <a:r>
              <a:rPr lang="ru-RU" sz="1600" dirty="0" smtClean="0"/>
              <a:t> А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5" y="3386901"/>
            <a:ext cx="2952329" cy="11308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64373" y="4547833"/>
            <a:ext cx="1584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Лейкотриен</a:t>
            </a:r>
            <a:r>
              <a:rPr lang="ru-RU" sz="1600" dirty="0" smtClean="0"/>
              <a:t> А</a:t>
            </a:r>
            <a:r>
              <a:rPr lang="ru-RU" sz="1600" baseline="-25000" dirty="0" smtClean="0"/>
              <a:t>4</a:t>
            </a:r>
            <a:endParaRPr lang="ru-RU" sz="1600" baseline="-250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267744" y="2780928"/>
            <a:ext cx="1800200" cy="40635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51274" y="2780928"/>
            <a:ext cx="2111552" cy="41308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83968" y="2780928"/>
            <a:ext cx="0" cy="5040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9552" y="4886171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Эйкозаноиды</a:t>
            </a:r>
            <a:r>
              <a:rPr lang="ru-RU" dirty="0" smtClean="0"/>
              <a:t> – </a:t>
            </a:r>
            <a:r>
              <a:rPr lang="ru-RU" dirty="0" err="1" smtClean="0"/>
              <a:t>гормоно</a:t>
            </a:r>
            <a:r>
              <a:rPr lang="ru-RU" dirty="0" smtClean="0"/>
              <a:t>-подобные вещества обладающие </a:t>
            </a:r>
            <a:r>
              <a:rPr lang="ru-RU" dirty="0" err="1" smtClean="0"/>
              <a:t>провосполительным</a:t>
            </a:r>
            <a:r>
              <a:rPr lang="ru-RU" dirty="0" smtClean="0"/>
              <a:t> действием (обеспечивают боль, отек, покраснение, хемотаксис лейкоцитов), участвуют в </a:t>
            </a:r>
            <a:r>
              <a:rPr lang="ru-RU" dirty="0" err="1" smtClean="0"/>
              <a:t>тромбообразовании</a:t>
            </a:r>
            <a:r>
              <a:rPr lang="ru-RU" dirty="0" smtClean="0"/>
              <a:t> (</a:t>
            </a:r>
            <a:r>
              <a:rPr lang="ru-RU" dirty="0" err="1" smtClean="0"/>
              <a:t>тромбоксаны</a:t>
            </a:r>
            <a:r>
              <a:rPr lang="ru-RU" dirty="0" smtClean="0"/>
              <a:t>), изменяют тонус гладкой мускулатуры сосудов, бронхов,</a:t>
            </a:r>
          </a:p>
          <a:p>
            <a:r>
              <a:rPr lang="ru-RU" dirty="0" smtClean="0"/>
              <a:t>матки (при родовой деятельности).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гормонов</a:t>
            </a:r>
            <a:endParaRPr lang="en-US" dirty="0"/>
          </a:p>
        </p:txBody>
      </p:sp>
      <p:sp>
        <p:nvSpPr>
          <p:cNvPr id="41081" name="Text Box 121"/>
          <p:cNvSpPr txBox="1">
            <a:spLocks noChangeArrowheads="1"/>
          </p:cNvSpPr>
          <p:nvPr/>
        </p:nvSpPr>
        <p:spPr bwMode="auto">
          <a:xfrm>
            <a:off x="5607050" y="466725"/>
            <a:ext cx="3298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folHlink"/>
                </a:solidFill>
              </a:rPr>
              <a:t>по месту образования:</a:t>
            </a:r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41083" name="Line 123"/>
          <p:cNvSpPr>
            <a:spLocks noChangeShapeType="1"/>
          </p:cNvSpPr>
          <p:nvPr/>
        </p:nvSpPr>
        <p:spPr bwMode="auto">
          <a:xfrm>
            <a:off x="2204591" y="2307020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084" name="Group 124"/>
          <p:cNvGrpSpPr>
            <a:grpSpLocks/>
          </p:cNvGrpSpPr>
          <p:nvPr/>
        </p:nvGrpSpPr>
        <p:grpSpPr bwMode="auto">
          <a:xfrm>
            <a:off x="1939816" y="2211696"/>
            <a:ext cx="182562" cy="182562"/>
            <a:chOff x="1239" y="1515"/>
            <a:chExt cx="115" cy="115"/>
          </a:xfrm>
        </p:grpSpPr>
        <p:sp>
          <p:nvSpPr>
            <p:cNvPr id="41085" name="AutoShape 125"/>
            <p:cNvSpPr>
              <a:spLocks noChangeArrowheads="1"/>
            </p:cNvSpPr>
            <p:nvPr/>
          </p:nvSpPr>
          <p:spPr bwMode="gray">
            <a:xfrm rot="2700000">
              <a:off x="1239" y="1515"/>
              <a:ext cx="115" cy="115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86" name="AutoShape 126"/>
            <p:cNvSpPr>
              <a:spLocks noChangeArrowheads="1"/>
            </p:cNvSpPr>
            <p:nvPr/>
          </p:nvSpPr>
          <p:spPr bwMode="gray">
            <a:xfrm rot="18900000" flipH="1">
              <a:off x="1239" y="1515"/>
              <a:ext cx="115" cy="11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87" name="Text Box 127"/>
          <p:cNvSpPr txBox="1">
            <a:spLocks noChangeArrowheads="1"/>
          </p:cNvSpPr>
          <p:nvPr/>
        </p:nvSpPr>
        <p:spPr bwMode="auto">
          <a:xfrm>
            <a:off x="2166781" y="1814020"/>
            <a:ext cx="61643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/>
              <a:t>1. </a:t>
            </a:r>
            <a:r>
              <a:rPr lang="ru-RU" sz="2400" b="1" dirty="0" smtClean="0"/>
              <a:t>Гипоталамо-гипофизарные гормоны</a:t>
            </a:r>
            <a:endParaRPr lang="en-US" sz="2400" b="1" dirty="0"/>
          </a:p>
        </p:txBody>
      </p:sp>
      <p:grpSp>
        <p:nvGrpSpPr>
          <p:cNvPr id="41088" name="Group 128"/>
          <p:cNvGrpSpPr>
            <a:grpSpLocks/>
          </p:cNvGrpSpPr>
          <p:nvPr/>
        </p:nvGrpSpPr>
        <p:grpSpPr bwMode="auto">
          <a:xfrm>
            <a:off x="1969471" y="2672640"/>
            <a:ext cx="5391148" cy="515938"/>
            <a:chOff x="1239" y="1305"/>
            <a:chExt cx="3396" cy="325"/>
          </a:xfrm>
        </p:grpSpPr>
        <p:sp>
          <p:nvSpPr>
            <p:cNvPr id="41089" name="Line 129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90" name="Group 130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091" name="AutoShape 131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2" name="AutoShape 132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93" name="Text Box 133"/>
            <p:cNvSpPr txBox="1">
              <a:spLocks noChangeArrowheads="1"/>
            </p:cNvSpPr>
            <p:nvPr/>
          </p:nvSpPr>
          <p:spPr bwMode="auto">
            <a:xfrm>
              <a:off x="1378" y="1305"/>
              <a:ext cx="32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2. </a:t>
              </a:r>
              <a:r>
                <a:rPr lang="ru-RU" sz="2400" b="1" dirty="0" smtClean="0"/>
                <a:t>Гормоны щитовидной железы</a:t>
              </a:r>
              <a:endParaRPr lang="en-US" sz="2400" b="1" dirty="0" smtClean="0"/>
            </a:p>
          </p:txBody>
        </p:sp>
      </p:grpSp>
      <p:grpSp>
        <p:nvGrpSpPr>
          <p:cNvPr id="41094" name="Group 134"/>
          <p:cNvGrpSpPr>
            <a:grpSpLocks/>
          </p:cNvGrpSpPr>
          <p:nvPr/>
        </p:nvGrpSpPr>
        <p:grpSpPr bwMode="auto">
          <a:xfrm>
            <a:off x="1946408" y="3500715"/>
            <a:ext cx="5921373" cy="533400"/>
            <a:chOff x="1239" y="1294"/>
            <a:chExt cx="3730" cy="336"/>
          </a:xfrm>
        </p:grpSpPr>
        <p:sp>
          <p:nvSpPr>
            <p:cNvPr id="41095" name="Line 135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096" name="Group 136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097" name="AutoShape 137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98" name="AutoShape 138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99" name="Text Box 139"/>
            <p:cNvSpPr txBox="1">
              <a:spLocks noChangeArrowheads="1"/>
            </p:cNvSpPr>
            <p:nvPr/>
          </p:nvSpPr>
          <p:spPr bwMode="auto">
            <a:xfrm>
              <a:off x="1396" y="1294"/>
              <a:ext cx="357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3. </a:t>
              </a:r>
              <a:r>
                <a:rPr lang="ru-RU" sz="2400" b="1" dirty="0" smtClean="0"/>
                <a:t>Гормоны поджелудочной железы</a:t>
              </a:r>
              <a:endParaRPr lang="en-US" sz="2400" b="1" dirty="0"/>
            </a:p>
          </p:txBody>
        </p:sp>
      </p:grpSp>
      <p:grpSp>
        <p:nvGrpSpPr>
          <p:cNvPr id="41100" name="Group 140"/>
          <p:cNvGrpSpPr>
            <a:grpSpLocks/>
          </p:cNvGrpSpPr>
          <p:nvPr/>
        </p:nvGrpSpPr>
        <p:grpSpPr bwMode="auto">
          <a:xfrm>
            <a:off x="1984218" y="4194216"/>
            <a:ext cx="5043485" cy="547688"/>
            <a:chOff x="1239" y="1285"/>
            <a:chExt cx="3177" cy="345"/>
          </a:xfrm>
        </p:grpSpPr>
        <p:sp>
          <p:nvSpPr>
            <p:cNvPr id="41101" name="Line 141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102" name="Group 142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103" name="AutoShape 143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104" name="AutoShape 144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105" name="Text Box 145"/>
            <p:cNvSpPr txBox="1">
              <a:spLocks noChangeArrowheads="1"/>
            </p:cNvSpPr>
            <p:nvPr/>
          </p:nvSpPr>
          <p:spPr bwMode="auto">
            <a:xfrm>
              <a:off x="1378" y="1285"/>
              <a:ext cx="273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1" dirty="0"/>
                <a:t>4. </a:t>
              </a:r>
              <a:r>
                <a:rPr lang="ru-RU" sz="2400" b="1" dirty="0" smtClean="0"/>
                <a:t>Гормоны надпочечников</a:t>
              </a:r>
              <a:endParaRPr lang="en-US" sz="2400" b="1" dirty="0"/>
            </a:p>
          </p:txBody>
        </p:sp>
      </p:grpSp>
      <p:grpSp>
        <p:nvGrpSpPr>
          <p:cNvPr id="36" name="Group 134"/>
          <p:cNvGrpSpPr>
            <a:grpSpLocks/>
          </p:cNvGrpSpPr>
          <p:nvPr/>
        </p:nvGrpSpPr>
        <p:grpSpPr bwMode="auto">
          <a:xfrm>
            <a:off x="2021859" y="5038411"/>
            <a:ext cx="5043486" cy="533400"/>
            <a:chOff x="1239" y="1294"/>
            <a:chExt cx="3177" cy="336"/>
          </a:xfrm>
        </p:grpSpPr>
        <p:sp>
          <p:nvSpPr>
            <p:cNvPr id="37" name="Line 135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8" name="Group 136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0" name="AutoShape 137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AutoShape 138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9" name="Text Box 139"/>
            <p:cNvSpPr txBox="1">
              <a:spLocks noChangeArrowheads="1"/>
            </p:cNvSpPr>
            <p:nvPr/>
          </p:nvSpPr>
          <p:spPr bwMode="auto">
            <a:xfrm>
              <a:off x="1396" y="1294"/>
              <a:ext cx="212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400" b="1" dirty="0" smtClean="0"/>
                <a:t>5</a:t>
              </a:r>
              <a:r>
                <a:rPr lang="en-US" sz="2400" b="1" dirty="0" smtClean="0"/>
                <a:t>. </a:t>
              </a:r>
              <a:r>
                <a:rPr lang="ru-RU" sz="2400" b="1" dirty="0" smtClean="0"/>
                <a:t>Половые гормоны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24960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475cc564d9b953d8948252e4a7f13fe9a4f4"/>
</p:tagLst>
</file>

<file path=ppt/theme/theme1.xml><?xml version="1.0" encoding="utf-8"?>
<a:theme xmlns:a="http://schemas.openxmlformats.org/drawingml/2006/main" name="211TGp_connection_dark">
  <a:themeElements>
    <a:clrScheme name="211TGp_connection_dark 1">
      <a:dk1>
        <a:srgbClr val="969696"/>
      </a:dk1>
      <a:lt1>
        <a:srgbClr val="FFFFFF"/>
      </a:lt1>
      <a:dk2>
        <a:srgbClr val="023888"/>
      </a:dk2>
      <a:lt2>
        <a:srgbClr val="85D9F7"/>
      </a:lt2>
      <a:accent1>
        <a:srgbClr val="5AB14B"/>
      </a:accent1>
      <a:accent2>
        <a:srgbClr val="2F7ADF"/>
      </a:accent2>
      <a:accent3>
        <a:srgbClr val="AAAEC3"/>
      </a:accent3>
      <a:accent4>
        <a:srgbClr val="DADADA"/>
      </a:accent4>
      <a:accent5>
        <a:srgbClr val="B5D5B1"/>
      </a:accent5>
      <a:accent6>
        <a:srgbClr val="2A6ECA"/>
      </a:accent6>
      <a:hlink>
        <a:srgbClr val="8793ED"/>
      </a:hlink>
      <a:folHlink>
        <a:srgbClr val="EBA22B"/>
      </a:folHlink>
    </a:clrScheme>
    <a:fontScheme name="211TGp_connection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1TGp_connection_dark 1">
        <a:dk1>
          <a:srgbClr val="969696"/>
        </a:dk1>
        <a:lt1>
          <a:srgbClr val="FFFFFF"/>
        </a:lt1>
        <a:dk2>
          <a:srgbClr val="02388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EC3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793ED"/>
        </a:hlink>
        <a:folHlink>
          <a:srgbClr val="EBA22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1TGp_connection_dark 2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EB6363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D55959"/>
        </a:accent6>
        <a:hlink>
          <a:srgbClr val="9351C9"/>
        </a:hlink>
        <a:folHlink>
          <a:srgbClr val="28C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1TGp_connection_dark 3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98C385"/>
        </a:hlink>
        <a:folHlink>
          <a:srgbClr val="D0AA2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18</Template>
  <TotalTime>412</TotalTime>
  <Words>696</Words>
  <Application>Microsoft Office PowerPoint</Application>
  <PresentationFormat>Экран (4:3)</PresentationFormat>
  <Paragraphs>117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211TGp_connection_dark</vt:lpstr>
      <vt:lpstr>Гормоны</vt:lpstr>
      <vt:lpstr>Классификация гормонов</vt:lpstr>
      <vt:lpstr>Гормоны производные аминокислот</vt:lpstr>
      <vt:lpstr>Гормоны производные аминокислот</vt:lpstr>
      <vt:lpstr>Белково-пептидные гормоны</vt:lpstr>
      <vt:lpstr>Стероидные гормоны</vt:lpstr>
      <vt:lpstr>Стероидные гормоны</vt:lpstr>
      <vt:lpstr>Гормоны производные жирных кислот </vt:lpstr>
      <vt:lpstr>Классификация гормонов</vt:lpstr>
      <vt:lpstr>Гипоталамо-гипофизарные гормоны </vt:lpstr>
      <vt:lpstr>Гипоталамо-гипофизарная система </vt:lpstr>
      <vt:lpstr>Гормоны щитовидной железы </vt:lpstr>
      <vt:lpstr>Гормоны поджелудочной железы </vt:lpstr>
      <vt:lpstr>Гормоны надпочечников </vt:lpstr>
      <vt:lpstr>Половые гормоны </vt:lpstr>
      <vt:lpstr>Половые гормоны </vt:lpstr>
      <vt:lpstr>Механизмы передачи гормонального сигнала </vt:lpstr>
      <vt:lpstr>Механизмы передачи гормонального сигнала </vt:lpstr>
      <vt:lpstr>Механизмы передачи гормонального сигнала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Гормоны</dc:title>
  <dc:creator>Lex</dc:creator>
  <cp:lastModifiedBy>nebom zav</cp:lastModifiedBy>
  <cp:revision>50</cp:revision>
  <dcterms:created xsi:type="dcterms:W3CDTF">2015-01-13T10:49:50Z</dcterms:created>
  <dcterms:modified xsi:type="dcterms:W3CDTF">2015-02-06T16:04:28Z</dcterms:modified>
</cp:coreProperties>
</file>