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3" r:id="rId5"/>
    <p:sldId id="264" r:id="rId6"/>
    <p:sldId id="265" r:id="rId7"/>
    <p:sldId id="261" r:id="rId8"/>
  </p:sldIdLst>
  <p:sldSz cx="9144000" cy="6858000" type="screen4x3"/>
  <p:notesSz cx="6858000" cy="9144000"/>
  <p:custDataLst>
    <p:tags r:id="rId9"/>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6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4AD7618-F36D-44D6-BD03-D546D264F442}" type="datetimeFigureOut">
              <a:rPr lang="ru-RU" smtClean="0"/>
              <a:pPr/>
              <a:t>06.02.2015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8A9C54-04E2-4751-98FB-F2E38F2F131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AD7618-F36D-44D6-BD03-D546D264F442}" type="datetimeFigureOut">
              <a:rPr lang="ru-RU" smtClean="0"/>
              <a:pPr/>
              <a:t>06.02.2015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8A9C54-04E2-4751-98FB-F2E38F2F131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ezentacija.biz/" TargetMode="External"/><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ая прямоугольная выноска 6"/>
          <p:cNvSpPr/>
          <p:nvPr/>
        </p:nvSpPr>
        <p:spPr>
          <a:xfrm rot="10800000">
            <a:off x="2285984" y="3429000"/>
            <a:ext cx="6572296" cy="2071702"/>
          </a:xfrm>
          <a:prstGeom prst="wedgeRoundRectCallout">
            <a:avLst>
              <a:gd name="adj1" fmla="val -20833"/>
              <a:gd name="adj2" fmla="val 82422"/>
              <a:gd name="adj3" fmla="val 16667"/>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1371600" y="1071546"/>
            <a:ext cx="7772400" cy="1857388"/>
          </a:xfrm>
        </p:spPr>
        <p:txBody>
          <a:bodyPr>
            <a:noAutofit/>
          </a:bodyPr>
          <a:lstStyle/>
          <a:p>
            <a:r>
              <a:rPr lang="ru-RU" sz="6000" b="1" dirty="0" smtClean="0">
                <a:latin typeface="Monotype Corsiva" pitchFamily="66" charset="0"/>
              </a:rPr>
              <a:t>Физические свойства карбоновых кислот.</a:t>
            </a:r>
            <a:endParaRPr lang="ru-RU" sz="6000" b="1" dirty="0">
              <a:latin typeface="Monotype Corsiva" pitchFamily="66" charset="0"/>
            </a:endParaRPr>
          </a:p>
        </p:txBody>
      </p:sp>
      <p:pic>
        <p:nvPicPr>
          <p:cNvPr id="6147" name="Picture 3" descr="C:\Documents and Settings\TEMP.MICROSOF-D60FB8.027\Local Settings\Temporary Internet Files\Content.IE5\Q0CBM85I\MC900305275[1].wmf"/>
          <p:cNvPicPr>
            <a:picLocks noChangeAspect="1" noChangeArrowheads="1"/>
          </p:cNvPicPr>
          <p:nvPr/>
        </p:nvPicPr>
        <p:blipFill>
          <a:blip r:embed="rId2"/>
          <a:srcRect/>
          <a:stretch>
            <a:fillRect/>
          </a:stretch>
        </p:blipFill>
        <p:spPr bwMode="auto">
          <a:xfrm>
            <a:off x="0" y="0"/>
            <a:ext cx="2000232" cy="6858000"/>
          </a:xfrm>
          <a:prstGeom prst="rect">
            <a:avLst/>
          </a:prstGeom>
          <a:noFill/>
        </p:spPr>
      </p:pic>
      <p:sp>
        <p:nvSpPr>
          <p:cNvPr id="6" name="TextBox 5"/>
          <p:cNvSpPr txBox="1"/>
          <p:nvPr/>
        </p:nvSpPr>
        <p:spPr>
          <a:xfrm>
            <a:off x="2500298" y="3500438"/>
            <a:ext cx="6286544" cy="1815882"/>
          </a:xfrm>
          <a:prstGeom prst="rect">
            <a:avLst/>
          </a:prstGeom>
          <a:noFill/>
        </p:spPr>
        <p:txBody>
          <a:bodyPr wrap="square" rtlCol="0">
            <a:spAutoFit/>
          </a:bodyPr>
          <a:lstStyle/>
          <a:p>
            <a:r>
              <a:rPr lang="ru-RU" sz="2800" b="1" dirty="0" smtClean="0">
                <a:latin typeface="Times New Roman" pitchFamily="18" charset="0"/>
                <a:cs typeface="Times New Roman" pitchFamily="18" charset="0"/>
              </a:rPr>
              <a:t>Физические свойства карбоновых кислот во многом определяется их способностью образовывать между молекулами водородную связь</a:t>
            </a:r>
            <a:endParaRPr lang="ru-RU" sz="2800" b="1" dirty="0">
              <a:latin typeface="Times New Roman" pitchFamily="18" charset="0"/>
              <a:cs typeface="Times New Roman" pitchFamily="18" charset="0"/>
            </a:endParaRPr>
          </a:p>
        </p:txBody>
      </p:sp>
      <p:sp>
        <p:nvSpPr>
          <p:cNvPr id="8" name="Прямоугольник 7"/>
          <p:cNvSpPr/>
          <p:nvPr/>
        </p:nvSpPr>
        <p:spPr>
          <a:xfrm>
            <a:off x="7508616" y="6581001"/>
            <a:ext cx="1635384" cy="276999"/>
          </a:xfrm>
          <a:prstGeom prst="rect">
            <a:avLst/>
          </a:prstGeom>
        </p:spPr>
        <p:txBody>
          <a:bodyPr wrap="none">
            <a:spAutoFit/>
          </a:bodyPr>
          <a:lstStyle/>
          <a:p>
            <a:r>
              <a:rPr lang="en-US" sz="1200" dirty="0" smtClean="0">
                <a:hlinkClick r:id="rId3"/>
              </a:rPr>
              <a:t>http://prezentacija.biz</a:t>
            </a:r>
            <a:endParaRPr lang="ru-RU"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9144000" cy="1142983"/>
          </a:xfrm>
        </p:spPr>
        <p:txBody>
          <a:bodyPr>
            <a:normAutofit/>
          </a:bodyPr>
          <a:lstStyle/>
          <a:p>
            <a:r>
              <a:rPr lang="ru-RU" sz="5400" b="1" dirty="0" smtClean="0">
                <a:latin typeface="Monotype Corsiva" pitchFamily="66" charset="0"/>
              </a:rPr>
              <a:t>Карбоновые кислоты</a:t>
            </a:r>
            <a:endParaRPr lang="ru-RU" sz="5400" b="1" dirty="0">
              <a:latin typeface="Monotype Corsiva" pitchFamily="66" charset="0"/>
            </a:endParaRPr>
          </a:p>
        </p:txBody>
      </p:sp>
      <p:pic>
        <p:nvPicPr>
          <p:cNvPr id="1026" name="Picture 2"/>
          <p:cNvPicPr>
            <a:picLocks noChangeAspect="1" noChangeArrowheads="1"/>
          </p:cNvPicPr>
          <p:nvPr/>
        </p:nvPicPr>
        <p:blipFill>
          <a:blip r:embed="rId2"/>
          <a:srcRect l="1770" t="12500" r="1770" b="16666"/>
          <a:stretch>
            <a:fillRect/>
          </a:stretch>
        </p:blipFill>
        <p:spPr bwMode="auto">
          <a:xfrm>
            <a:off x="571472" y="1000108"/>
            <a:ext cx="7786742" cy="3643338"/>
          </a:xfrm>
          <a:prstGeom prst="rect">
            <a:avLst/>
          </a:prstGeom>
          <a:ln>
            <a:noFill/>
          </a:ln>
          <a:effectLst>
            <a:softEdge rad="112500"/>
          </a:effectLst>
        </p:spPr>
      </p:pic>
      <p:sp>
        <p:nvSpPr>
          <p:cNvPr id="6" name="TextBox 5"/>
          <p:cNvSpPr txBox="1"/>
          <p:nvPr/>
        </p:nvSpPr>
        <p:spPr>
          <a:xfrm>
            <a:off x="0" y="4714884"/>
            <a:ext cx="9144000" cy="2092881"/>
          </a:xfrm>
          <a:prstGeom prst="rect">
            <a:avLst/>
          </a:prstGeom>
          <a:noFill/>
        </p:spPr>
        <p:txBody>
          <a:bodyPr wrap="square" rtlCol="0">
            <a:spAutoFit/>
          </a:bodyPr>
          <a:lstStyle/>
          <a:p>
            <a:r>
              <a:rPr lang="ru-RU" sz="2600" b="1" dirty="0" smtClean="0">
                <a:latin typeface="Times New Roman" pitchFamily="18" charset="0"/>
                <a:cs typeface="Times New Roman" pitchFamily="18" charset="0"/>
              </a:rPr>
              <a:t>Температура кипения карбоновых кислот намного выше не только, чем у соответствующих углеводородов, но и, чем у соответствующих спиртов. Значит, молекулы карбоновых кислот прочнее связаны между собой водородными связями, чем молекулы спиртов.</a:t>
            </a:r>
            <a:endParaRPr lang="ru-RU" sz="2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9144000" cy="1142983"/>
          </a:xfrm>
        </p:spPr>
        <p:txBody>
          <a:bodyPr>
            <a:normAutofit/>
          </a:bodyPr>
          <a:lstStyle/>
          <a:p>
            <a:r>
              <a:rPr lang="ru-RU" sz="5400" b="1" dirty="0" smtClean="0">
                <a:latin typeface="Monotype Corsiva" pitchFamily="66" charset="0"/>
              </a:rPr>
              <a:t>Карбоновые кислоты</a:t>
            </a:r>
            <a:endParaRPr lang="ru-RU" sz="5400" b="1" dirty="0">
              <a:latin typeface="Monotype Corsiva" pitchFamily="66" charset="0"/>
            </a:endParaRPr>
          </a:p>
        </p:txBody>
      </p:sp>
      <p:sp>
        <p:nvSpPr>
          <p:cNvPr id="6" name="TextBox 5"/>
          <p:cNvSpPr txBox="1"/>
          <p:nvPr/>
        </p:nvSpPr>
        <p:spPr>
          <a:xfrm>
            <a:off x="0" y="4071942"/>
            <a:ext cx="9144000" cy="1292662"/>
          </a:xfrm>
          <a:prstGeom prst="rect">
            <a:avLst/>
          </a:prstGeom>
          <a:noFill/>
        </p:spPr>
        <p:txBody>
          <a:bodyPr wrap="square" rtlCol="0">
            <a:spAutoFit/>
          </a:bodyPr>
          <a:lstStyle/>
          <a:p>
            <a:r>
              <a:rPr lang="ru-RU" sz="2600" b="1" dirty="0" smtClean="0">
                <a:latin typeface="Times New Roman" pitchFamily="18" charset="0"/>
                <a:cs typeface="Times New Roman" pitchFamily="18" charset="0"/>
              </a:rPr>
              <a:t>Водородные связи между молекулами карбоновых кислот настолько сильны, что даже в паровой фазе они способны образовывать </a:t>
            </a:r>
            <a:r>
              <a:rPr lang="ru-RU" sz="2600" b="1" dirty="0" err="1" smtClean="0">
                <a:latin typeface="Times New Roman" pitchFamily="18" charset="0"/>
                <a:cs typeface="Times New Roman" pitchFamily="18" charset="0"/>
              </a:rPr>
              <a:t>димеры</a:t>
            </a:r>
            <a:r>
              <a:rPr lang="ru-RU" sz="2600" b="1" dirty="0" smtClean="0">
                <a:latin typeface="Times New Roman" pitchFamily="18" charset="0"/>
                <a:cs typeface="Times New Roman" pitchFamily="18" charset="0"/>
              </a:rPr>
              <a:t>.</a:t>
            </a:r>
            <a:endParaRPr lang="ru-RU" sz="2600" b="1"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a:srcRect l="16239" t="24498" r="16239" b="28069"/>
          <a:stretch>
            <a:fillRect/>
          </a:stretch>
        </p:blipFill>
        <p:spPr bwMode="auto">
          <a:xfrm>
            <a:off x="1643042" y="1285860"/>
            <a:ext cx="5643602" cy="242889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9144000" cy="1142983"/>
          </a:xfrm>
        </p:spPr>
        <p:txBody>
          <a:bodyPr>
            <a:normAutofit/>
          </a:bodyPr>
          <a:lstStyle/>
          <a:p>
            <a:r>
              <a:rPr lang="ru-RU" sz="5400" b="1" dirty="0" smtClean="0">
                <a:latin typeface="Monotype Corsiva" pitchFamily="66" charset="0"/>
              </a:rPr>
              <a:t>Карбоновые кислоты</a:t>
            </a:r>
            <a:endParaRPr lang="ru-RU" sz="5400" b="1" dirty="0">
              <a:latin typeface="Monotype Corsiva" pitchFamily="66" charset="0"/>
            </a:endParaRPr>
          </a:p>
        </p:txBody>
      </p:sp>
      <p:sp>
        <p:nvSpPr>
          <p:cNvPr id="6" name="TextBox 5"/>
          <p:cNvSpPr txBox="1"/>
          <p:nvPr/>
        </p:nvSpPr>
        <p:spPr>
          <a:xfrm>
            <a:off x="5643570" y="1000108"/>
            <a:ext cx="3500430" cy="5693866"/>
          </a:xfrm>
          <a:prstGeom prst="rect">
            <a:avLst/>
          </a:prstGeom>
          <a:noFill/>
        </p:spPr>
        <p:txBody>
          <a:bodyPr wrap="square" rtlCol="0">
            <a:spAutoFit/>
          </a:bodyPr>
          <a:lstStyle/>
          <a:p>
            <a:r>
              <a:rPr lang="ru-RU" sz="2800" b="1" dirty="0" smtClean="0">
                <a:latin typeface="Times New Roman" pitchFamily="18" charset="0"/>
                <a:cs typeface="Times New Roman" pitchFamily="18" charset="0"/>
              </a:rPr>
              <a:t>Хорошая растворимость карбоновых кислот в воде связана, во-первых, с полярностью молекул самих карбоновых кислот, во-вторых, с их способностью образовывать водородные связи с молекулами воды.</a:t>
            </a:r>
            <a:endParaRPr lang="ru-RU" sz="2800" b="1" dirty="0">
              <a:latin typeface="Times New Roman" pitchFamily="18" charset="0"/>
              <a:cs typeface="Times New Roman" pitchFamily="18" charset="0"/>
            </a:endParaRPr>
          </a:p>
        </p:txBody>
      </p:sp>
      <p:pic>
        <p:nvPicPr>
          <p:cNvPr id="7" name="Picture 2"/>
          <p:cNvPicPr>
            <a:picLocks noChangeAspect="1" noChangeArrowheads="1"/>
          </p:cNvPicPr>
          <p:nvPr/>
        </p:nvPicPr>
        <p:blipFill>
          <a:blip r:embed="rId2"/>
          <a:srcRect l="19828" t="5224" r="19721" b="7463"/>
          <a:stretch>
            <a:fillRect/>
          </a:stretch>
        </p:blipFill>
        <p:spPr bwMode="auto">
          <a:xfrm>
            <a:off x="214282" y="1071546"/>
            <a:ext cx="5000660" cy="564360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
            <a:ext cx="9144000" cy="1142983"/>
          </a:xfrm>
        </p:spPr>
        <p:txBody>
          <a:bodyPr>
            <a:normAutofit/>
          </a:bodyPr>
          <a:lstStyle/>
          <a:p>
            <a:r>
              <a:rPr lang="ru-RU" sz="5400" b="1" dirty="0" smtClean="0">
                <a:latin typeface="Monotype Corsiva" pitchFamily="66" charset="0"/>
              </a:rPr>
              <a:t>Карбоновые кислоты</a:t>
            </a:r>
            <a:endParaRPr lang="ru-RU" sz="5400" b="1" dirty="0">
              <a:latin typeface="Monotype Corsiva" pitchFamily="66" charset="0"/>
            </a:endParaRPr>
          </a:p>
        </p:txBody>
      </p:sp>
      <p:sp>
        <p:nvSpPr>
          <p:cNvPr id="6" name="TextBox 5"/>
          <p:cNvSpPr txBox="1"/>
          <p:nvPr/>
        </p:nvSpPr>
        <p:spPr>
          <a:xfrm>
            <a:off x="4643438" y="1000108"/>
            <a:ext cx="4500562" cy="5857892"/>
          </a:xfrm>
          <a:prstGeom prst="rect">
            <a:avLst/>
          </a:prstGeom>
          <a:noFill/>
        </p:spPr>
        <p:txBody>
          <a:bodyPr wrap="square" rtlCol="0">
            <a:spAutoFit/>
          </a:bodyPr>
          <a:lstStyle/>
          <a:p>
            <a:r>
              <a:rPr lang="ru-RU" sz="2800" b="1" dirty="0" smtClean="0">
                <a:latin typeface="Times New Roman" pitchFamily="18" charset="0"/>
                <a:cs typeface="Times New Roman" pitchFamily="18" charset="0"/>
              </a:rPr>
              <a:t>Первые члены ряда карбоновых кислот, вплоть до бутановой кислоты, смешиваются с водой во всех соотношениях. При увеличении атомов углерода в молекуле, растет вклад малополярного углеводородного радикала и растворимость кислот в воде уменьшается.</a:t>
            </a:r>
            <a:endParaRPr lang="ru-RU" sz="2800" b="1"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a:srcRect l="20339" t="6843" r="19492" b="11239"/>
          <a:stretch>
            <a:fillRect/>
          </a:stretch>
        </p:blipFill>
        <p:spPr bwMode="auto">
          <a:xfrm>
            <a:off x="142844" y="1142984"/>
            <a:ext cx="4714908" cy="48577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0" y="1071546"/>
            <a:ext cx="9144000" cy="5786454"/>
          </a:xfrm>
        </p:spPr>
        <p:txBody>
          <a:bodyPr>
            <a:noAutofit/>
          </a:bodyPr>
          <a:lstStyle/>
          <a:p>
            <a:pPr algn="l"/>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Кислоты, содержащие более 10 атомов углерода уже можно считать нерастворимыми.</a:t>
            </a:r>
            <a:b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br>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Жидкие карбоновые кислоты имеют характерные запахи.</a:t>
            </a:r>
            <a:b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br>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Резким острым запахом обладает муравьиная кислота.</a:t>
            </a:r>
            <a:b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br>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Запах уксусной кислоты знаком всем, кто хоть раз нюхал уксус.</a:t>
            </a:r>
            <a:b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br>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Ни с чем невозможно спутать запах бутановой кислоты – это запах </a:t>
            </a:r>
            <a:r>
              <a:rPr lang="ru-RU" sz="3200"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прогоршего</a:t>
            </a:r>
            <a:r>
              <a:rPr lang="ru-RU" sz="32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сливочного масла. Поэтому данную кислоту так и называют – масляной кислотой.</a:t>
            </a:r>
            <a:endParaRPr lang="ru-RU" sz="320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Заголовок 1"/>
          <p:cNvSpPr txBox="1">
            <a:spLocks/>
          </p:cNvSpPr>
          <p:nvPr/>
        </p:nvSpPr>
        <p:spPr>
          <a:xfrm>
            <a:off x="0" y="1"/>
            <a:ext cx="9144000" cy="1142983"/>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400" b="1" i="0" u="none" strike="noStrike" kern="1200" cap="none" spc="0" normalizeH="0" baseline="0" noProof="0" smtClean="0">
                <a:ln>
                  <a:noFill/>
                </a:ln>
                <a:solidFill>
                  <a:schemeClr val="tx1"/>
                </a:solidFill>
                <a:effectLst/>
                <a:uLnTx/>
                <a:uFillTx/>
                <a:latin typeface="Monotype Corsiva" pitchFamily="66" charset="0"/>
                <a:ea typeface="+mj-ea"/>
                <a:cs typeface="+mj-cs"/>
              </a:rPr>
              <a:t>Карбоновые кислоты</a:t>
            </a:r>
            <a:endParaRPr kumimoji="0" lang="ru-RU" sz="5400" b="1" i="0" u="none" strike="noStrike" kern="1200" cap="none" spc="0" normalizeH="0" baseline="0" noProof="0" dirty="0" smtClean="0">
              <a:ln>
                <a:noFill/>
              </a:ln>
              <a:solidFill>
                <a:schemeClr val="tx1"/>
              </a:solidFill>
              <a:effectLst/>
              <a:uLnTx/>
              <a:uFillTx/>
              <a:latin typeface="Monotype Corsiva" pitchFamily="66" charset="0"/>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0" y="2928934"/>
            <a:ext cx="9144000" cy="714380"/>
          </a:xfrm>
        </p:spPr>
        <p:txBody>
          <a:bodyPr>
            <a:noAutofit/>
          </a:bodyPr>
          <a:lstStyle/>
          <a:p>
            <a:r>
              <a:rPr lang="ru-RU" sz="8000" b="1" dirty="0" smtClean="0">
                <a:solidFill>
                  <a:schemeClr val="bg1"/>
                </a:solidFill>
                <a:effectLst>
                  <a:outerShdw blurRad="38100" dist="38100" dir="2700000" algn="tl">
                    <a:srgbClr val="000000">
                      <a:alpha val="43137"/>
                    </a:srgbClr>
                  </a:outerShdw>
                </a:effectLst>
                <a:latin typeface="Monotype Corsiva" pitchFamily="66" charset="0"/>
                <a:cs typeface="Times New Roman" pitchFamily="18" charset="0"/>
              </a:rPr>
              <a:t>Спасибо за внимание!</a:t>
            </a:r>
            <a:endParaRPr lang="ru-RU" sz="8000" b="1" dirty="0">
              <a:solidFill>
                <a:schemeClr val="bg1"/>
              </a:solidFill>
              <a:effectLst>
                <a:outerShdw blurRad="38100" dist="38100" dir="2700000" algn="tl">
                  <a:srgbClr val="000000">
                    <a:alpha val="43137"/>
                  </a:srgbClr>
                </a:outerShdw>
              </a:effectLst>
              <a:latin typeface="Monotype Corsiva" pitchFamily="66" charset="0"/>
              <a:cs typeface="Times New Roman" pitchFamily="18"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43902fd843b33c25134f93b18e9ce54f714cf"/>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171</Words>
  <Application>Microsoft Office PowerPoint</Application>
  <PresentationFormat>Экран (4:3)</PresentationFormat>
  <Paragraphs>14</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Физические свойства карбоновых кислот.</vt:lpstr>
      <vt:lpstr>Карбоновые кислоты</vt:lpstr>
      <vt:lpstr>Карбоновые кислоты</vt:lpstr>
      <vt:lpstr>Карбоновые кислоты</vt:lpstr>
      <vt:lpstr>Карбоновые кислоты</vt:lpstr>
      <vt:lpstr>Кислоты, содержащие более 10 атомов углерода уже можно считать нерастворимыми. Жидкие карбоновые кислоты имеют характерные запахи. Резким острым запахом обладает муравьиная кислота. Запах уксусной кислоты знаком всем, кто хоть раз нюхал уксус. Ни с чем невозможно спутать запах бутановой кислоты – это запах прогоршего сливочного масла. Поэтому данную кислоту так и называют – масляной кислотой.</vt:lpstr>
      <vt:lpstr>Спасибо за внимание!</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Карбоновые кислоты</dc:title>
  <dc:creator>Admin</dc:creator>
  <cp:lastModifiedBy>nebom zav</cp:lastModifiedBy>
  <cp:revision>10</cp:revision>
  <dcterms:created xsi:type="dcterms:W3CDTF">2013-03-01T18:07:37Z</dcterms:created>
  <dcterms:modified xsi:type="dcterms:W3CDTF">2015-02-06T16:06:54Z</dcterms:modified>
</cp:coreProperties>
</file>