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7" r:id="rId2"/>
    <p:sldId id="330" r:id="rId3"/>
    <p:sldId id="300" r:id="rId4"/>
    <p:sldId id="331" r:id="rId5"/>
    <p:sldId id="332" r:id="rId6"/>
    <p:sldId id="333" r:id="rId7"/>
    <p:sldId id="334" r:id="rId8"/>
    <p:sldId id="336" r:id="rId9"/>
    <p:sldId id="340" r:id="rId10"/>
    <p:sldId id="337" r:id="rId11"/>
    <p:sldId id="338" r:id="rId12"/>
    <p:sldId id="347" r:id="rId13"/>
    <p:sldId id="350" r:id="rId14"/>
    <p:sldId id="303" r:id="rId15"/>
    <p:sldId id="304" r:id="rId16"/>
    <p:sldId id="305" r:id="rId17"/>
    <p:sldId id="361" r:id="rId18"/>
    <p:sldId id="362" r:id="rId19"/>
    <p:sldId id="307" r:id="rId20"/>
    <p:sldId id="348" r:id="rId21"/>
    <p:sldId id="349" r:id="rId22"/>
    <p:sldId id="308" r:id="rId23"/>
    <p:sldId id="351" r:id="rId24"/>
    <p:sldId id="363" r:id="rId25"/>
    <p:sldId id="364" r:id="rId26"/>
    <p:sldId id="354" r:id="rId27"/>
    <p:sldId id="355" r:id="rId28"/>
    <p:sldId id="356" r:id="rId29"/>
    <p:sldId id="352" r:id="rId30"/>
    <p:sldId id="357" r:id="rId31"/>
    <p:sldId id="358" r:id="rId32"/>
    <p:sldId id="359" r:id="rId33"/>
    <p:sldId id="360" r:id="rId34"/>
    <p:sldId id="311" r:id="rId35"/>
    <p:sldId id="328" r:id="rId36"/>
    <p:sldId id="327" r:id="rId37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88F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3B840-1D96-4FBA-85BE-C03D9162E1CC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CEB38-BE85-4F0B-B0C3-3DFA28E22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56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C4751-9F2E-4159-9844-2941D500AED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80B7-235B-4443-8414-3C654F1B776F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DB658-E64C-4E3E-8E76-1CBAA37E4A4E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4B5F4-59F5-4A06-AF94-60E8BFC37D3B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5106-A233-43B6-A83A-40226469F33F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2F249-E67B-4997-9EF6-4FE3B768E2EB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E514-0600-44CC-B754-841AE031FEA1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CD6D-FF49-4874-9852-D917809FB19C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DDE0A-1B52-404B-80B3-F0FA32EAA08A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B74B-0930-4C8E-85A4-11159369F98F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1531-020A-451E-AC06-7D101D540EF1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1BAA-B81D-4DFB-A9FB-0ED5A0BA4606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48C003-6622-4912-BBAE-E3EA233B5DDA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D2745B-64DD-40A3-8D2A-73E9E91CD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77;&#1079;&#1077;&#1085;&#1090;&#1072;&#1094;&#1080;&#1103;%201&#1089;&#1077;&#1084;\&#1060;&#1077;&#1085;&#1086;&#1083;&#1099;\46.wm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77;&#1079;&#1077;&#1085;&#1090;&#1072;&#1094;&#1080;&#1103;%201&#1089;&#1077;&#1084;\&#1060;&#1077;&#1085;&#1086;&#1083;&#1099;\0067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77;&#1079;&#1077;&#1085;&#1090;&#1072;&#1094;&#1080;&#1103;%201&#1089;&#1077;&#1084;\&#1060;&#1077;&#1085;&#1086;&#1083;&#1099;\47.wm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_________Microsoft_Office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848872" cy="3290888"/>
          </a:xfrm>
        </p:spPr>
        <p:txBody>
          <a:bodyPr rtlCol="0">
            <a:normAutofit/>
          </a:bodyPr>
          <a:lstStyle/>
          <a:p>
            <a:pPr marL="742950" indent="-742950" algn="ctr"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>Фенолы</a:t>
            </a:r>
          </a:p>
          <a:p>
            <a:pPr marL="742950" indent="-742950" algn="ctr"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endParaRPr lang="ru-RU" sz="6000" dirty="0">
              <a:solidFill>
                <a:srgbClr val="FF0000"/>
              </a:solidFill>
            </a:endParaRPr>
          </a:p>
          <a:p>
            <a:pPr marL="514350" indent="-514350" algn="just">
              <a:buFont typeface="+mj-lt"/>
              <a:buAutoNum type="arabicPeriod"/>
              <a:defRPr/>
            </a:pPr>
            <a:endParaRPr lang="ru-RU" sz="3200" b="1" dirty="0"/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2F284-C93F-4733-BF50-E201026EA63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06.02.2015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22B1C-BA27-41A6-BCE8-96F1055724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1949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323528" y="404664"/>
          <a:ext cx="8423275" cy="10186987"/>
        </p:xfrm>
        <a:graphic>
          <a:graphicData uri="http://schemas.openxmlformats.org/presentationml/2006/ole">
            <p:oleObj spid="_x0000_s93186" name="Документ" r:id="rId3" imgW="6574839" imgH="7968964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49288" y="501650"/>
          <a:ext cx="8007350" cy="5988050"/>
        </p:xfrm>
        <a:graphic>
          <a:graphicData uri="http://schemas.openxmlformats.org/presentationml/2006/ole">
            <p:oleObj spid="_x0000_s94210" name="Документ" r:id="rId3" imgW="6159393" imgH="4610561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51520" y="332656"/>
          <a:ext cx="9144000" cy="6224588"/>
        </p:xfrm>
        <a:graphic>
          <a:graphicData uri="http://schemas.openxmlformats.org/presentationml/2006/ole">
            <p:oleObj spid="_x0000_s120834" name="Документ" r:id="rId3" imgW="7047117" imgH="4799518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748464" cy="347472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ru-RU" b="1" dirty="0" smtClean="0"/>
              <a:t>4</a:t>
            </a:r>
            <a:r>
              <a:rPr lang="ru-RU" b="1" dirty="0"/>
              <a:t>. </a:t>
            </a:r>
            <a:r>
              <a:rPr lang="ru-RU" b="1" dirty="0" err="1" smtClean="0"/>
              <a:t>Кумольный</a:t>
            </a:r>
            <a:r>
              <a:rPr lang="ru-RU" b="1" dirty="0" smtClean="0"/>
              <a:t> метод получения фенола (метод Сергеева)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00193659"/>
              </p:ext>
            </p:extLst>
          </p:nvPr>
        </p:nvGraphicFramePr>
        <p:xfrm>
          <a:off x="190285" y="1196752"/>
          <a:ext cx="8774203" cy="1800200"/>
        </p:xfrm>
        <a:graphic>
          <a:graphicData uri="http://schemas.openxmlformats.org/presentationml/2006/ole">
            <p:oleObj spid="_x0000_s132098" name="ISIS/Draw Sketch" r:id="rId3" imgW="5888990" imgH="121158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528" y="342900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7030A0"/>
                </a:solidFill>
              </a:rPr>
              <a:t>Реакция открыта Р.Ю. </a:t>
            </a:r>
            <a:r>
              <a:rPr lang="ru-RU" sz="2000" dirty="0" err="1">
                <a:solidFill>
                  <a:srgbClr val="7030A0"/>
                </a:solidFill>
              </a:rPr>
              <a:t>Удрисом</a:t>
            </a:r>
            <a:r>
              <a:rPr lang="ru-RU" sz="2000" dirty="0">
                <a:solidFill>
                  <a:srgbClr val="7030A0"/>
                </a:solidFill>
              </a:rPr>
              <a:t> и Б.Д. </a:t>
            </a:r>
            <a:r>
              <a:rPr lang="ru-RU" sz="2000" dirty="0" err="1">
                <a:solidFill>
                  <a:srgbClr val="7030A0"/>
                </a:solidFill>
              </a:rPr>
              <a:t>Кружаловым</a:t>
            </a:r>
            <a:r>
              <a:rPr lang="ru-RU" sz="2000" dirty="0">
                <a:solidFill>
                  <a:srgbClr val="7030A0"/>
                </a:solidFill>
              </a:rPr>
              <a:t> в 1942 году в лаборатории, которой руководил П.Г. </a:t>
            </a:r>
            <a:r>
              <a:rPr lang="ru-RU" sz="2000" dirty="0" smtClean="0">
                <a:solidFill>
                  <a:srgbClr val="7030A0"/>
                </a:solidFill>
              </a:rPr>
              <a:t>Сергеев.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solidFill>
                  <a:srgbClr val="7030A0"/>
                </a:solidFill>
              </a:rPr>
              <a:t>В это время они были репрессированы и работали в лаборатории, которая была и местом заключения. 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550F-5BD7-4322-96B3-FE55E011C3F0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6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496944" cy="3474720"/>
          </a:xfrm>
        </p:spPr>
        <p:txBody>
          <a:bodyPr/>
          <a:lstStyle/>
          <a:p>
            <a:pPr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III.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Физические и биологические свойства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095433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448251"/>
            <a:ext cx="2514600" cy="365125"/>
          </a:xfrm>
        </p:spPr>
        <p:txBody>
          <a:bodyPr/>
          <a:lstStyle/>
          <a:p>
            <a:fld id="{79B11EDE-4C3C-46C6-ABC0-2E36D8704C55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851920" y="6237312"/>
            <a:ext cx="1828800" cy="365125"/>
          </a:xfrm>
        </p:spPr>
        <p:txBody>
          <a:bodyPr/>
          <a:lstStyle/>
          <a:p>
            <a:fld id="{28D2745B-64DD-40A3-8D2A-73E9E91CD872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621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199007911"/>
              </p:ext>
            </p:extLst>
          </p:nvPr>
        </p:nvGraphicFramePr>
        <p:xfrm>
          <a:off x="611560" y="980728"/>
          <a:ext cx="7992889" cy="54630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21665"/>
                <a:gridCol w="1529931"/>
                <a:gridCol w="1987203"/>
                <a:gridCol w="2654090"/>
              </a:tblGrid>
              <a:tr h="669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Формула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Название вещества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Температура плавления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1600" baseline="30000" dirty="0" err="1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Температура кипения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1600" baseline="30000" dirty="0" err="1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7000"/>
                      </a:schemeClr>
                    </a:solidFill>
                  </a:tcPr>
                </a:tc>
              </a:tr>
              <a:tr h="12501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1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анизол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1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-37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1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153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19000"/>
                      </a:schemeClr>
                    </a:solidFill>
                  </a:tcPr>
                </a:tc>
              </a:tr>
              <a:tr h="12501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о-крезол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191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7000"/>
                      </a:schemeClr>
                    </a:solidFill>
                  </a:tcPr>
                </a:tc>
              </a:tr>
              <a:tr h="1023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м-крезол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  <a:alpha val="0"/>
                      </a:schemeClr>
                    </a:solidFill>
                  </a:tcPr>
                </a:tc>
              </a:tr>
              <a:tr h="12073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п-крезол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75000"/>
                        <a:alpha val="1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9832374"/>
              </p:ext>
            </p:extLst>
          </p:nvPr>
        </p:nvGraphicFramePr>
        <p:xfrm>
          <a:off x="971600" y="1412776"/>
          <a:ext cx="790575" cy="914400"/>
        </p:xfrm>
        <a:graphic>
          <a:graphicData uri="http://schemas.openxmlformats.org/presentationml/2006/ole">
            <p:oleObj spid="_x0000_s47159" name="ISIS/Draw Sketch" r:id="rId3" imgW="789192" imgH="916929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59988028"/>
              </p:ext>
            </p:extLst>
          </p:nvPr>
        </p:nvGraphicFramePr>
        <p:xfrm>
          <a:off x="971600" y="2780928"/>
          <a:ext cx="981075" cy="923925"/>
        </p:xfrm>
        <a:graphic>
          <a:graphicData uri="http://schemas.openxmlformats.org/presentationml/2006/ole">
            <p:oleObj spid="_x0000_s47160" name="ISIS/Draw Sketch" r:id="rId4" imgW="980624" imgH="923315" progId="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56749605"/>
              </p:ext>
            </p:extLst>
          </p:nvPr>
        </p:nvGraphicFramePr>
        <p:xfrm>
          <a:off x="1043608" y="4005064"/>
          <a:ext cx="981075" cy="1009650"/>
        </p:xfrm>
        <a:graphic>
          <a:graphicData uri="http://schemas.openxmlformats.org/presentationml/2006/ole">
            <p:oleObj spid="_x0000_s47161" name="ISIS/Draw Sketch" r:id="rId5" imgW="981992" imgH="1007498" progId="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04280811"/>
              </p:ext>
            </p:extLst>
          </p:nvPr>
        </p:nvGraphicFramePr>
        <p:xfrm>
          <a:off x="1043608" y="5157192"/>
          <a:ext cx="590550" cy="1257300"/>
        </p:xfrm>
        <a:graphic>
          <a:graphicData uri="http://schemas.openxmlformats.org/presentationml/2006/ole">
            <p:oleObj spid="_x0000_s47162" name="ISIS/Draw Sketch" r:id="rId6" imgW="593469" imgH="1258255" progId="">
              <p:embed/>
            </p:oleObj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95536" y="260648"/>
            <a:ext cx="848911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Температуры плавления и кипения изомерных крезолов 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метилфенилового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эфира (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ru-RU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520259"/>
            <a:ext cx="2514600" cy="365125"/>
          </a:xfrm>
        </p:spPr>
        <p:txBody>
          <a:bodyPr/>
          <a:lstStyle/>
          <a:p>
            <a:fld id="{5D4B4D5D-8B01-4A0A-AAE4-603A63E1FBA9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28D2745B-64DD-40A3-8D2A-73E9E91CD872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009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496944" cy="59766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FF0000"/>
                </a:solidFill>
              </a:rPr>
              <a:t>Фенол</a:t>
            </a:r>
            <a:r>
              <a:rPr lang="ru-RU" b="1" dirty="0"/>
              <a:t> очень </a:t>
            </a:r>
            <a:r>
              <a:rPr lang="ru-RU" b="1" dirty="0">
                <a:solidFill>
                  <a:srgbClr val="FF0000"/>
                </a:solidFill>
              </a:rPr>
              <a:t>токсичен</a:t>
            </a:r>
            <a:r>
              <a:rPr lang="ru-RU" b="1" dirty="0"/>
              <a:t>, при попадании на кожу вызывает ожоги. Фенол обладает хорошими дезинфицирующими </a:t>
            </a:r>
            <a:r>
              <a:rPr lang="ru-RU" b="1" dirty="0" smtClean="0"/>
              <a:t>свойствами</a:t>
            </a:r>
            <a:r>
              <a:rPr lang="en-US" b="1" dirty="0" smtClean="0"/>
              <a:t>; </a:t>
            </a:r>
            <a:r>
              <a:rPr lang="ru-RU" b="1" dirty="0" smtClean="0"/>
              <a:t>это </a:t>
            </a:r>
            <a:r>
              <a:rPr lang="ru-RU" b="1" dirty="0"/>
              <a:t>было первое вещество, которое использовалось для дезинфекции </a:t>
            </a:r>
            <a:r>
              <a:rPr lang="ru-RU" b="1" dirty="0" smtClean="0"/>
              <a:t> (</a:t>
            </a:r>
            <a:r>
              <a:rPr lang="ru-RU" b="1" dirty="0"/>
              <a:t>Дж. Листер, 1867</a:t>
            </a:r>
            <a:r>
              <a:rPr lang="ru-RU" b="1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Фенолы входят в состав креозота – жидкости, получаемой из каменноугольной смолы и используемой для пропитки шпал для предотвращения их гниения. Очищенный креозот используется как антисептик в медицине.</a:t>
            </a:r>
          </a:p>
          <a:p>
            <a:pPr>
              <a:lnSpc>
                <a:spcPct val="150000"/>
              </a:lnSpc>
            </a:pPr>
            <a:r>
              <a:rPr lang="ru-RU" b="1" dirty="0" err="1"/>
              <a:t>Пентахлорфенол</a:t>
            </a:r>
            <a:r>
              <a:rPr lang="ru-RU" b="1" dirty="0"/>
              <a:t> применяется для пропитки древесины как антисептик, инсектицид и фунгицид. </a:t>
            </a:r>
          </a:p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304235"/>
            <a:ext cx="2514600" cy="365125"/>
          </a:xfrm>
        </p:spPr>
        <p:txBody>
          <a:bodyPr/>
          <a:lstStyle/>
          <a:p>
            <a:fld id="{827EA788-6BC4-4F57-BA57-E31D91F43C33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029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5041157" cy="193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892898"/>
            <a:ext cx="5472608" cy="29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260648"/>
            <a:ext cx="705678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Лекарственные препараты полученные из фенола</a:t>
            </a:r>
            <a:endParaRPr lang="ru-RU" sz="2800" b="1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23528" y="6165304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5106-A233-43B6-A83A-40226469F33F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6840760" cy="268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36004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260648"/>
            <a:ext cx="818720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Использование фенола в производстве красителей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280920" cy="347472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IV</a:t>
            </a:r>
            <a:r>
              <a:rPr lang="ru-RU" sz="3200" b="1" dirty="0" smtClean="0">
                <a:solidFill>
                  <a:srgbClr val="FF0000"/>
                </a:solidFill>
              </a:rPr>
              <a:t>. </a:t>
            </a:r>
            <a:r>
              <a:rPr lang="ru-RU" sz="3200" b="1" dirty="0">
                <a:solidFill>
                  <a:srgbClr val="FF0000"/>
                </a:solidFill>
              </a:rPr>
              <a:t>Химические </a:t>
            </a:r>
            <a:r>
              <a:rPr lang="ru-RU" sz="3200" b="1" dirty="0" smtClean="0">
                <a:solidFill>
                  <a:srgbClr val="FF0000"/>
                </a:solidFill>
              </a:rPr>
              <a:t>свойства</a:t>
            </a:r>
          </a:p>
          <a:p>
            <a:pPr>
              <a:buNone/>
            </a:pPr>
            <a:r>
              <a:rPr lang="ru-RU" sz="2400" b="1" dirty="0" smtClean="0"/>
              <a:t>1</a:t>
            </a:r>
            <a:r>
              <a:rPr lang="ru-RU" sz="2400" b="1" dirty="0"/>
              <a:t>. Кислотные </a:t>
            </a:r>
            <a:r>
              <a:rPr lang="ru-RU" sz="2400" b="1" dirty="0" smtClean="0"/>
              <a:t>свойства</a:t>
            </a:r>
            <a:r>
              <a:rPr lang="en-US" sz="2400" b="1" dirty="0" smtClean="0"/>
              <a:t>:</a:t>
            </a:r>
            <a:endParaRPr lang="ru-RU" sz="2400" dirty="0"/>
          </a:p>
          <a:p>
            <a:pPr>
              <a:buNone/>
            </a:pPr>
            <a:r>
              <a:rPr lang="en-US" sz="3200" dirty="0" smtClean="0"/>
              <a:t>		</a:t>
            </a:r>
            <a:r>
              <a:rPr lang="en-US" sz="2400" b="1" dirty="0" smtClean="0"/>
              <a:t>1) </a:t>
            </a:r>
            <a:r>
              <a:rPr lang="ru-RU" sz="2400" b="1" dirty="0" smtClean="0"/>
              <a:t>образование фенолятов</a:t>
            </a:r>
            <a:endParaRPr lang="ru-RU" sz="2400" b="1" dirty="0"/>
          </a:p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99648368"/>
              </p:ext>
            </p:extLst>
          </p:nvPr>
        </p:nvGraphicFramePr>
        <p:xfrm>
          <a:off x="683568" y="2564904"/>
          <a:ext cx="7776864" cy="1944216"/>
        </p:xfrm>
        <a:graphic>
          <a:graphicData uri="http://schemas.openxmlformats.org/presentationml/2006/ole">
            <p:oleObj spid="_x0000_s50189" name="ISIS/Draw Sketch" r:id="rId3" imgW="3995420" imgH="1002030" progId="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63080" y="4653136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Фенол                                          </a:t>
            </a:r>
            <a:r>
              <a:rPr lang="ru-RU" b="1" dirty="0" smtClean="0"/>
              <a:t>           </a:t>
            </a:r>
            <a:r>
              <a:rPr lang="en-US" b="1" dirty="0" smtClean="0"/>
              <a:t>  </a:t>
            </a:r>
            <a:r>
              <a:rPr lang="ru-RU" b="1" dirty="0" smtClean="0"/>
              <a:t>  </a:t>
            </a:r>
            <a:r>
              <a:rPr lang="ru-RU" b="1" dirty="0"/>
              <a:t>фенолят натрия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46D1-C525-4570-9D29-25AD03A9E59E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41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74638" y="517525"/>
          <a:ext cx="8809037" cy="6079827"/>
        </p:xfrm>
        <a:graphic>
          <a:graphicData uri="http://schemas.openxmlformats.org/presentationml/2006/ole">
            <p:oleObj spid="_x0000_s86018" name="Документ" r:id="rId3" imgW="6052155" imgH="4215370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577850" y="641350"/>
          <a:ext cx="8261350" cy="5919788"/>
        </p:xfrm>
        <a:graphic>
          <a:graphicData uri="http://schemas.openxmlformats.org/presentationml/2006/ole">
            <p:oleObj spid="_x0000_s131074" name="Документ" r:id="rId3" imgW="6807921" imgH="4885179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46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10081120" cy="347472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/>
              <a:t>2</a:t>
            </a:r>
            <a:r>
              <a:rPr lang="ru-RU" sz="2400" b="1" dirty="0" smtClean="0"/>
              <a:t>). Образование простых эфиров (реакции </a:t>
            </a:r>
            <a:r>
              <a:rPr lang="ru-RU" sz="2400" b="1" dirty="0" err="1" smtClean="0"/>
              <a:t>алкилирования</a:t>
            </a:r>
            <a:r>
              <a:rPr lang="ru-RU" sz="2400" b="1" dirty="0" smtClean="0"/>
              <a:t>)</a:t>
            </a:r>
            <a:r>
              <a:rPr lang="en-US" sz="2400" b="1" dirty="0" smtClean="0"/>
              <a:t>: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47304540"/>
              </p:ext>
            </p:extLst>
          </p:nvPr>
        </p:nvGraphicFramePr>
        <p:xfrm>
          <a:off x="539552" y="1844824"/>
          <a:ext cx="8110158" cy="1944216"/>
        </p:xfrm>
        <a:graphic>
          <a:graphicData uri="http://schemas.openxmlformats.org/presentationml/2006/ole">
            <p:oleObj spid="_x0000_s51214" name="ISIS/Draw Sketch" r:id="rId3" imgW="4173220" imgH="100203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3568" y="4077072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фенолят натрия                                            </a:t>
            </a:r>
            <a:r>
              <a:rPr lang="ru-RU" b="1" dirty="0" smtClean="0"/>
              <a:t>     анизол</a:t>
            </a:r>
            <a:endParaRPr lang="ru-RU" b="1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F6DE8-08AB-4B51-AA44-B433DFEFCA1E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34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85763" y="433388"/>
          <a:ext cx="8710612" cy="5935662"/>
        </p:xfrm>
        <a:graphic>
          <a:graphicData uri="http://schemas.openxmlformats.org/presentationml/2006/ole">
            <p:oleObj spid="_x0000_s136194" name="Документ" r:id="rId3" imgW="6444990" imgH="4403967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17513" y="433388"/>
          <a:ext cx="8405812" cy="5870575"/>
        </p:xfrm>
        <a:graphic>
          <a:graphicData uri="http://schemas.openxmlformats.org/presentationml/2006/ole">
            <p:oleObj spid="_x0000_s146434" name="Документ" r:id="rId3" imgW="6930216" imgH="4850267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0067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81000" y="427038"/>
          <a:ext cx="8550275" cy="8366125"/>
        </p:xfrm>
        <a:graphic>
          <a:graphicData uri="http://schemas.openxmlformats.org/presentationml/2006/ole">
            <p:oleObj spid="_x0000_s139266" name="Документ" r:id="rId3" imgW="6292306" imgH="6157639" progId="Word.Document.12">
              <p:embed/>
            </p:oleObj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5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95300" y="650875"/>
          <a:ext cx="8401050" cy="5981700"/>
        </p:xfrm>
        <a:graphic>
          <a:graphicData uri="http://schemas.openxmlformats.org/presentationml/2006/ole">
            <p:oleObj spid="_x0000_s140290" name="Документ" r:id="rId3" imgW="5960363" imgH="4234446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47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85763" y="433388"/>
          <a:ext cx="8582025" cy="8389937"/>
        </p:xfrm>
        <a:graphic>
          <a:graphicData uri="http://schemas.openxmlformats.org/presentationml/2006/ole">
            <p:oleObj spid="_x0000_s137218" name="Документ" r:id="rId3" imgW="6286725" imgH="6159652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51920" y="630932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228184" y="630932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76707021"/>
              </p:ext>
            </p:extLst>
          </p:nvPr>
        </p:nvGraphicFramePr>
        <p:xfrm>
          <a:off x="827584" y="1484784"/>
          <a:ext cx="7651462" cy="3168352"/>
        </p:xfrm>
        <a:graphic>
          <a:graphicData uri="http://schemas.openxmlformats.org/presentationml/2006/ole">
            <p:oleObj spid="_x0000_s43023" name="ISIS/Draw Sketch" r:id="rId3" imgW="3382898" imgH="1405302" progId="">
              <p:embed/>
            </p:oleObj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25330-3568-42A1-8C21-D95A8500F2DD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48680"/>
            <a:ext cx="8486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фенолы                            ароматические спирты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67544" y="250825"/>
          <a:ext cx="8304212" cy="6607175"/>
        </p:xfrm>
        <a:graphic>
          <a:graphicData uri="http://schemas.openxmlformats.org/presentationml/2006/ole">
            <p:oleObj spid="_x0000_s141314" name="Документ" r:id="rId3" imgW="5965403" imgH="4737612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51920" y="630932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300192" y="630932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03237" y="517525"/>
          <a:ext cx="8640763" cy="6340475"/>
        </p:xfrm>
        <a:graphic>
          <a:graphicData uri="http://schemas.openxmlformats.org/presentationml/2006/ole">
            <p:oleObj spid="_x0000_s142338" name="Документ" r:id="rId3" imgW="6475923" imgH="4772524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11163" y="533400"/>
          <a:ext cx="8640762" cy="6126163"/>
        </p:xfrm>
        <a:graphic>
          <a:graphicData uri="http://schemas.openxmlformats.org/presentationml/2006/ole">
            <p:oleObj spid="_x0000_s143362" name="Документ" r:id="rId3" imgW="7108624" imgH="5048942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57200" y="593725"/>
          <a:ext cx="8442325" cy="6492875"/>
        </p:xfrm>
        <a:graphic>
          <a:graphicData uri="http://schemas.openxmlformats.org/presentationml/2006/ole">
            <p:oleObj spid="_x0000_s144386" name="Документ" r:id="rId3" imgW="6434199" imgH="4956443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352928" cy="590465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000" b="1" dirty="0" smtClean="0"/>
              <a:t>4. Реакции поликонденсации</a:t>
            </a:r>
            <a:r>
              <a:rPr lang="en-US" sz="3000" b="1" dirty="0" smtClean="0"/>
              <a:t>: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Фенол</a:t>
            </a:r>
            <a:r>
              <a:rPr lang="ru-RU" sz="2400" b="1" dirty="0" smtClean="0"/>
              <a:t> </a:t>
            </a:r>
            <a:r>
              <a:rPr lang="ru-RU" sz="2400" b="1" dirty="0"/>
              <a:t>взаимодействует с формальдегидом, образуя важные промышленные полимеры – фенолформальдегидные </a:t>
            </a:r>
            <a:r>
              <a:rPr lang="ru-RU" sz="2400" b="1" dirty="0" smtClean="0"/>
              <a:t>смолы</a:t>
            </a:r>
          </a:p>
          <a:p>
            <a:pPr marL="45720" indent="0" algn="just">
              <a:buNone/>
            </a:pP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34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45569122"/>
              </p:ext>
            </p:extLst>
          </p:nvPr>
        </p:nvGraphicFramePr>
        <p:xfrm>
          <a:off x="0" y="2564904"/>
          <a:ext cx="9144000" cy="3703687"/>
        </p:xfrm>
        <a:graphic>
          <a:graphicData uri="http://schemas.openxmlformats.org/presentationml/2006/ole">
            <p:oleObj spid="_x0000_s68613" name="ISIS/Draw Sketch" r:id="rId3" imgW="6000480" imgH="269532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27677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C5106-A233-43B6-A83A-40226469F33F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496944" cy="576064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5100" dirty="0">
                <a:solidFill>
                  <a:srgbClr val="FF0000"/>
                </a:solidFill>
              </a:rPr>
              <a:t>Фенолформальдегидные смолы </a:t>
            </a:r>
            <a:r>
              <a:rPr lang="ru-RU" sz="5100" dirty="0">
                <a:solidFill>
                  <a:srgbClr val="7030A0"/>
                </a:solidFill>
              </a:rPr>
              <a:t>являются вязкими жидкостями или твердыми веществами. Отвержденные фенолоформальдегидные смолы обладают электроизоляционными и механическими свойствами. Применяются в производстве фенопластов, клеев, лаков, </a:t>
            </a:r>
            <a:r>
              <a:rPr lang="ru-RU" sz="5100" dirty="0" err="1">
                <a:solidFill>
                  <a:srgbClr val="7030A0"/>
                </a:solidFill>
              </a:rPr>
              <a:t>герметиков</a:t>
            </a:r>
            <a:r>
              <a:rPr lang="ru-RU" sz="5100" dirty="0">
                <a:solidFill>
                  <a:srgbClr val="7030A0"/>
                </a:solidFill>
              </a:rPr>
              <a:t>, фанеры, фенолформальдегидного волокна (</a:t>
            </a:r>
            <a:r>
              <a:rPr lang="ru-RU" sz="5100" dirty="0" err="1">
                <a:solidFill>
                  <a:srgbClr val="7030A0"/>
                </a:solidFill>
              </a:rPr>
              <a:t>кайнол</a:t>
            </a:r>
            <a:r>
              <a:rPr lang="ru-RU" sz="5100" dirty="0" smtClean="0">
                <a:solidFill>
                  <a:srgbClr val="7030A0"/>
                </a:solidFill>
              </a:rPr>
              <a:t>).</a:t>
            </a:r>
            <a:endParaRPr lang="en-US" sz="5100" dirty="0" smtClean="0">
              <a:solidFill>
                <a:srgbClr val="7030A0"/>
              </a:solidFill>
            </a:endParaRPr>
          </a:p>
          <a:p>
            <a:pPr algn="just">
              <a:lnSpc>
                <a:spcPct val="120000"/>
              </a:lnSpc>
            </a:pPr>
            <a:endParaRPr lang="ru-RU" sz="5100" dirty="0">
              <a:solidFill>
                <a:srgbClr val="7030A0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ru-RU" sz="5100" dirty="0">
                <a:solidFill>
                  <a:srgbClr val="7030A0"/>
                </a:solidFill>
              </a:rPr>
              <a:t> </a:t>
            </a:r>
            <a:r>
              <a:rPr lang="ru-RU" sz="5100" dirty="0">
                <a:solidFill>
                  <a:srgbClr val="FF0000"/>
                </a:solidFill>
              </a:rPr>
              <a:t>Фенолформальдегидные смолы </a:t>
            </a:r>
            <a:r>
              <a:rPr lang="ru-RU" sz="5100" dirty="0">
                <a:solidFill>
                  <a:srgbClr val="7030A0"/>
                </a:solidFill>
              </a:rPr>
              <a:t>являлись первыми промышленными синтетическими смолами; их производство под названием  “бакелит”  было начато в 1909 году. </a:t>
            </a:r>
            <a:endParaRPr lang="en-US" sz="5100" dirty="0" smtClean="0">
              <a:solidFill>
                <a:srgbClr val="7030A0"/>
              </a:solidFill>
            </a:endParaRPr>
          </a:p>
          <a:p>
            <a:pPr algn="just">
              <a:lnSpc>
                <a:spcPct val="120000"/>
              </a:lnSpc>
            </a:pPr>
            <a:endParaRPr lang="ru-RU" sz="5100" dirty="0">
              <a:solidFill>
                <a:srgbClr val="7030A0"/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ru-RU" sz="5100" dirty="0">
                <a:solidFill>
                  <a:srgbClr val="7030A0"/>
                </a:solidFill>
              </a:rPr>
              <a:t>Также, в промышленности используются </a:t>
            </a:r>
            <a:r>
              <a:rPr lang="ru-RU" sz="5100" dirty="0" err="1">
                <a:solidFill>
                  <a:srgbClr val="7030A0"/>
                </a:solidFill>
              </a:rPr>
              <a:t>крезоло</a:t>
            </a:r>
            <a:r>
              <a:rPr lang="ru-RU" sz="5100" dirty="0">
                <a:solidFill>
                  <a:srgbClr val="7030A0"/>
                </a:solidFill>
              </a:rPr>
              <a:t>-формальдегидные смолы, </a:t>
            </a:r>
            <a:r>
              <a:rPr lang="ru-RU" sz="5100" dirty="0" err="1">
                <a:solidFill>
                  <a:srgbClr val="7030A0"/>
                </a:solidFill>
              </a:rPr>
              <a:t>резорцино</a:t>
            </a:r>
            <a:r>
              <a:rPr lang="ru-RU" sz="5100" dirty="0">
                <a:solidFill>
                  <a:srgbClr val="7030A0"/>
                </a:solidFill>
              </a:rPr>
              <a:t>-формальдегидные смолы, </a:t>
            </a:r>
            <a:r>
              <a:rPr lang="ru-RU" sz="5100" dirty="0" err="1">
                <a:solidFill>
                  <a:srgbClr val="7030A0"/>
                </a:solidFill>
              </a:rPr>
              <a:t>феноло</a:t>
            </a:r>
            <a:r>
              <a:rPr lang="ru-RU" sz="5100" dirty="0">
                <a:solidFill>
                  <a:srgbClr val="7030A0"/>
                </a:solidFill>
              </a:rPr>
              <a:t>-</a:t>
            </a:r>
            <a:r>
              <a:rPr lang="ru-RU" sz="5100" dirty="0" err="1">
                <a:solidFill>
                  <a:srgbClr val="7030A0"/>
                </a:solidFill>
              </a:rPr>
              <a:t>анилино</a:t>
            </a:r>
            <a:r>
              <a:rPr lang="ru-RU" sz="5100" dirty="0">
                <a:solidFill>
                  <a:srgbClr val="7030A0"/>
                </a:solidFill>
              </a:rPr>
              <a:t>-формальдегидные смолы, </a:t>
            </a:r>
            <a:r>
              <a:rPr lang="ru-RU" sz="5100" dirty="0" err="1">
                <a:solidFill>
                  <a:srgbClr val="7030A0"/>
                </a:solidFill>
              </a:rPr>
              <a:t>феноло-гексаметилентетраминовые</a:t>
            </a:r>
            <a:r>
              <a:rPr lang="ru-RU" sz="5100" dirty="0">
                <a:solidFill>
                  <a:srgbClr val="7030A0"/>
                </a:solidFill>
              </a:rPr>
              <a:t> смолы, </a:t>
            </a:r>
            <a:r>
              <a:rPr lang="ru-RU" sz="5100" dirty="0" err="1">
                <a:solidFill>
                  <a:srgbClr val="7030A0"/>
                </a:solidFill>
              </a:rPr>
              <a:t>феноло-фурфурольные</a:t>
            </a:r>
            <a:r>
              <a:rPr lang="ru-RU" sz="5100" dirty="0">
                <a:solidFill>
                  <a:srgbClr val="7030A0"/>
                </a:solidFill>
              </a:rPr>
              <a:t> смолы и смешанные смолы.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3268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7E79B2-6802-4A08-9076-46ED8F1DFADD}" type="datetime1">
              <a:rPr lang="ru-RU" smtClean="0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764704"/>
            <a:ext cx="8424936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/>
              <a:t>Спасибо 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за </a:t>
            </a:r>
            <a:br>
              <a:rPr lang="ru-RU" sz="7200" dirty="0" smtClean="0"/>
            </a:br>
            <a:r>
              <a:rPr lang="ru-RU" sz="7200" dirty="0" smtClean="0"/>
              <a:t>Ваше </a:t>
            </a:r>
            <a:r>
              <a:rPr lang="ru-RU" sz="7200" dirty="0"/>
              <a:t>внимание!</a:t>
            </a: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06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44475" y="0"/>
          <a:ext cx="8747125" cy="7208838"/>
        </p:xfrm>
        <a:graphic>
          <a:graphicData uri="http://schemas.openxmlformats.org/presentationml/2006/ole">
            <p:oleObj spid="_x0000_s87042" name="Документ" r:id="rId3" imgW="7295302" imgH="6016522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067944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228184" y="6492875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81000" y="136525"/>
          <a:ext cx="8732838" cy="7788275"/>
        </p:xfrm>
        <a:graphic>
          <a:graphicData uri="http://schemas.openxmlformats.org/presentationml/2006/ole">
            <p:oleObj spid="_x0000_s88066" name="Документ" r:id="rId4" imgW="5868931" imgH="5242219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51520" y="503237"/>
          <a:ext cx="8731250" cy="6354763"/>
        </p:xfrm>
        <a:graphic>
          <a:graphicData uri="http://schemas.openxmlformats.org/presentationml/2006/ole">
            <p:oleObj spid="_x0000_s89090" name="Документ" r:id="rId3" imgW="6499313" imgH="4738556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39552" y="332656"/>
          <a:ext cx="8412163" cy="6096000"/>
        </p:xfrm>
        <a:graphic>
          <a:graphicData uri="http://schemas.openxmlformats.org/presentationml/2006/ole">
            <p:oleObj spid="_x0000_s90114" name="Документ" r:id="rId3" imgW="7014744" imgH="5085294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20675" y="257175"/>
          <a:ext cx="8550275" cy="6784975"/>
        </p:xfrm>
        <a:graphic>
          <a:graphicData uri="http://schemas.openxmlformats.org/presentationml/2006/ole">
            <p:oleObj spid="_x0000_s92162" name="Документ" r:id="rId3" imgW="6047836" imgH="4803477" progId="Word.Document.12">
              <p:embed/>
            </p:oleObj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C9CCB39-8597-4EC4-AA0E-EA8276618084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fld id="{D1DCA7C5-18EB-4AE8-BC79-5B0B729F7457}" type="datetime1">
              <a:rPr lang="ru-RU" smtClean="0"/>
              <a:pPr/>
              <a:t>06.02.2015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352928" cy="3474720"/>
          </a:xfrm>
        </p:spPr>
        <p:txBody>
          <a:bodyPr/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b="1" dirty="0" smtClean="0"/>
              <a:t>2.</a:t>
            </a:r>
            <a:r>
              <a:rPr lang="ru-RU" sz="2400" b="1" dirty="0" smtClean="0"/>
              <a:t> </a:t>
            </a:r>
            <a:r>
              <a:rPr lang="ru-RU" sz="2400" b="1" dirty="0"/>
              <a:t>Гидролиз галогенопроизводных бензола</a:t>
            </a:r>
          </a:p>
          <a:p>
            <a:pPr marL="45720" indent="0">
              <a:buNone/>
            </a:pPr>
            <a:endParaRPr lang="ru-RU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2161684"/>
              </p:ext>
            </p:extLst>
          </p:nvPr>
        </p:nvGraphicFramePr>
        <p:xfrm>
          <a:off x="755576" y="2348880"/>
          <a:ext cx="7677669" cy="1944216"/>
        </p:xfrm>
        <a:graphic>
          <a:graphicData uri="http://schemas.openxmlformats.org/presentationml/2006/ole">
            <p:oleObj spid="_x0000_s96258" name="ISIS/Draw Sketch" r:id="rId3" imgW="3683000" imgH="942340" progId="">
              <p:embed/>
            </p:oleObj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C4393-D361-4C1C-88FE-58D8AC9500D2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2745B-64DD-40A3-8D2A-73E9E91CD87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017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fe41ae474d57d40696f2cf68921e1d63fb47e42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1295</TotalTime>
  <Words>373</Words>
  <Application>Microsoft Office PowerPoint</Application>
  <PresentationFormat>Экран (4:3)</PresentationFormat>
  <Paragraphs>112</Paragraphs>
  <Slides>36</Slides>
  <Notes>1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Воздушный поток</vt:lpstr>
      <vt:lpstr>Документ</vt:lpstr>
      <vt:lpstr>ISIS/Draw Sketch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Спасибо  за  Ваше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ОРГАНИЧЕСКАЯ ХИМИЯ Лекция 9.</dc:title>
  <dc:creator>админ</dc:creator>
  <cp:lastModifiedBy>nebom zav</cp:lastModifiedBy>
  <cp:revision>92</cp:revision>
  <dcterms:created xsi:type="dcterms:W3CDTF">2011-03-18T14:54:47Z</dcterms:created>
  <dcterms:modified xsi:type="dcterms:W3CDTF">2015-02-06T16:07:31Z</dcterms:modified>
</cp:coreProperties>
</file>