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59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58" r:id="rId15"/>
  </p:sldIdLst>
  <p:sldSz cx="9144000" cy="6858000" type="screen4x3"/>
  <p:notesSz cx="6858000" cy="9144000"/>
  <p:custDataLst>
    <p:tags r:id="rId1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ja.biz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1%D0%B0%D1%85%D0%B0%D1%80%D0%BE%D0%B7%D0%B0" TargetMode="External"/><Relationship Id="rId3" Type="http://schemas.openxmlformats.org/officeDocument/2006/relationships/hyperlink" Target="https://ru.wikipedia.org/wiki/%D0%9B%D0%B0%D0%BA%D1%82%D0%BE%D0%B7%D0%B0" TargetMode="External"/><Relationship Id="rId7" Type="http://schemas.openxmlformats.org/officeDocument/2006/relationships/hyperlink" Target="https://ru.wikipedia.org/wiki/%D0%A6%D0%B5%D0%BB%D0%BB%D0%BE%D0%B1%D0%B8%D0%BE%D0%B7%D0%B0" TargetMode="External"/><Relationship Id="rId2" Type="http://schemas.openxmlformats.org/officeDocument/2006/relationships/hyperlink" Target="http://www.chemistry.ssu.samara.ru/chem4/o52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C%D0%B0%D0%BB%D1%8C%D1%82%D0%BE%D0%B7%D0%B0" TargetMode="External"/><Relationship Id="rId5" Type="http://schemas.openxmlformats.org/officeDocument/2006/relationships/hyperlink" Target="http://www.e-reading.link/chapter.php/88413/62/Titarenko_-_Shpargalka_po_organicheskoii_himii.html" TargetMode="External"/><Relationship Id="rId4" Type="http://schemas.openxmlformats.org/officeDocument/2006/relationships/hyperlink" Target="https://ru.wikipedia.org/wiki/%D0%94%D0%B8%D1%81%D0%B0%D1%85%D0%B0%D1%80%D0%B8%D0%B4%D1%8B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iolog-himiy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196752"/>
          </a:xfrm>
        </p:spPr>
        <p:txBody>
          <a:bodyPr>
            <a:noAutofit/>
          </a:bodyPr>
          <a:lstStyle/>
          <a:p>
            <a:r>
              <a:rPr lang="ru-RU" sz="11500" b="1" i="1" dirty="0" smtClean="0"/>
              <a:t>Дисахариды</a:t>
            </a:r>
            <a:endParaRPr lang="ru-RU" sz="115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28184" y="5445224"/>
            <a:ext cx="2915816" cy="1412776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Презентацию подготовил ученик 10 «Б» класса </a:t>
            </a:r>
            <a:r>
              <a:rPr lang="ru-RU" dirty="0" err="1" smtClean="0">
                <a:solidFill>
                  <a:schemeClr val="bg1"/>
                </a:solidFill>
              </a:rPr>
              <a:t>Медаков</a:t>
            </a:r>
            <a:r>
              <a:rPr lang="ru-RU" dirty="0" smtClean="0">
                <a:solidFill>
                  <a:schemeClr val="bg1"/>
                </a:solidFill>
              </a:rPr>
              <a:t> Евгений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08616" y="6581001"/>
            <a:ext cx="16353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3"/>
              </a:rPr>
              <a:t>http://prezentacija.biz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5400" dirty="0" smtClean="0"/>
              <a:t>Сахароза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00200"/>
            <a:ext cx="8568952" cy="506916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 smtClean="0"/>
              <a:t>Сахароза или </a:t>
            </a:r>
            <a:r>
              <a:rPr lang="ru-RU" i="1" dirty="0" smtClean="0"/>
              <a:t>свекловичный сахар</a:t>
            </a:r>
            <a:r>
              <a:rPr lang="ru-RU" dirty="0" smtClean="0"/>
              <a:t>, </a:t>
            </a:r>
            <a:r>
              <a:rPr lang="ru-RU" i="1" dirty="0" smtClean="0"/>
              <a:t>тростниковый сахар</a:t>
            </a:r>
            <a:r>
              <a:rPr lang="ru-RU" dirty="0" smtClean="0"/>
              <a:t>, в быту просто сахар — дисахарид, состоящий из двух моносахаридов —глюкозы и фруктозы.</a:t>
            </a:r>
          </a:p>
          <a:p>
            <a:r>
              <a:rPr lang="ru-RU" dirty="0" smtClean="0"/>
              <a:t>Сахароза является весьма распространённым в природе дисахаридом, она встречается во многих фруктах, плодах и ягодах. Особенно велико содержание сахарозы в сахарной свёкле и сахарном тростнике, которые и используются для промышленного производства пищевого сахара.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Реакция с водой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84784"/>
            <a:ext cx="8640960" cy="5184576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Если прокипятить раствор сахарозы с несколькими каплями соляной или серной кислоты и нейтрализовать кислоту щелочью, а после этого нагреть раствор, то появляются молекулы с альдегидными группами, которые и восстанавливают </a:t>
            </a:r>
            <a:r>
              <a:rPr lang="ru-RU" sz="2800" dirty="0" err="1" smtClean="0"/>
              <a:t>гидроксид</a:t>
            </a:r>
            <a:r>
              <a:rPr lang="ru-RU" sz="2800" dirty="0" smtClean="0"/>
              <a:t> меди(II) до оксида меди(I). Эта реакция показывает, что сахароза при каталитическом действии кислоты подвергается гидролизу, в результате чего образуются глюкоза и фруктоза:</a:t>
            </a:r>
            <a:endParaRPr lang="ru-RU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5805264"/>
            <a:ext cx="6816743" cy="729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Нахождение дисахаридов в природе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ru-RU" dirty="0" smtClean="0"/>
              <a:t>Дисахариды широко распространены в животных и растительных организмах. Они встречаются в свободном состоянии, а также как структурные компоненты гликозидов и других соединений. Многие дисахариды получают из природных источников, так, например, для сахарозы основными источниками служат либо сахарная свёкла либо сахарный тростник.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Биологическая роль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ru-RU" dirty="0" smtClean="0"/>
              <a:t>Дисахариды (сахароза, мальтоза) служат источниками глюкозы для организма человека, сахароза к тому же важнейший источник углеводов (она составляет 99,4%, от всех получаемых организмом углеводов), лактоза используются для диетического детского питания. Дисахарид </a:t>
            </a:r>
            <a:r>
              <a:rPr lang="ru-RU" dirty="0" err="1" smtClean="0"/>
              <a:t>целлобиоза</a:t>
            </a:r>
            <a:r>
              <a:rPr lang="ru-RU" dirty="0" smtClean="0"/>
              <a:t> имеет важное значение для жизни растений, так как она входит в состав целлюлозы.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Используемая литература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84784"/>
            <a:ext cx="9144000" cy="537321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en-US" dirty="0" smtClean="0">
                <a:hlinkClick r:id="rId2"/>
              </a:rPr>
              <a:t>http://www.chemistry.ssu.samara.ru/chem4/o52.htm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https://ru.wikipedia.org/wiki/%D0%9B%D0%B0%D0%BA%D1%82%D0%BE%D0%B7%D0%B0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https://ru.wikipedia.org/wiki/%D0%94%D0%B8%D1%81%D0%B0%D1%85%D0%B0%D1%80%D0%B8%D0%B4%D1%8B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http://www.e-reading.link/chapter.php/88413/62/Titarenko_-_Shpargalka_po_organicheskoii_himii.html</a:t>
            </a:r>
            <a:r>
              <a:rPr lang="ru-RU" dirty="0" smtClean="0"/>
              <a:t> </a:t>
            </a:r>
          </a:p>
          <a:p>
            <a:r>
              <a:rPr lang="en-US" dirty="0" smtClean="0">
                <a:hlinkClick r:id="rId6"/>
              </a:rPr>
              <a:t>https://ru.wikipedia.org/wiki/%D0%9C%D0%B0%D0%BB%D1%8C%D1%82%D0%BE%D0%B7%D0%B0</a:t>
            </a:r>
            <a:endParaRPr lang="ru-RU" dirty="0" smtClean="0"/>
          </a:p>
          <a:p>
            <a:r>
              <a:rPr lang="en-US" dirty="0" smtClean="0">
                <a:hlinkClick r:id="rId7"/>
              </a:rPr>
              <a:t>https://ru.wikipedia.org/wiki/%D0%A6%D0%B5%D0%BB%D0%BB%D0%BE%D0%B1%D0%B8%D0%BE%D0%B7%D0%B0</a:t>
            </a:r>
            <a:endParaRPr lang="ru-RU" dirty="0" smtClean="0"/>
          </a:p>
          <a:p>
            <a:r>
              <a:rPr lang="en-US" dirty="0" smtClean="0">
                <a:hlinkClick r:id="rId8"/>
              </a:rPr>
              <a:t>https://ru.wikipedia.org/wiki/%D0%A1%D0%B0%D1%85%D0%B0%D1%80%D0%BE%D0%B7%D0%B0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Понятие дисахаридов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16832"/>
            <a:ext cx="8229600" cy="3672408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Дисахариды – это углеводы, молекулы которых состоят из двух остатков моносахаридов. Соединенных друг с другом за счет взаимодействия гидроксильных групп.</a:t>
            </a:r>
          </a:p>
          <a:p>
            <a:r>
              <a:rPr lang="ru-RU" dirty="0" smtClean="0"/>
              <a:t>Связи, соединяющие моносахаридные остатки, называются </a:t>
            </a:r>
            <a:r>
              <a:rPr lang="ru-RU" dirty="0" err="1" smtClean="0"/>
              <a:t>гликозидными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5805264"/>
            <a:ext cx="7992888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3600" dirty="0" smtClean="0"/>
              <a:t>Общая формула дисахаридов C</a:t>
            </a:r>
            <a:r>
              <a:rPr lang="ru-RU" sz="3600" baseline="-25000" dirty="0" smtClean="0"/>
              <a:t>12</a:t>
            </a:r>
            <a:r>
              <a:rPr lang="ru-RU" sz="3600" dirty="0" smtClean="0"/>
              <a:t>H</a:t>
            </a:r>
            <a:r>
              <a:rPr lang="ru-RU" sz="3600" baseline="-25000" dirty="0" smtClean="0"/>
              <a:t>22</a:t>
            </a:r>
            <a:r>
              <a:rPr lang="ru-RU" sz="3600" dirty="0" smtClean="0"/>
              <a:t>O</a:t>
            </a:r>
            <a:r>
              <a:rPr lang="ru-RU" sz="3600" baseline="-25000" dirty="0" smtClean="0"/>
              <a:t>11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Примеры дисахаридов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39552" y="1628800"/>
          <a:ext cx="8136903" cy="48245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2301"/>
                <a:gridCol w="2712301"/>
                <a:gridCol w="2712301"/>
              </a:tblGrid>
              <a:tr h="1605480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Лактоза </a:t>
                      </a:r>
                      <a:r>
                        <a:rPr lang="en-US" sz="3600" b="1" dirty="0" smtClean="0"/>
                        <a:t>C</a:t>
                      </a:r>
                      <a:r>
                        <a:rPr lang="en-US" sz="3600" baseline="-25000" dirty="0" smtClean="0"/>
                        <a:t>12</a:t>
                      </a:r>
                      <a:r>
                        <a:rPr lang="en-US" sz="3600" b="1" dirty="0" smtClean="0"/>
                        <a:t>H</a:t>
                      </a:r>
                      <a:r>
                        <a:rPr lang="en-US" sz="3600" baseline="-25000" dirty="0" smtClean="0"/>
                        <a:t>22</a:t>
                      </a:r>
                      <a:r>
                        <a:rPr lang="en-US" sz="3600" b="1" dirty="0" smtClean="0"/>
                        <a:t>O</a:t>
                      </a:r>
                      <a:r>
                        <a:rPr lang="en-US" sz="3600" baseline="-25000" dirty="0" smtClean="0"/>
                        <a:t>11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 smtClean="0"/>
                        <a:t>Сахароза </a:t>
                      </a:r>
                      <a:r>
                        <a:rPr lang="en-US" sz="3600" b="1" dirty="0" smtClean="0"/>
                        <a:t>C</a:t>
                      </a:r>
                      <a:r>
                        <a:rPr lang="en-US" sz="3600" baseline="-25000" dirty="0" smtClean="0"/>
                        <a:t>12</a:t>
                      </a:r>
                      <a:r>
                        <a:rPr lang="en-US" sz="3600" b="1" dirty="0" smtClean="0"/>
                        <a:t>H</a:t>
                      </a:r>
                      <a:r>
                        <a:rPr lang="en-US" sz="3600" baseline="-25000" dirty="0" smtClean="0"/>
                        <a:t>22</a:t>
                      </a:r>
                      <a:r>
                        <a:rPr lang="en-US" sz="3600" b="1" dirty="0" smtClean="0"/>
                        <a:t>O</a:t>
                      </a:r>
                      <a:r>
                        <a:rPr lang="en-US" sz="3600" baseline="-25000" dirty="0" smtClean="0"/>
                        <a:t>11</a:t>
                      </a:r>
                      <a:endParaRPr lang="ru-RU" sz="3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 smtClean="0"/>
                        <a:t>Мальтоза </a:t>
                      </a:r>
                      <a:r>
                        <a:rPr lang="en-US" sz="3600" b="1" dirty="0" smtClean="0"/>
                        <a:t>C</a:t>
                      </a:r>
                      <a:r>
                        <a:rPr lang="en-US" sz="3600" baseline="-25000" dirty="0" smtClean="0"/>
                        <a:t>12</a:t>
                      </a:r>
                      <a:r>
                        <a:rPr lang="en-US" sz="3600" b="1" dirty="0" smtClean="0"/>
                        <a:t>H</a:t>
                      </a:r>
                      <a:r>
                        <a:rPr lang="en-US" sz="3600" baseline="-25000" dirty="0" smtClean="0"/>
                        <a:t>22</a:t>
                      </a:r>
                      <a:r>
                        <a:rPr lang="en-US" sz="3600" b="1" dirty="0" smtClean="0"/>
                        <a:t>O</a:t>
                      </a:r>
                      <a:r>
                        <a:rPr lang="en-US" sz="3600" baseline="-25000" dirty="0" smtClean="0"/>
                        <a:t>11</a:t>
                      </a:r>
                      <a:endParaRPr lang="ru-RU" sz="3600" dirty="0" smtClean="0"/>
                    </a:p>
                  </a:txBody>
                  <a:tcPr/>
                </a:tc>
              </a:tr>
              <a:tr h="1646994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состоит из остатков глюкозы и галактозы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состоит из остатков глюкозы и фруктозы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состоит из двух остатков глюкозы</a:t>
                      </a:r>
                      <a:endParaRPr lang="ru-RU" sz="2400" dirty="0"/>
                    </a:p>
                  </a:txBody>
                  <a:tcPr/>
                </a:tc>
              </a:tr>
              <a:tr h="15720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Разновидности Дисахаридов</a:t>
            </a:r>
            <a:endParaRPr lang="ru-RU" dirty="0"/>
          </a:p>
        </p:txBody>
      </p:sp>
      <p:cxnSp>
        <p:nvCxnSpPr>
          <p:cNvPr id="5" name="Прямая со стрелкой 4"/>
          <p:cNvCxnSpPr>
            <a:stCxn id="2" idx="2"/>
            <a:endCxn id="13" idx="0"/>
          </p:cNvCxnSpPr>
          <p:nvPr/>
        </p:nvCxnSpPr>
        <p:spPr>
          <a:xfrm flipH="1">
            <a:off x="2051720" y="1417638"/>
            <a:ext cx="2520280" cy="93124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2" idx="2"/>
            <a:endCxn id="14" idx="0"/>
          </p:cNvCxnSpPr>
          <p:nvPr/>
        </p:nvCxnSpPr>
        <p:spPr>
          <a:xfrm>
            <a:off x="4572000" y="1417638"/>
            <a:ext cx="2249996" cy="93124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251520" y="2348880"/>
            <a:ext cx="3600400" cy="35394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800" b="1" i="1" u="sng" dirty="0" smtClean="0"/>
              <a:t>Восстанавливающие</a:t>
            </a:r>
          </a:p>
          <a:p>
            <a:r>
              <a:rPr lang="ru-RU" sz="2800" dirty="0" smtClean="0"/>
              <a:t> - имеют свободную </a:t>
            </a:r>
            <a:r>
              <a:rPr lang="ru-RU" sz="2800" dirty="0" err="1" smtClean="0"/>
              <a:t>ОН-группу</a:t>
            </a:r>
            <a:endParaRPr lang="ru-RU" sz="2800" dirty="0" smtClean="0"/>
          </a:p>
          <a:p>
            <a:r>
              <a:rPr lang="ru-RU" sz="2800" dirty="0" smtClean="0"/>
              <a:t> - Называют -</a:t>
            </a:r>
            <a:r>
              <a:rPr lang="ru-RU" sz="2800" dirty="0" err="1" smtClean="0"/>
              <a:t>гликозил-гликозами</a:t>
            </a:r>
            <a:endParaRPr lang="ru-RU" sz="2800" dirty="0" smtClean="0"/>
          </a:p>
          <a:p>
            <a:r>
              <a:rPr lang="ru-RU" sz="2800" b="1" dirty="0" smtClean="0"/>
              <a:t>Лактоза</a:t>
            </a:r>
          </a:p>
          <a:p>
            <a:r>
              <a:rPr lang="ru-RU" sz="2800" b="1" dirty="0" smtClean="0"/>
              <a:t>Мальтоза</a:t>
            </a:r>
          </a:p>
          <a:p>
            <a:r>
              <a:rPr lang="ru-RU" sz="2800" b="1" dirty="0" err="1" smtClean="0"/>
              <a:t>Целлобиоза</a:t>
            </a:r>
            <a:endParaRPr lang="ru-RU" sz="28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860032" y="2348880"/>
            <a:ext cx="3923928" cy="310854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800" b="1" i="1" u="sng" dirty="0" err="1" smtClean="0"/>
              <a:t>Невосстанавливающие</a:t>
            </a:r>
            <a:endParaRPr lang="ru-RU" sz="2800" b="1" i="1" u="sng" dirty="0" smtClean="0"/>
          </a:p>
          <a:p>
            <a:r>
              <a:rPr lang="ru-RU" sz="2800" dirty="0" smtClean="0"/>
              <a:t> - сахара не имеют </a:t>
            </a:r>
            <a:r>
              <a:rPr lang="ru-RU" sz="2800" dirty="0" err="1" smtClean="0"/>
              <a:t>ОН-группы</a:t>
            </a:r>
            <a:endParaRPr lang="ru-RU" sz="2800" dirty="0" smtClean="0"/>
          </a:p>
          <a:p>
            <a:r>
              <a:rPr lang="ru-RU" sz="2800" dirty="0" smtClean="0"/>
              <a:t> - Называют -</a:t>
            </a:r>
            <a:r>
              <a:rPr lang="ru-RU" sz="2800" dirty="0" err="1" smtClean="0"/>
              <a:t>гликозил-гликозидами</a:t>
            </a:r>
            <a:endParaRPr lang="ru-RU" sz="2800" dirty="0" smtClean="0"/>
          </a:p>
          <a:p>
            <a:r>
              <a:rPr lang="ru-RU" sz="2800" b="1" dirty="0" smtClean="0"/>
              <a:t>Сахароза</a:t>
            </a:r>
          </a:p>
          <a:p>
            <a:r>
              <a:rPr lang="ru-RU" sz="2800" b="1" dirty="0" err="1" smtClean="0"/>
              <a:t>Трегалоза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6600" dirty="0" smtClean="0"/>
              <a:t>Физические свойства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824536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4800" dirty="0" smtClean="0"/>
              <a:t>Дисахариды — твёрдые, кристаллические вещества, от слегка белого до коричневатого цвета, легко растворимы в воде; сладки на вкус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4096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6000" dirty="0" smtClean="0"/>
              <a:t>Лактоза 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256584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sz="4000" u="sng" dirty="0" smtClean="0"/>
              <a:t>1</a:t>
            </a:r>
            <a:r>
              <a:rPr lang="ru-RU" sz="4000" i="1" u="sng" dirty="0" smtClean="0"/>
              <a:t>. Химические свойства</a:t>
            </a:r>
          </a:p>
          <a:p>
            <a:pPr lvl="1"/>
            <a:r>
              <a:rPr lang="ru-RU" sz="3200" dirty="0" smtClean="0"/>
              <a:t>При кипячении с разбавленной кислотой происходит гидролиз лактозы.</a:t>
            </a:r>
          </a:p>
          <a:p>
            <a:pPr lvl="1"/>
            <a:r>
              <a:rPr lang="ru-RU" sz="3200" dirty="0" smtClean="0"/>
              <a:t>При взаимодействии с раствором щелочи лактоза окисляется до сахариновых кислот.</a:t>
            </a:r>
          </a:p>
          <a:p>
            <a:r>
              <a:rPr lang="ru-RU" sz="4000" i="1" u="sng" dirty="0" smtClean="0"/>
              <a:t>2. Получение</a:t>
            </a:r>
          </a:p>
          <a:p>
            <a:pPr lvl="1"/>
            <a:r>
              <a:rPr lang="ru-RU" sz="3200" dirty="0" smtClean="0"/>
              <a:t>Лактозу можно получить из молочной сыворотки.</a:t>
            </a:r>
            <a:endParaRPr lang="ru-RU" sz="3200" i="1" u="sng" dirty="0" smtClean="0"/>
          </a:p>
          <a:p>
            <a:pPr lvl="1"/>
            <a:endParaRPr lang="ru-RU" i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6600" dirty="0" smtClean="0"/>
              <a:t>Применение лактозы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00200"/>
            <a:ext cx="8568952" cy="4997152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 smtClean="0"/>
              <a:t>Используют в качестве вспомогательного вещества (наполнителя) в фармацевтической промышленности.</a:t>
            </a:r>
          </a:p>
          <a:p>
            <a:r>
              <a:rPr lang="ru-RU" dirty="0" smtClean="0"/>
              <a:t>Из лактозы путём изомеризации получают </a:t>
            </a:r>
            <a:r>
              <a:rPr lang="ru-RU" dirty="0" err="1" smtClean="0"/>
              <a:t>лактулозу</a:t>
            </a:r>
            <a:r>
              <a:rPr lang="ru-RU" dirty="0" smtClean="0"/>
              <a:t> - ценный препарат для лечения кишечных расстройств - запоров, </a:t>
            </a:r>
            <a:r>
              <a:rPr lang="ru-RU" dirty="0" err="1" smtClean="0"/>
              <a:t>дисбактериозов</a:t>
            </a:r>
            <a:r>
              <a:rPr lang="ru-RU" dirty="0" smtClean="0"/>
              <a:t> и других нарушений работы ЖКТ</a:t>
            </a:r>
          </a:p>
          <a:p>
            <a:r>
              <a:rPr lang="ru-RU" dirty="0" smtClean="0"/>
              <a:t>Применяют для приготовления питательных сред, например при производстве пенициллина.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6600" dirty="0" smtClean="0"/>
              <a:t>Мальтоза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00200"/>
            <a:ext cx="8568952" cy="5069160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4000" dirty="0" smtClean="0"/>
              <a:t>Солодовый сахар - Природный дисахарид, состоящий из двух остатков глюкозы; содержится в больших количествах в проросших зёрнах (солоде) ячменя, ржи и других зерновых; обнаружен также в томатах, в пыльце и нектаре ряда растений.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5400" dirty="0" err="1" smtClean="0"/>
              <a:t>Целлобиоза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00200"/>
            <a:ext cx="8424936" cy="4853136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600" b="1" dirty="0" err="1" smtClean="0"/>
              <a:t>Целлобиоза</a:t>
            </a:r>
            <a:r>
              <a:rPr lang="ru-RU" sz="3600" dirty="0" smtClean="0"/>
              <a:t> —дисахарид, состоящий из двух остатков глюкозы, основная структурная единица целлюлозы.</a:t>
            </a:r>
          </a:p>
          <a:p>
            <a:r>
              <a:rPr lang="ru-RU" sz="3600" dirty="0" smtClean="0"/>
              <a:t>При кислотном гидролизе расщепляется с образованием 2 молекул глюкозы: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229200"/>
            <a:ext cx="6811579" cy="935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1bb617699f62453ce05db054d0b958f653d7f2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310</Words>
  <Application>Microsoft Office PowerPoint</Application>
  <PresentationFormat>Экран (4:3)</PresentationFormat>
  <Paragraphs>62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Дисахариды</vt:lpstr>
      <vt:lpstr>Понятие дисахаридов</vt:lpstr>
      <vt:lpstr>Примеры дисахаридов</vt:lpstr>
      <vt:lpstr>Разновидности Дисахаридов</vt:lpstr>
      <vt:lpstr>Физические свойства</vt:lpstr>
      <vt:lpstr>Лактоза </vt:lpstr>
      <vt:lpstr>Применение лактозы</vt:lpstr>
      <vt:lpstr>Мальтоза</vt:lpstr>
      <vt:lpstr>Целлобиоза</vt:lpstr>
      <vt:lpstr>Сахароза</vt:lpstr>
      <vt:lpstr>Реакция с водой</vt:lpstr>
      <vt:lpstr>Нахождение дисахаридов в природе</vt:lpstr>
      <vt:lpstr>Биологическая роль</vt:lpstr>
      <vt:lpstr>Используемая литература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Дисахариды</dc:title>
  <dc:creator>компьютер!!!</dc:creator>
  <cp:lastModifiedBy>nebom zav</cp:lastModifiedBy>
  <cp:revision>16</cp:revision>
  <dcterms:created xsi:type="dcterms:W3CDTF">2015-01-20T07:06:30Z</dcterms:created>
  <dcterms:modified xsi:type="dcterms:W3CDTF">2015-02-06T16:06:12Z</dcterms:modified>
</cp:coreProperties>
</file>