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58" r:id="rId5"/>
    <p:sldId id="264" r:id="rId6"/>
    <p:sldId id="265" r:id="rId7"/>
    <p:sldId id="271" r:id="rId8"/>
    <p:sldId id="272" r:id="rId9"/>
    <p:sldId id="273" r:id="rId10"/>
    <p:sldId id="274" r:id="rId11"/>
    <p:sldId id="275" r:id="rId12"/>
    <p:sldId id="276" r:id="rId13"/>
    <p:sldId id="278" r:id="rId14"/>
    <p:sldId id="279" r:id="rId15"/>
    <p:sldId id="280" r:id="rId16"/>
    <p:sldId id="259" r:id="rId17"/>
    <p:sldId id="260" r:id="rId18"/>
    <p:sldId id="261" r:id="rId19"/>
    <p:sldId id="262" r:id="rId20"/>
    <p:sldId id="263" r:id="rId21"/>
    <p:sldId id="266" r:id="rId22"/>
    <p:sldId id="267" r:id="rId23"/>
    <p:sldId id="268" r:id="rId24"/>
    <p:sldId id="269" r:id="rId25"/>
    <p:sldId id="270" r:id="rId26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1" autoAdjust="0"/>
    <p:restoredTop sz="94660"/>
  </p:normalViewPr>
  <p:slideViewPr>
    <p:cSldViewPr>
      <p:cViewPr varScale="1">
        <p:scale>
          <a:sx n="86" d="100"/>
          <a:sy n="86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BA38B-BE33-4F25-9C04-6A9A1987A4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E7529-A530-44CC-954C-F2A0092FAA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ru-RU" b="1" dirty="0" smtClean="0"/>
              <a:t>10 класс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844824"/>
            <a:ext cx="8208912" cy="3793976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Биосинтез белков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 этап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5446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1 этап – инициация. </a:t>
            </a:r>
            <a:r>
              <a:rPr lang="ru-RU" b="1" dirty="0" err="1" smtClean="0"/>
              <a:t>иРНК</a:t>
            </a:r>
            <a:r>
              <a:rPr lang="ru-RU" b="1" dirty="0" smtClean="0"/>
              <a:t> выходит в цитоплазму к месту синтеза белка к рибосоме, две субъединицы которых находились до этого в </a:t>
            </a:r>
            <a:r>
              <a:rPr lang="ru-RU" b="1" dirty="0" err="1" smtClean="0"/>
              <a:t>диссоциированном</a:t>
            </a:r>
            <a:r>
              <a:rPr lang="ru-RU" b="1" dirty="0" smtClean="0"/>
              <a:t> состоянии.</a:t>
            </a:r>
          </a:p>
          <a:p>
            <a:r>
              <a:rPr lang="ru-RU" b="1" dirty="0" smtClean="0"/>
              <a:t>Прежде чем рибосома начнет синтез белка , к ней должна присоединиться особая молекула </a:t>
            </a:r>
            <a:r>
              <a:rPr lang="ru-RU" b="1" dirty="0" err="1" smtClean="0"/>
              <a:t>тРНК</a:t>
            </a:r>
            <a:r>
              <a:rPr lang="ru-RU" b="1" dirty="0" smtClean="0"/>
              <a:t> с определенной аминокислотой – </a:t>
            </a:r>
            <a:r>
              <a:rPr lang="ru-RU" b="1" i="1" dirty="0" err="1" smtClean="0">
                <a:solidFill>
                  <a:srgbClr val="FF0000"/>
                </a:solidFill>
              </a:rPr>
              <a:t>инициаторная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тРНК</a:t>
            </a:r>
            <a:r>
              <a:rPr lang="ru-RU" b="1" i="1" dirty="0" smtClean="0">
                <a:solidFill>
                  <a:srgbClr val="FF0000"/>
                </a:solidFill>
              </a:rPr>
              <a:t>. </a:t>
            </a:r>
            <a:r>
              <a:rPr lang="ru-RU" b="1" dirty="0" smtClean="0"/>
              <a:t>С нее всегда начинается синтез белков. По принципу </a:t>
            </a:r>
            <a:r>
              <a:rPr lang="ru-RU" b="1" dirty="0" err="1" smtClean="0"/>
              <a:t>комплементарности</a:t>
            </a:r>
            <a:r>
              <a:rPr lang="ru-RU" b="1" dirty="0" smtClean="0"/>
              <a:t> </a:t>
            </a:r>
            <a:r>
              <a:rPr lang="ru-RU" b="1" dirty="0" err="1" smtClean="0"/>
              <a:t>инициаторная</a:t>
            </a:r>
            <a:r>
              <a:rPr lang="ru-RU" b="1" dirty="0" smtClean="0"/>
              <a:t> </a:t>
            </a:r>
            <a:r>
              <a:rPr lang="ru-RU" b="1" dirty="0" err="1" smtClean="0"/>
              <a:t>тРНК</a:t>
            </a:r>
            <a:r>
              <a:rPr lang="ru-RU" b="1" dirty="0" smtClean="0"/>
              <a:t> своим антикодоном соединяется с первым кодоном на </a:t>
            </a:r>
            <a:r>
              <a:rPr lang="ru-RU" b="1" dirty="0" err="1" smtClean="0"/>
              <a:t>иРНК</a:t>
            </a:r>
            <a:r>
              <a:rPr lang="ru-RU" b="1" dirty="0" smtClean="0"/>
              <a:t> и входит в рибосому. Этот кодон на </a:t>
            </a:r>
            <a:r>
              <a:rPr lang="ru-RU" b="1" dirty="0" err="1" smtClean="0"/>
              <a:t>иРНК</a:t>
            </a:r>
            <a:r>
              <a:rPr lang="ru-RU" b="1" dirty="0" smtClean="0"/>
              <a:t> называется </a:t>
            </a:r>
            <a:r>
              <a:rPr lang="ru-RU" b="1" i="1" dirty="0" err="1" smtClean="0">
                <a:solidFill>
                  <a:srgbClr val="FF0000"/>
                </a:solidFill>
              </a:rPr>
              <a:t>старт-кодоном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ru-RU" b="1" dirty="0" smtClean="0"/>
              <a:t>Образуется комплекс: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Рибосома  --- </a:t>
            </a:r>
            <a:r>
              <a:rPr lang="ru-RU" b="1" dirty="0" err="1" smtClean="0">
                <a:solidFill>
                  <a:srgbClr val="FF0000"/>
                </a:solidFill>
              </a:rPr>
              <a:t>иРНК</a:t>
            </a:r>
            <a:r>
              <a:rPr lang="ru-RU" b="1" dirty="0" smtClean="0">
                <a:solidFill>
                  <a:srgbClr val="FF0000"/>
                </a:solidFill>
              </a:rPr>
              <a:t>  ---- </a:t>
            </a:r>
            <a:r>
              <a:rPr lang="ru-RU" b="1" dirty="0" err="1" smtClean="0">
                <a:solidFill>
                  <a:srgbClr val="FF0000"/>
                </a:solidFill>
              </a:rPr>
              <a:t>инициаторная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тРНК-аминокислота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2 этап – </a:t>
            </a:r>
            <a:r>
              <a:rPr lang="ru-RU" b="1" i="1" dirty="0" smtClean="0">
                <a:solidFill>
                  <a:srgbClr val="FF0000"/>
                </a:solidFill>
              </a:rPr>
              <a:t>элонгация</a:t>
            </a:r>
            <a:r>
              <a:rPr lang="ru-RU" b="1" dirty="0" smtClean="0"/>
              <a:t> – процесс роста полипептидной цепи. Следующая </a:t>
            </a:r>
            <a:r>
              <a:rPr lang="ru-RU" b="1" dirty="0" err="1" smtClean="0"/>
              <a:t>тРНК</a:t>
            </a:r>
            <a:r>
              <a:rPr lang="ru-RU" b="1" dirty="0" smtClean="0"/>
              <a:t> с аминокислотой по принципу </a:t>
            </a:r>
            <a:r>
              <a:rPr lang="ru-RU" b="1" dirty="0" err="1" smtClean="0"/>
              <a:t>комплементарности</a:t>
            </a:r>
            <a:r>
              <a:rPr lang="ru-RU" b="1" dirty="0" smtClean="0"/>
              <a:t> антикодона с кодоном соединяется с </a:t>
            </a:r>
            <a:r>
              <a:rPr lang="ru-RU" b="1" dirty="0" err="1" smtClean="0"/>
              <a:t>иРНК</a:t>
            </a:r>
            <a:r>
              <a:rPr lang="ru-RU" b="1" dirty="0" smtClean="0"/>
              <a:t> и входит в рибосому. Первая </a:t>
            </a:r>
            <a:r>
              <a:rPr lang="ru-RU" b="1" dirty="0" err="1" smtClean="0"/>
              <a:t>тРНК</a:t>
            </a:r>
            <a:r>
              <a:rPr lang="ru-RU" b="1" dirty="0" smtClean="0"/>
              <a:t> с аминокислотой передвигается и закрепляется в </a:t>
            </a:r>
            <a:r>
              <a:rPr lang="ru-RU" b="1" dirty="0" err="1" smtClean="0"/>
              <a:t>пептидильном</a:t>
            </a:r>
            <a:r>
              <a:rPr lang="ru-RU" b="1" dirty="0" smtClean="0"/>
              <a:t> центре, а вторая </a:t>
            </a:r>
            <a:r>
              <a:rPr lang="ru-RU" b="1" dirty="0" err="1" smtClean="0"/>
              <a:t>тРНК</a:t>
            </a:r>
            <a:r>
              <a:rPr lang="ru-RU" b="1" dirty="0" smtClean="0"/>
              <a:t> с аминокислотой  - в </a:t>
            </a:r>
            <a:r>
              <a:rPr lang="ru-RU" b="1" dirty="0" err="1" smtClean="0"/>
              <a:t>аминоацильном</a:t>
            </a:r>
            <a:r>
              <a:rPr lang="ru-RU" b="1" dirty="0" smtClean="0"/>
              <a:t> центре.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Аминокислоты сближаются друг с другом, между ними возникает </a:t>
            </a:r>
            <a:r>
              <a:rPr lang="ru-RU" b="1" dirty="0" err="1" smtClean="0"/>
              <a:t>петидная</a:t>
            </a:r>
            <a:r>
              <a:rPr lang="ru-RU" b="1" dirty="0" smtClean="0"/>
              <a:t> связь, и образуется дипептид. При этом первая </a:t>
            </a:r>
            <a:r>
              <a:rPr lang="ru-RU" b="1" dirty="0" err="1" smtClean="0"/>
              <a:t>тРНК</a:t>
            </a:r>
            <a:r>
              <a:rPr lang="ru-RU" b="1" dirty="0" smtClean="0"/>
              <a:t> освобождается и покидая рибосому, тянет за собой </a:t>
            </a:r>
            <a:r>
              <a:rPr lang="ru-RU" b="1" dirty="0" err="1" smtClean="0"/>
              <a:t>иРНК</a:t>
            </a:r>
            <a:r>
              <a:rPr lang="ru-RU" b="1" dirty="0" smtClean="0"/>
              <a:t>, которая продвигается ровно на один триплет.</a:t>
            </a:r>
          </a:p>
          <a:p>
            <a:r>
              <a:rPr lang="ru-RU" b="1" dirty="0" smtClean="0"/>
              <a:t>Вторая </a:t>
            </a:r>
            <a:r>
              <a:rPr lang="ru-RU" b="1" dirty="0" err="1" smtClean="0"/>
              <a:t>тРНК</a:t>
            </a:r>
            <a:r>
              <a:rPr lang="ru-RU" b="1" dirty="0" smtClean="0"/>
              <a:t> с дипептидом перемещается в </a:t>
            </a:r>
            <a:r>
              <a:rPr lang="ru-RU" b="1" dirty="0" err="1" smtClean="0"/>
              <a:t>пептидильный</a:t>
            </a:r>
            <a:r>
              <a:rPr lang="ru-RU" b="1" dirty="0" smtClean="0"/>
              <a:t>  центр, а в рибосому входит третья </a:t>
            </a:r>
            <a:r>
              <a:rPr lang="ru-RU" b="1" dirty="0" err="1" smtClean="0"/>
              <a:t>тРНК</a:t>
            </a:r>
            <a:r>
              <a:rPr lang="ru-RU" b="1" dirty="0" smtClean="0"/>
              <a:t> с аминокислотой.</a:t>
            </a:r>
          </a:p>
          <a:p>
            <a:r>
              <a:rPr lang="ru-RU" b="1" dirty="0" smtClean="0"/>
              <a:t>Происходит процесс наращивания полипептидной цепи. Весь процесс обеспечивается деятельностью ферментов и энергией макроэргических соединений АТФ.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3 этап завершающий – </a:t>
            </a:r>
            <a:r>
              <a:rPr lang="ru-RU" b="1" i="1" dirty="0" err="1" smtClean="0">
                <a:solidFill>
                  <a:srgbClr val="FF0000"/>
                </a:solidFill>
              </a:rPr>
              <a:t>терминация</a:t>
            </a:r>
            <a:r>
              <a:rPr lang="ru-RU" b="1" i="1" dirty="0" smtClean="0">
                <a:solidFill>
                  <a:srgbClr val="FF0000"/>
                </a:solidFill>
              </a:rPr>
              <a:t>,</a:t>
            </a:r>
            <a:r>
              <a:rPr lang="ru-RU" b="1" dirty="0" smtClean="0"/>
              <a:t> окончание биосинтеза белка. Как только в </a:t>
            </a:r>
            <a:r>
              <a:rPr lang="ru-RU" b="1" dirty="0" err="1" smtClean="0"/>
              <a:t>аминоацильный</a:t>
            </a:r>
            <a:r>
              <a:rPr lang="ru-RU" b="1" dirty="0" smtClean="0"/>
              <a:t> центр попадает </a:t>
            </a:r>
            <a:r>
              <a:rPr lang="ru-RU" b="1" dirty="0" err="1" smtClean="0"/>
              <a:t>стоп-кодон</a:t>
            </a:r>
            <a:r>
              <a:rPr lang="ru-RU" b="1" dirty="0" smtClean="0"/>
              <a:t>, синтез прекращается. Место </a:t>
            </a:r>
            <a:r>
              <a:rPr lang="ru-RU" b="1" dirty="0" err="1" smtClean="0"/>
              <a:t>тРНК</a:t>
            </a:r>
            <a:r>
              <a:rPr lang="ru-RU" b="1" dirty="0" smtClean="0"/>
              <a:t> занимает в этом случае специфический белок-фермент, который </a:t>
            </a:r>
            <a:r>
              <a:rPr lang="ru-RU" b="1" dirty="0" err="1" smtClean="0"/>
              <a:t>осущестляет</a:t>
            </a:r>
            <a:r>
              <a:rPr lang="ru-RU" b="1" dirty="0" smtClean="0"/>
              <a:t> гидролиз связи между последней </a:t>
            </a:r>
            <a:r>
              <a:rPr lang="ru-RU" b="1" dirty="0" err="1" smtClean="0"/>
              <a:t>тРНК</a:t>
            </a:r>
            <a:r>
              <a:rPr lang="ru-RU" b="1" dirty="0" smtClean="0"/>
              <a:t> и синтезированным белком. Рибосома снимается с </a:t>
            </a:r>
            <a:r>
              <a:rPr lang="ru-RU" b="1" dirty="0" err="1" smtClean="0"/>
              <a:t>иРНК</a:t>
            </a:r>
            <a:r>
              <a:rPr lang="ru-RU" b="1" dirty="0" smtClean="0"/>
              <a:t> и распадается на две субъединицы, последняя </a:t>
            </a:r>
            <a:r>
              <a:rPr lang="ru-RU" b="1" dirty="0" err="1" smtClean="0"/>
              <a:t>тРНК</a:t>
            </a:r>
            <a:r>
              <a:rPr lang="ru-RU" b="1" dirty="0" smtClean="0"/>
              <a:t> также освобождается и вновь попадает в цитоплазму. Синтезированная молекула белка поступает в ЭПС или цитоплазму, где приобретает соответствующие структуры.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Процесс трансляции в клетке обычно осуществляется  многократно. Одна </a:t>
            </a:r>
            <a:r>
              <a:rPr lang="ru-RU" b="1" dirty="0" err="1" smtClean="0"/>
              <a:t>иРНК</a:t>
            </a:r>
            <a:r>
              <a:rPr lang="ru-RU" b="1" dirty="0" smtClean="0"/>
              <a:t> может соединяться с несколькими рибосомами , образуя </a:t>
            </a:r>
            <a:r>
              <a:rPr lang="ru-RU" b="1" i="1" dirty="0" err="1" smtClean="0">
                <a:solidFill>
                  <a:srgbClr val="FF0000"/>
                </a:solidFill>
              </a:rPr>
              <a:t>полисому</a:t>
            </a:r>
            <a:r>
              <a:rPr lang="ru-RU" b="1" dirty="0" smtClean="0"/>
              <a:t>, где одновременно идет синтез нескольких молекул одного белка.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24936" cy="6408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"/>
            <a:ext cx="86044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Условия биосинтеза белков( необходимо)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err="1" smtClean="0"/>
              <a:t>иРНК</a:t>
            </a:r>
            <a:endParaRPr lang="ru-RU" b="1" dirty="0" smtClean="0"/>
          </a:p>
          <a:p>
            <a:r>
              <a:rPr lang="ru-RU" b="1" dirty="0" smtClean="0"/>
              <a:t>Рибосомы</a:t>
            </a:r>
          </a:p>
          <a:p>
            <a:r>
              <a:rPr lang="ru-RU" b="1" dirty="0" smtClean="0"/>
              <a:t>Набор аминокислот в цитоплазме</a:t>
            </a:r>
          </a:p>
          <a:p>
            <a:r>
              <a:rPr lang="ru-RU" b="1" dirty="0" err="1" smtClean="0"/>
              <a:t>тРНК</a:t>
            </a:r>
            <a:endParaRPr lang="ru-RU" b="1" dirty="0" smtClean="0"/>
          </a:p>
          <a:p>
            <a:r>
              <a:rPr lang="ru-RU" b="1" dirty="0" smtClean="0"/>
              <a:t>АТФ</a:t>
            </a:r>
          </a:p>
          <a:p>
            <a:r>
              <a:rPr lang="ru-RU" b="1" dirty="0" smtClean="0"/>
              <a:t>Биосинтез белка состоит из трех взаимосвязанных процессов: </a:t>
            </a:r>
            <a:r>
              <a:rPr lang="ru-RU" b="1" i="1" dirty="0" smtClean="0">
                <a:solidFill>
                  <a:srgbClr val="FF0000"/>
                </a:solidFill>
              </a:rPr>
              <a:t>транскрипции, кодирования и активирования аминокислот и трансляции.(1)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8497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биосинтез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00FF00"/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В акцепторный участок  рибосомы поступает  </a:t>
            </a:r>
            <a:r>
              <a:rPr lang="ru-RU" sz="3600" b="1" dirty="0" err="1" smtClean="0"/>
              <a:t>т-РНК</a:t>
            </a:r>
            <a:r>
              <a:rPr lang="ru-RU" sz="3600" b="1" dirty="0" smtClean="0"/>
              <a:t> с аминокислотой и присоединяется к своему кодону. Начинается синтез белка с того, что кодон </a:t>
            </a:r>
            <a:r>
              <a:rPr lang="ru-RU" sz="3600" b="1" dirty="0" smtClean="0">
                <a:solidFill>
                  <a:srgbClr val="FF0000"/>
                </a:solidFill>
              </a:rPr>
              <a:t>АУГ</a:t>
            </a:r>
            <a:r>
              <a:rPr lang="ru-RU" sz="3600" b="1" dirty="0" smtClean="0"/>
              <a:t>, расположенный на 1 месте каждого гена, занимает в рибосоме такую позицию, что с ним взаимодействует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формилметионин</a:t>
            </a:r>
            <a:r>
              <a:rPr lang="ru-RU" sz="3600" b="1" i="1" dirty="0" smtClean="0">
                <a:solidFill>
                  <a:srgbClr val="FF0000"/>
                </a:solidFill>
              </a:rPr>
              <a:t>.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Строение </a:t>
            </a:r>
            <a:r>
              <a:rPr lang="ru-RU" b="1" dirty="0" err="1" smtClean="0"/>
              <a:t>тРНК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err="1" smtClean="0"/>
              <a:t>тРНК</a:t>
            </a:r>
            <a:r>
              <a:rPr lang="ru-RU" b="1" dirty="0" smtClean="0"/>
              <a:t> представляют собой небольшие молекулы с количеством нуклеотидов от 70 до 90. На долю </a:t>
            </a:r>
            <a:r>
              <a:rPr lang="ru-RU" b="1" dirty="0" err="1" smtClean="0"/>
              <a:t>тРНК</a:t>
            </a:r>
            <a:r>
              <a:rPr lang="ru-RU" b="1" dirty="0" smtClean="0"/>
              <a:t> приходится примерно 15 % всех РНК клетки. </a:t>
            </a:r>
            <a:r>
              <a:rPr lang="ru-RU" b="1" dirty="0" err="1" smtClean="0"/>
              <a:t>тРНК</a:t>
            </a:r>
            <a:r>
              <a:rPr lang="ru-RU" b="1" dirty="0" smtClean="0"/>
              <a:t> имеют сложную пространственную конфигурацию, названную клеверным листом. </a:t>
            </a:r>
            <a:r>
              <a:rPr lang="ru-RU" b="1" dirty="0" smtClean="0">
                <a:solidFill>
                  <a:srgbClr val="FF0000"/>
                </a:solidFill>
              </a:rPr>
              <a:t>На молекуле есть петли и спиральные участки, образованные за счет взаимодействия комплементарных оснований.(2)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Строение </a:t>
            </a:r>
            <a:r>
              <a:rPr lang="ru-RU" b="1" dirty="0" err="1" smtClean="0"/>
              <a:t>тРНК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Наиболее важной является центральная петля, в которой находится </a:t>
            </a:r>
            <a:r>
              <a:rPr lang="ru-RU" b="1" i="1" dirty="0" smtClean="0">
                <a:solidFill>
                  <a:srgbClr val="FF0000"/>
                </a:solidFill>
              </a:rPr>
              <a:t>антикодон</a:t>
            </a:r>
            <a:r>
              <a:rPr lang="ru-RU" b="1" dirty="0" smtClean="0"/>
              <a:t> – нуклеотидный триплет, соответствующий кодону определенной аминокислоты. Своим антикодоном </a:t>
            </a:r>
            <a:r>
              <a:rPr lang="ru-RU" b="1" dirty="0" err="1" smtClean="0"/>
              <a:t>тРНК</a:t>
            </a:r>
            <a:r>
              <a:rPr lang="ru-RU" b="1" dirty="0" smtClean="0"/>
              <a:t> способна по принципу </a:t>
            </a:r>
            <a:r>
              <a:rPr lang="ru-RU" b="1" dirty="0" err="1" smtClean="0"/>
              <a:t>комплементарности</a:t>
            </a:r>
            <a:r>
              <a:rPr lang="ru-RU" b="1" dirty="0" smtClean="0"/>
              <a:t> соединяться с соответствующим  кодоном на </a:t>
            </a:r>
            <a:r>
              <a:rPr lang="ru-RU" b="1" dirty="0" err="1" smtClean="0"/>
              <a:t>иРНК</a:t>
            </a:r>
            <a:r>
              <a:rPr lang="ru-RU" b="1" dirty="0" smtClean="0"/>
              <a:t>. Каждая </a:t>
            </a:r>
            <a:r>
              <a:rPr lang="ru-RU" b="1" dirty="0" err="1" smtClean="0"/>
              <a:t>тРНК</a:t>
            </a:r>
            <a:r>
              <a:rPr lang="ru-RU" b="1" dirty="0" smtClean="0"/>
              <a:t> может переносить только одну из 20 аминокислот. Значит, для каждой аминокислоты имеется по крайней мере один вид </a:t>
            </a:r>
            <a:r>
              <a:rPr lang="ru-RU" b="1" dirty="0" err="1" smtClean="0"/>
              <a:t>тРНК</a:t>
            </a:r>
            <a:r>
              <a:rPr lang="ru-RU" b="1" dirty="0" smtClean="0"/>
              <a:t>. </a:t>
            </a:r>
            <a:r>
              <a:rPr lang="ru-RU" b="1" i="1" dirty="0" smtClean="0">
                <a:solidFill>
                  <a:srgbClr val="FF0000"/>
                </a:solidFill>
              </a:rPr>
              <a:t>Трем стоп-кодонам не </a:t>
            </a:r>
            <a:r>
              <a:rPr lang="ru-RU" b="1" i="1" dirty="0" err="1" smtClean="0">
                <a:solidFill>
                  <a:srgbClr val="FF0000"/>
                </a:solidFill>
              </a:rPr>
              <a:t>соотвествует</a:t>
            </a:r>
            <a:r>
              <a:rPr lang="ru-RU" b="1" i="1" dirty="0" smtClean="0">
                <a:solidFill>
                  <a:srgbClr val="FF0000"/>
                </a:solidFill>
              </a:rPr>
              <a:t> ни одна </a:t>
            </a:r>
            <a:r>
              <a:rPr lang="ru-RU" b="1" i="1" dirty="0" err="1" smtClean="0">
                <a:solidFill>
                  <a:srgbClr val="FF0000"/>
                </a:solidFill>
              </a:rPr>
              <a:t>тРНК</a:t>
            </a:r>
            <a:r>
              <a:rPr lang="ru-RU" b="1" i="1" dirty="0" smtClean="0">
                <a:solidFill>
                  <a:srgbClr val="FF0000"/>
                </a:solidFill>
              </a:rPr>
              <a:t>.(3)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Т-РНК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solidFill>
            <a:srgbClr val="00FF00"/>
          </a:solidFill>
        </p:spPr>
        <p:txBody>
          <a:bodyPr>
            <a:normAutofit lnSpcReduction="10000"/>
          </a:bodyPr>
          <a:lstStyle/>
          <a:p>
            <a:r>
              <a:rPr lang="ru-RU" sz="3600" b="1" dirty="0" smtClean="0"/>
              <a:t>На вершине «листа» </a:t>
            </a:r>
            <a:r>
              <a:rPr lang="ru-RU" sz="3600" b="1" dirty="0" err="1" smtClean="0"/>
              <a:t>т-РНК</a:t>
            </a:r>
            <a:r>
              <a:rPr lang="ru-RU" sz="3600" b="1" dirty="0" smtClean="0"/>
              <a:t> имеется последовательность трех нуклеотидов, </a:t>
            </a:r>
            <a:r>
              <a:rPr lang="ru-RU" sz="3600" b="1" dirty="0" err="1" smtClean="0"/>
              <a:t>комплементарных</a:t>
            </a:r>
            <a:r>
              <a:rPr lang="ru-RU" sz="3600" b="1" dirty="0" smtClean="0"/>
              <a:t> нуклеотидам кодона </a:t>
            </a:r>
            <a:r>
              <a:rPr lang="ru-RU" sz="3600" b="1" dirty="0" err="1" smtClean="0"/>
              <a:t>и-РНК</a:t>
            </a:r>
            <a:r>
              <a:rPr lang="ru-RU" sz="3600" b="1" dirty="0" smtClean="0"/>
              <a:t>. Эту последовательность называют </a:t>
            </a:r>
            <a:r>
              <a:rPr lang="ru-RU" sz="4400" b="1" i="1" dirty="0" smtClean="0">
                <a:solidFill>
                  <a:srgbClr val="FF0000"/>
                </a:solidFill>
              </a:rPr>
              <a:t>антикодоном.</a:t>
            </a:r>
          </a:p>
          <a:p>
            <a:r>
              <a:rPr lang="ru-RU" sz="3600" b="1" dirty="0" smtClean="0"/>
              <a:t>Фермент</a:t>
            </a:r>
            <a:r>
              <a:rPr lang="ru-RU" sz="4400" b="1" i="1" dirty="0" smtClean="0">
                <a:solidFill>
                  <a:srgbClr val="FF0000"/>
                </a:solidFill>
              </a:rPr>
              <a:t> </a:t>
            </a:r>
            <a:r>
              <a:rPr lang="ru-RU" sz="4400" b="1" i="1" dirty="0" err="1" smtClean="0">
                <a:solidFill>
                  <a:srgbClr val="FF0000"/>
                </a:solidFill>
              </a:rPr>
              <a:t>кодаза</a:t>
            </a:r>
            <a:r>
              <a:rPr lang="ru-RU" sz="4400" b="1" i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/>
              <a:t>опознает</a:t>
            </a:r>
            <a:r>
              <a:rPr lang="ru-RU" sz="4400" b="1" i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/>
              <a:t>т-РНК</a:t>
            </a:r>
            <a:r>
              <a:rPr lang="ru-RU" sz="4400" b="1" i="1" dirty="0" smtClean="0">
                <a:solidFill>
                  <a:srgbClr val="FF0000"/>
                </a:solidFill>
              </a:rPr>
              <a:t>  </a:t>
            </a:r>
            <a:r>
              <a:rPr lang="ru-RU" sz="3600" b="1" dirty="0" smtClean="0"/>
              <a:t>и присоединяет соответствующую аминокислоту к вершине «листа» .(4)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435280" cy="6336704"/>
          </a:xfrm>
        </p:spPr>
        <p:txBody>
          <a:bodyPr>
            <a:normAutofit/>
          </a:bodyPr>
          <a:lstStyle/>
          <a:p>
            <a:r>
              <a:rPr lang="ru-RU" b="1" dirty="0" smtClean="0"/>
              <a:t>На одном конце </a:t>
            </a:r>
            <a:r>
              <a:rPr lang="ru-RU" b="1" dirty="0" err="1" smtClean="0"/>
              <a:t>тРНК</a:t>
            </a:r>
            <a:r>
              <a:rPr lang="ru-RU" b="1" dirty="0" smtClean="0"/>
              <a:t> всегда находится нуклеотид гуанин, на другом триплет ЦЦА(акцепторный конец). Именно к этому концу прицепляется аминокислота. Каждая аминокислота присоединяется строго к своей </a:t>
            </a:r>
            <a:r>
              <a:rPr lang="ru-RU" b="1" dirty="0" err="1" smtClean="0"/>
              <a:t>тРНК</a:t>
            </a:r>
            <a:r>
              <a:rPr lang="ru-RU" b="1" dirty="0" smtClean="0"/>
              <a:t> с соответствующим антикодоном. Процесс присоединения катализируется специфическими ферментами – </a:t>
            </a:r>
            <a:r>
              <a:rPr lang="ru-RU" b="1" i="1" dirty="0" err="1" smtClean="0">
                <a:solidFill>
                  <a:srgbClr val="FF0000"/>
                </a:solidFill>
              </a:rPr>
              <a:t>аминоацил-тРНК-синтетазами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/>
              <a:t> Для каждой аминокислоты имеется своя </a:t>
            </a:r>
            <a:r>
              <a:rPr lang="ru-RU" b="1" dirty="0" err="1" smtClean="0"/>
              <a:t>синтетаза</a:t>
            </a:r>
            <a:r>
              <a:rPr lang="ru-RU" b="1" dirty="0" smtClean="0"/>
              <a:t>, которая распознает свою аминокислоту и РНК.(5)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Соединение аминокислоты с </a:t>
            </a:r>
            <a:r>
              <a:rPr lang="ru-RU" b="1" dirty="0" err="1" smtClean="0"/>
              <a:t>тРНК</a:t>
            </a:r>
            <a:r>
              <a:rPr lang="ru-RU" b="1" dirty="0" smtClean="0"/>
              <a:t> осуществляется за счет энергии АТФ, причем в результате реакции макроэргическая связь образуется между </a:t>
            </a:r>
            <a:r>
              <a:rPr lang="ru-RU" b="1" dirty="0" err="1" smtClean="0"/>
              <a:t>тРНК</a:t>
            </a:r>
            <a:r>
              <a:rPr lang="ru-RU" b="1" dirty="0" smtClean="0"/>
              <a:t> и аминокислотой. 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Этапы биосинтеза белка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Процесс синтеза полипептидной цепи, осуществляемой на рибосоме, называется трансляцией.</a:t>
            </a:r>
          </a:p>
          <a:p>
            <a:r>
              <a:rPr lang="ru-RU" b="1" dirty="0" smtClean="0"/>
              <a:t>В рибосомах осуществляется сборка полипептидной цепи. В ней имеются три основных центра, с которыми связывается молекулы РНК: один центр для </a:t>
            </a:r>
            <a:r>
              <a:rPr lang="ru-RU" b="1" dirty="0" err="1" smtClean="0"/>
              <a:t>иРНК</a:t>
            </a:r>
            <a:r>
              <a:rPr lang="ru-RU" b="1" dirty="0" smtClean="0"/>
              <a:t> и два для </a:t>
            </a:r>
            <a:r>
              <a:rPr lang="ru-RU" b="1" dirty="0" err="1" smtClean="0"/>
              <a:t>тРНК</a:t>
            </a:r>
            <a:r>
              <a:rPr lang="ru-RU" b="1" dirty="0" smtClean="0"/>
              <a:t>. Одна </a:t>
            </a:r>
            <a:r>
              <a:rPr lang="ru-RU" b="1" dirty="0" err="1" smtClean="0"/>
              <a:t>тРНК</a:t>
            </a:r>
            <a:r>
              <a:rPr lang="ru-RU" b="1" dirty="0" smtClean="0"/>
              <a:t> с аминокислотой удерживается в </a:t>
            </a:r>
            <a:r>
              <a:rPr lang="ru-RU" b="1" i="1" dirty="0" err="1" smtClean="0">
                <a:solidFill>
                  <a:srgbClr val="FF0000"/>
                </a:solidFill>
              </a:rPr>
              <a:t>аминоацильном</a:t>
            </a:r>
            <a:r>
              <a:rPr lang="ru-RU" b="1" i="1" dirty="0" smtClean="0">
                <a:solidFill>
                  <a:srgbClr val="FF0000"/>
                </a:solidFill>
              </a:rPr>
              <a:t> центре</a:t>
            </a:r>
            <a:r>
              <a:rPr lang="ru-RU" b="1" dirty="0" smtClean="0"/>
              <a:t>, а другая в </a:t>
            </a:r>
            <a:r>
              <a:rPr lang="ru-RU" b="1" i="1" dirty="0" err="1" smtClean="0">
                <a:solidFill>
                  <a:srgbClr val="FF0000"/>
                </a:solidFill>
              </a:rPr>
              <a:t>пептидильном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центре</a:t>
            </a:r>
            <a:r>
              <a:rPr lang="ru-RU" b="1" dirty="0" err="1" smtClean="0"/>
              <a:t>,где</a:t>
            </a:r>
            <a:r>
              <a:rPr lang="ru-RU" b="1" dirty="0" smtClean="0"/>
              <a:t> происходит рост полипептидной цепи.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64910cd5f4412f16a57445675763e2958942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704</Words>
  <Application>Microsoft Office PowerPoint</Application>
  <PresentationFormat>Экран (4:3)</PresentationFormat>
  <Paragraphs>37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10 класс</vt:lpstr>
      <vt:lpstr>Условия биосинтеза белков( необходимо)</vt:lpstr>
      <vt:lpstr>Строение тРНК</vt:lpstr>
      <vt:lpstr>Строение тРНК</vt:lpstr>
      <vt:lpstr>Слайд 5</vt:lpstr>
      <vt:lpstr>Т-РНК</vt:lpstr>
      <vt:lpstr>Слайд 7</vt:lpstr>
      <vt:lpstr>Слайд 8</vt:lpstr>
      <vt:lpstr>Этапы биосинтеза белка</vt:lpstr>
      <vt:lpstr>1 этап</vt:lpstr>
      <vt:lpstr>Слайд 11</vt:lpstr>
      <vt:lpstr>2 этап</vt:lpstr>
      <vt:lpstr>Слайд 13</vt:lpstr>
      <vt:lpstr>3 этап</vt:lpstr>
      <vt:lpstr>Слайд 15</vt:lpstr>
      <vt:lpstr>Слайд 16</vt:lpstr>
      <vt:lpstr>Слайд 17</vt:lpstr>
      <vt:lpstr>Слайд 18</vt:lpstr>
      <vt:lpstr>Слайд 19</vt:lpstr>
      <vt:lpstr>Слайд 20</vt:lpstr>
      <vt:lpstr>биосинтез</vt:lpstr>
      <vt:lpstr>Слайд 22</vt:lpstr>
      <vt:lpstr>Слайд 23</vt:lpstr>
      <vt:lpstr>Слайд 24</vt:lpstr>
      <vt:lpstr>Слайд 25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nebom zav</cp:lastModifiedBy>
  <cp:revision>64</cp:revision>
  <dcterms:created xsi:type="dcterms:W3CDTF">2010-11-06T11:07:14Z</dcterms:created>
  <dcterms:modified xsi:type="dcterms:W3CDTF">2015-02-06T16:05:09Z</dcterms:modified>
</cp:coreProperties>
</file>