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6" r:id="rId2"/>
    <p:sldId id="278" r:id="rId3"/>
    <p:sldId id="258" r:id="rId4"/>
    <p:sldId id="279" r:id="rId5"/>
    <p:sldId id="270" r:id="rId6"/>
    <p:sldId id="271" r:id="rId7"/>
    <p:sldId id="259" r:id="rId8"/>
    <p:sldId id="260" r:id="rId9"/>
    <p:sldId id="261" r:id="rId10"/>
    <p:sldId id="277" r:id="rId11"/>
    <p:sldId id="262" r:id="rId12"/>
    <p:sldId id="263" r:id="rId13"/>
    <p:sldId id="280" r:id="rId14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1%D0%B5%D0%BD%D0%B7%D0%B8%D0%BD" TargetMode="External"/><Relationship Id="rId2" Type="http://schemas.openxmlformats.org/officeDocument/2006/relationships/hyperlink" Target="http://ru.wikipedia.org/wiki/%D0%AD%D1%84%D0%B8%D1%80_(%D1%85%D0%B8%D0%BC%D0%B8%D1%8F)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12968" cy="1470025"/>
          </a:xfrm>
        </p:spPr>
        <p:txBody>
          <a:bodyPr>
            <a:noAutofit/>
          </a:bodyPr>
          <a:lstStyle/>
          <a:p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91221" y="5250836"/>
            <a:ext cx="6529251" cy="1607163"/>
          </a:xfrm>
        </p:spPr>
        <p:txBody>
          <a:bodyPr>
            <a:normAutofit/>
          </a:bodyPr>
          <a:lstStyle/>
          <a:p>
            <a:pPr marL="3133725" lvl="3" algn="l"/>
            <a:r>
              <a:rPr lang="ru-RU" sz="1600" b="1" i="1" dirty="0" smtClean="0"/>
              <a:t>Подготовила </a:t>
            </a:r>
            <a:r>
              <a:rPr lang="ru-RU" sz="1600" b="1" i="1" dirty="0" err="1" smtClean="0"/>
              <a:t>Кубрина</a:t>
            </a:r>
            <a:r>
              <a:rPr lang="ru-RU" sz="1600" b="1" i="1" dirty="0" smtClean="0"/>
              <a:t> Снежана 10 Б</a:t>
            </a:r>
            <a:endParaRPr lang="ru-RU" sz="16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63027" y="1310167"/>
            <a:ext cx="60304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Арены.</a:t>
            </a:r>
          </a:p>
          <a:p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Ароматические углеводороды.</a:t>
            </a:r>
          </a:p>
          <a:p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Бензол.</a:t>
            </a:r>
            <a:endParaRPr lang="ru-RU" sz="4400" b="1" i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73016"/>
            <a:ext cx="3642843" cy="2768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http://prezentacija.biz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00" y="1196752"/>
            <a:ext cx="8974031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311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Получение</a:t>
            </a:r>
            <a:r>
              <a:rPr lang="en-US" dirty="0" smtClean="0"/>
              <a:t> </a:t>
            </a:r>
            <a:r>
              <a:rPr lang="ru-RU" dirty="0" smtClean="0"/>
              <a:t>бензола.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929718" cy="5268931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1</a:t>
            </a:r>
            <a:r>
              <a:rPr lang="ru-RU" b="1" i="1" u="sng" dirty="0" smtClean="0"/>
              <a:t>. </a:t>
            </a:r>
            <a:r>
              <a:rPr lang="ru-RU" b="1" i="1" u="sng" dirty="0" err="1" smtClean="0"/>
              <a:t>Тримеризация</a:t>
            </a:r>
            <a:r>
              <a:rPr lang="ru-RU" b="1" i="1" u="sng" dirty="0" smtClean="0"/>
              <a:t> ацетилена.</a:t>
            </a:r>
          </a:p>
          <a:p>
            <a:pPr>
              <a:buNone/>
            </a:pPr>
            <a:r>
              <a:rPr lang="ru-RU" dirty="0" smtClean="0"/>
              <a:t>При пропускании ацетилена при 400°C над активированным углем с хорошим выходом образуется бензол и другие ароматические углеводороды      </a:t>
            </a:r>
            <a:r>
              <a:rPr lang="ru-RU" dirty="0" smtClean="0">
                <a:solidFill>
                  <a:srgbClr val="FF0000"/>
                </a:solidFill>
              </a:rPr>
              <a:t>3С</a:t>
            </a:r>
            <a:r>
              <a:rPr lang="ru-RU" baseline="-25000" dirty="0" smtClean="0">
                <a:solidFill>
                  <a:srgbClr val="FF0000"/>
                </a:solidFill>
              </a:rPr>
              <a:t>2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baseline="-25000" dirty="0" smtClean="0">
                <a:solidFill>
                  <a:srgbClr val="FF0000"/>
                </a:solidFill>
              </a:rPr>
              <a:t>2</a:t>
            </a:r>
            <a:r>
              <a:rPr lang="ru-RU" dirty="0" smtClean="0">
                <a:solidFill>
                  <a:srgbClr val="FF0000"/>
                </a:solidFill>
              </a:rPr>
              <a:t> → С</a:t>
            </a:r>
            <a:r>
              <a:rPr lang="ru-RU" baseline="-25000" dirty="0" smtClean="0">
                <a:solidFill>
                  <a:srgbClr val="FF0000"/>
                </a:solidFill>
              </a:rPr>
              <a:t>6</a:t>
            </a:r>
            <a:r>
              <a:rPr lang="ru-RU" dirty="0" smtClean="0">
                <a:solidFill>
                  <a:srgbClr val="FF0000"/>
                </a:solidFill>
              </a:rPr>
              <a:t>H</a:t>
            </a:r>
            <a:r>
              <a:rPr lang="ru-RU" baseline="-25000" dirty="0" smtClean="0">
                <a:solidFill>
                  <a:srgbClr val="FF0000"/>
                </a:solidFill>
              </a:rPr>
              <a:t>6</a:t>
            </a:r>
          </a:p>
          <a:p>
            <a:pPr>
              <a:buNone/>
            </a:pPr>
            <a:endParaRPr lang="ru-RU" baseline="-25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Пиролиз тяжелых  нефтяных фракций. </a:t>
            </a:r>
          </a:p>
          <a:p>
            <a:pPr>
              <a:buNone/>
            </a:pPr>
            <a: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Из </a:t>
            </a:r>
            <a:r>
              <a:rPr lang="ru-RU" b="1" i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циклоалканов</a:t>
            </a:r>
            <a:endParaRPr lang="ru-RU" b="1" i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(с числом С </a:t>
            </a:r>
            <a:r>
              <a:rPr lang="en-US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&gt;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6,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t,k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получение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1934" y="4643446"/>
            <a:ext cx="5072066" cy="17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лека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5429250"/>
            <a:ext cx="2524125" cy="1428750"/>
          </a:xfrm>
          <a:prstGeom prst="rect">
            <a:avLst/>
          </a:prstGeom>
        </p:spPr>
      </p:pic>
      <p:pic>
        <p:nvPicPr>
          <p:cNvPr id="31" name="Рисунок 30" descr="анили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5429250"/>
            <a:ext cx="1905000" cy="14287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Применение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3" name="Содержимое 12" descr="присадка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14282" y="1714488"/>
            <a:ext cx="2266950" cy="1428750"/>
          </a:xfrm>
        </p:spPr>
      </p:pic>
      <p:sp>
        <p:nvSpPr>
          <p:cNvPr id="4" name="Прямоугольник 3"/>
          <p:cNvSpPr/>
          <p:nvPr/>
        </p:nvSpPr>
        <p:spPr>
          <a:xfrm>
            <a:off x="2714612" y="3143248"/>
            <a:ext cx="228601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С</a:t>
            </a:r>
            <a:r>
              <a:rPr lang="ru-RU" sz="4400" baseline="-25000" dirty="0" smtClean="0"/>
              <a:t>6</a:t>
            </a:r>
            <a:r>
              <a:rPr lang="ru-RU" sz="4400" dirty="0" smtClean="0"/>
              <a:t>Н</a:t>
            </a:r>
            <a:r>
              <a:rPr lang="ru-RU" sz="4400" baseline="-25000" dirty="0" smtClean="0"/>
              <a:t>6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785794"/>
            <a:ext cx="171451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Добавки к бензину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928670"/>
            <a:ext cx="207170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Производство растворителей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57950" y="3429000"/>
            <a:ext cx="171451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Производство органических соединений: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5429256" y="4786322"/>
            <a:ext cx="1500198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ацетона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7072330" y="4714884"/>
            <a:ext cx="1785950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анилина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6858016" y="2000240"/>
            <a:ext cx="2143140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пестицидов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3143240" y="4643446"/>
            <a:ext cx="171451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лекарств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5143512"/>
            <a:ext cx="2714612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Фенолформальдегид</a:t>
            </a:r>
            <a:r>
              <a:rPr lang="ru-RU" dirty="0" smtClean="0"/>
              <a:t>-</a:t>
            </a:r>
          </a:p>
          <a:p>
            <a:pPr algn="ctr"/>
            <a:r>
              <a:rPr lang="ru-RU" dirty="0" err="1" smtClean="0"/>
              <a:t>ных</a:t>
            </a:r>
            <a:r>
              <a:rPr lang="ru-RU" dirty="0" smtClean="0"/>
              <a:t> пластмасс</a:t>
            </a:r>
            <a:endParaRPr lang="ru-RU" dirty="0"/>
          </a:p>
        </p:txBody>
      </p:sp>
      <p:pic>
        <p:nvPicPr>
          <p:cNvPr id="14" name="Рисунок 13" descr="растворители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1857364"/>
            <a:ext cx="1714500" cy="1428750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 rot="16200000" flipV="1">
            <a:off x="1821637" y="1607331"/>
            <a:ext cx="2214578" cy="1143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3250397" y="2250273"/>
            <a:ext cx="1428760" cy="64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4" idx="3"/>
            <a:endCxn id="7" idx="1"/>
          </p:cNvCxnSpPr>
          <p:nvPr/>
        </p:nvCxnSpPr>
        <p:spPr>
          <a:xfrm>
            <a:off x="5000628" y="3786190"/>
            <a:ext cx="1357322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 flipH="1" flipV="1">
            <a:off x="7286644" y="3000372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7" idx="2"/>
          </p:cNvCxnSpPr>
          <p:nvPr/>
        </p:nvCxnSpPr>
        <p:spPr>
          <a:xfrm rot="16200000" flipH="1">
            <a:off x="7179487" y="4250537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8" idx="0"/>
          </p:cNvCxnSpPr>
          <p:nvPr/>
        </p:nvCxnSpPr>
        <p:spPr>
          <a:xfrm rot="5400000">
            <a:off x="6161497" y="4304115"/>
            <a:ext cx="500065" cy="4643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 flipV="1">
            <a:off x="4714876" y="4143380"/>
            <a:ext cx="164307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Рисунок 32" descr="фенолф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3571876"/>
            <a:ext cx="1428750" cy="1428750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rot="5400000">
            <a:off x="2178827" y="5322107"/>
            <a:ext cx="428628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Рисунок 44" descr="пестициды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15140" y="500042"/>
            <a:ext cx="2133600" cy="1428750"/>
          </a:xfrm>
          <a:prstGeom prst="rect">
            <a:avLst/>
          </a:prstGeom>
        </p:spPr>
      </p:pic>
      <p:cxnSp>
        <p:nvCxnSpPr>
          <p:cNvPr id="36" name="Прямая со стрелкой 35"/>
          <p:cNvCxnSpPr/>
          <p:nvPr/>
        </p:nvCxnSpPr>
        <p:spPr>
          <a:xfrm rot="10800000" flipV="1">
            <a:off x="2500298" y="4000504"/>
            <a:ext cx="3786214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36912"/>
            <a:ext cx="8686800" cy="4525963"/>
          </a:xfrm>
        </p:spPr>
        <p:txBody>
          <a:bodyPr>
            <a:normAutofit/>
          </a:bodyPr>
          <a:lstStyle/>
          <a:p>
            <a:r>
              <a:rPr lang="ru-RU" sz="6000" b="1" i="1" dirty="0" smtClean="0"/>
              <a:t>Спасибо за внимание!</a:t>
            </a:r>
            <a:endParaRPr lang="ru-RU" sz="6000" b="1" i="1" dirty="0"/>
          </a:p>
        </p:txBody>
      </p:sp>
    </p:spTree>
    <p:extLst>
      <p:ext uri="{BB962C8B-B14F-4D97-AF65-F5344CB8AC3E}">
        <p14:creationId xmlns:p14="http://schemas.microsoft.com/office/powerpoint/2010/main" xmlns="" val="881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F0A22E"/>
              </a:buClr>
              <a:buFont typeface="Wingdings" pitchFamily="2" charset="2"/>
              <a:buChar char="v"/>
            </a:pPr>
            <a:r>
              <a:rPr lang="ru-RU" b="1" i="1" dirty="0">
                <a:solidFill>
                  <a:srgbClr val="4E3B30"/>
                </a:solidFill>
              </a:rPr>
              <a:t>Ароматические соединения </a:t>
            </a:r>
            <a:r>
              <a:rPr lang="ru-RU" dirty="0">
                <a:solidFill>
                  <a:srgbClr val="4E3B30"/>
                </a:solidFill>
              </a:rPr>
              <a:t>— </a:t>
            </a:r>
            <a:r>
              <a:rPr lang="ru-RU" sz="2800" dirty="0">
                <a:solidFill>
                  <a:srgbClr val="4E3B30"/>
                </a:solidFill>
              </a:rPr>
              <a:t>циклические органические соединения, которые имеют в своём составе ароматическую систему. </a:t>
            </a:r>
            <a:endParaRPr lang="ru-RU" sz="2800" dirty="0" smtClean="0">
              <a:solidFill>
                <a:srgbClr val="4E3B30"/>
              </a:solidFill>
            </a:endParaRPr>
          </a:p>
          <a:p>
            <a:pPr lvl="0">
              <a:buClr>
                <a:srgbClr val="F0A22E"/>
              </a:buClr>
              <a:buFont typeface="Wingdings" pitchFamily="2" charset="2"/>
              <a:buChar char="v"/>
            </a:pPr>
            <a:r>
              <a:rPr lang="ru-RU" b="1" i="1" dirty="0" smtClean="0">
                <a:solidFill>
                  <a:srgbClr val="4E3B30"/>
                </a:solidFill>
              </a:rPr>
              <a:t>Основные отличительные свойства </a:t>
            </a:r>
            <a:endParaRPr lang="ru-RU" b="1" i="1" dirty="0">
              <a:solidFill>
                <a:srgbClr val="4E3B30"/>
              </a:solidFill>
            </a:endParaRPr>
          </a:p>
          <a:p>
            <a:pPr lvl="0">
              <a:buClr>
                <a:srgbClr val="F0A22E"/>
              </a:buClr>
              <a:buFont typeface="Wingdings" pitchFamily="2" charset="2"/>
              <a:buChar char="v"/>
            </a:pPr>
            <a:r>
              <a:rPr lang="ru-RU" dirty="0">
                <a:solidFill>
                  <a:srgbClr val="4E3B30"/>
                </a:solidFill>
              </a:rPr>
              <a:t>повышенная устойчивость ароматической </a:t>
            </a:r>
          </a:p>
          <a:p>
            <a:pPr lvl="0">
              <a:buClr>
                <a:srgbClr val="F0A22E"/>
              </a:buClr>
              <a:buFont typeface="Wingdings" pitchFamily="2" charset="2"/>
              <a:buChar char="v"/>
            </a:pPr>
            <a:r>
              <a:rPr lang="ru-RU" dirty="0">
                <a:solidFill>
                  <a:srgbClr val="4E3B30"/>
                </a:solidFill>
              </a:rPr>
              <a:t>ненасыщенность</a:t>
            </a:r>
          </a:p>
          <a:p>
            <a:pPr lvl="0">
              <a:buClr>
                <a:srgbClr val="F0A22E"/>
              </a:buClr>
              <a:buFont typeface="Wingdings" pitchFamily="2" charset="2"/>
              <a:buChar char="v"/>
            </a:pPr>
            <a:r>
              <a:rPr lang="ru-RU" dirty="0">
                <a:solidFill>
                  <a:srgbClr val="4E3B30"/>
                </a:solidFill>
              </a:rPr>
              <a:t> склонность к реакциям замещения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8400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000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74398" y="710995"/>
            <a:ext cx="4860032" cy="6072230"/>
          </a:xfrm>
        </p:spPr>
        <p:txBody>
          <a:bodyPr/>
          <a:lstStyle/>
          <a:p>
            <a:pPr>
              <a:buNone/>
            </a:pPr>
            <a:endParaRPr lang="ru-RU" sz="2000" dirty="0" smtClean="0"/>
          </a:p>
          <a:p>
            <a:endParaRPr lang="ru-RU" sz="2400" dirty="0" smtClean="0"/>
          </a:p>
          <a:p>
            <a:r>
              <a:rPr lang="en-US" sz="2400" dirty="0" smtClean="0"/>
              <a:t>          </a:t>
            </a:r>
            <a:r>
              <a:rPr lang="ru-RU" sz="2400" dirty="0" smtClean="0"/>
              <a:t>Майкл Фарадей 1825 г</a:t>
            </a:r>
          </a:p>
          <a:p>
            <a:pPr marL="0" indent="0">
              <a:buNone/>
            </a:pPr>
            <a:r>
              <a:rPr lang="ru-RU" sz="2400" dirty="0" smtClean="0"/>
              <a:t>Обнаружил бензол в каменноугольной </a:t>
            </a:r>
            <a:r>
              <a:rPr lang="ru-RU" sz="2400" dirty="0" err="1" smtClean="0"/>
              <a:t>среде,описал</a:t>
            </a:r>
            <a:r>
              <a:rPr lang="ru-RU" sz="2400" dirty="0" smtClean="0"/>
              <a:t> его свойства (</a:t>
            </a:r>
            <a:r>
              <a:rPr lang="ru-RU" sz="2400" dirty="0" err="1" smtClean="0"/>
              <a:t>нагервание</a:t>
            </a:r>
            <a:r>
              <a:rPr lang="ru-RU" sz="2400" dirty="0" smtClean="0"/>
              <a:t> без воздуха)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en-US" sz="2400" dirty="0" smtClean="0"/>
              <a:t>                   </a:t>
            </a:r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8" name="Рисунок 7" descr="фарадей.jpg"/>
          <p:cNvPicPr>
            <a:picLocks noChangeAspect="1"/>
          </p:cNvPicPr>
          <p:nvPr/>
        </p:nvPicPr>
        <p:blipFill>
          <a:blip r:embed="rId2" cstate="print"/>
          <a:srcRect l="10199" r="9162"/>
          <a:stretch>
            <a:fillRect/>
          </a:stretch>
        </p:blipFill>
        <p:spPr>
          <a:xfrm>
            <a:off x="5724128" y="692696"/>
            <a:ext cx="2091214" cy="2593307"/>
          </a:xfrm>
          <a:prstGeom prst="rect">
            <a:avLst/>
          </a:prstGeom>
        </p:spPr>
      </p:pic>
      <p:pic>
        <p:nvPicPr>
          <p:cNvPr id="9" name="Рисунок 8" descr="кекул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4077072"/>
            <a:ext cx="3110746" cy="19442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44008" y="4052842"/>
            <a:ext cx="4499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4E3B30"/>
                </a:solidFill>
              </a:rPr>
              <a:t> </a:t>
            </a:r>
            <a:r>
              <a:rPr lang="ru-RU" sz="2400" dirty="0">
                <a:solidFill>
                  <a:srgbClr val="4E3B30"/>
                </a:solidFill>
              </a:rPr>
              <a:t>Фридрих </a:t>
            </a:r>
            <a:r>
              <a:rPr lang="ru-RU" sz="2400" dirty="0" err="1">
                <a:solidFill>
                  <a:srgbClr val="4E3B30"/>
                </a:solidFill>
              </a:rPr>
              <a:t>Кекуле</a:t>
            </a:r>
            <a:r>
              <a:rPr lang="ru-RU" sz="2400" dirty="0">
                <a:solidFill>
                  <a:srgbClr val="4E3B30"/>
                </a:solidFill>
              </a:rPr>
              <a:t> 1865 </a:t>
            </a:r>
            <a:r>
              <a:rPr lang="ru-RU" sz="2400" dirty="0" smtClean="0">
                <a:solidFill>
                  <a:srgbClr val="4E3B30"/>
                </a:solidFill>
              </a:rPr>
              <a:t>г</a:t>
            </a:r>
          </a:p>
          <a:p>
            <a:r>
              <a:rPr lang="ru-RU" sz="2400" dirty="0" smtClean="0"/>
              <a:t>Предположил структурную формулу </a:t>
            </a:r>
            <a:r>
              <a:rPr lang="ru-RU" sz="2400" dirty="0" err="1" smtClean="0"/>
              <a:t>бензола,выделил</a:t>
            </a:r>
            <a:r>
              <a:rPr lang="ru-RU" sz="2400" dirty="0" smtClean="0"/>
              <a:t> многие его галогены</a:t>
            </a:r>
            <a:endParaRPr lang="ru-RU" sz="2400" dirty="0">
              <a:solidFill>
                <a:srgbClr val="4E3B3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59632"/>
          </a:xfrm>
        </p:spPr>
        <p:txBody>
          <a:bodyPr>
            <a:normAutofit fontScale="90000"/>
          </a:bodyPr>
          <a:lstStyle/>
          <a:p>
            <a:pPr lvl="0">
              <a:buClr>
                <a:srgbClr val="F0A22E"/>
              </a:buClr>
            </a:pPr>
            <a:r>
              <a:rPr lang="ru-RU" dirty="0">
                <a:solidFill>
                  <a:srgbClr val="4E3B30"/>
                </a:solidFill>
              </a:rPr>
              <a:t>Молекулярная формула </a:t>
            </a:r>
            <a:br>
              <a:rPr lang="ru-RU" dirty="0">
                <a:solidFill>
                  <a:srgbClr val="4E3B30"/>
                </a:solidFill>
              </a:rPr>
            </a:br>
            <a:r>
              <a:rPr lang="ru-RU" dirty="0">
                <a:solidFill>
                  <a:srgbClr val="4E3B30"/>
                </a:solidFill>
              </a:rPr>
              <a:t>				</a:t>
            </a:r>
            <a:r>
              <a:rPr lang="ru-RU" sz="2400" dirty="0">
                <a:solidFill>
                  <a:srgbClr val="4E3B30"/>
                </a:solidFill>
              </a:rPr>
              <a:t/>
            </a:r>
            <a:br>
              <a:rPr lang="ru-RU" sz="2400" dirty="0">
                <a:solidFill>
                  <a:srgbClr val="4E3B3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F0A22E"/>
              </a:buClr>
            </a:pPr>
            <a:endParaRPr lang="ru-RU" sz="2400" dirty="0">
              <a:solidFill>
                <a:srgbClr val="4E3B30"/>
              </a:solidFill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76872"/>
            <a:ext cx="870202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1332057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 С6Н6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82112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Гомологи 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96752"/>
            <a:ext cx="5017789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6146" y="1713936"/>
            <a:ext cx="295232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32997" y="1943544"/>
            <a:ext cx="1476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Этилбензол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3933055"/>
            <a:ext cx="5468879" cy="2193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Изомерия гомологов бензола</a:t>
            </a:r>
            <a:endParaRPr lang="ru-RU" dirty="0"/>
          </a:p>
        </p:txBody>
      </p:sp>
      <p:pic>
        <p:nvPicPr>
          <p:cNvPr id="9" name="Содержимое 8" descr="u722.gi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10" y="1000108"/>
            <a:ext cx="7286676" cy="3214709"/>
          </a:xfrm>
        </p:spPr>
      </p:pic>
      <p:pic>
        <p:nvPicPr>
          <p:cNvPr id="7" name="Рисунок 6" descr="u723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4293096"/>
            <a:ext cx="550072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Физические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912" y="1052736"/>
            <a:ext cx="5577199" cy="607220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/>
              <a:t>Бесцветная жидкость со своеобразным резким запахом. 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Температура плавления  5,5 °C, температура кипения 80,1 °C, плотность  0,879 г/см³, молярная масса  78,11 г/моль. 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С воздухом образует взрывоопасные смеси, хорошо смешивается с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2800" dirty="0" smtClean="0">
                <a:solidFill>
                  <a:srgbClr val="FF0000"/>
                </a:solidFill>
                <a:hlinkClick r:id="rId2" tooltip="Эфир (химия)"/>
              </a:rPr>
              <a:t>эфирами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 </a:t>
            </a:r>
            <a:r>
              <a:rPr lang="ru-RU" sz="2800" dirty="0" smtClean="0">
                <a:solidFill>
                  <a:srgbClr val="FF0000"/>
                </a:solidFill>
                <a:hlinkClick r:id="rId3" tooltip="Бензин"/>
              </a:rPr>
              <a:t>бензином</a:t>
            </a:r>
            <a:r>
              <a:rPr lang="ru-RU" sz="2800" dirty="0" smtClean="0"/>
              <a:t> и другими органическими растворителями. Растворимость в воде 1,79 г/л (при 25 °C).</a:t>
            </a:r>
            <a:endParaRPr lang="ru-RU" sz="2800" dirty="0"/>
          </a:p>
        </p:txBody>
      </p:sp>
      <p:pic>
        <p:nvPicPr>
          <p:cNvPr id="4" name="Рисунок 3" descr="Вращающаяся_молекула_бензола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628800"/>
            <a:ext cx="3571900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970" y="1052735"/>
            <a:ext cx="7433414" cy="557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-171400"/>
            <a:ext cx="9144000" cy="70294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548680"/>
            <a:ext cx="8354125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3d79656b425d2d72172683a7e8b05357efae9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314</TotalTime>
  <Words>144</Words>
  <Application>Microsoft Office PowerPoint</Application>
  <PresentationFormat>Экран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Слайд 1</vt:lpstr>
      <vt:lpstr>Слайд 2</vt:lpstr>
      <vt:lpstr>История</vt:lpstr>
      <vt:lpstr>Молекулярная формула       </vt:lpstr>
      <vt:lpstr>Гомологи </vt:lpstr>
      <vt:lpstr>Изомерия гомологов бензола</vt:lpstr>
      <vt:lpstr>Физические свойства</vt:lpstr>
      <vt:lpstr>Химические свойства</vt:lpstr>
      <vt:lpstr>Слайд 9</vt:lpstr>
      <vt:lpstr>Слайд 10</vt:lpstr>
      <vt:lpstr>Получение бензола.</vt:lpstr>
      <vt:lpstr>Применение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Арены.</dc:title>
  <dc:creator>Пользователь</dc:creator>
  <cp:lastModifiedBy>nebom zav</cp:lastModifiedBy>
  <cp:revision>122</cp:revision>
  <dcterms:created xsi:type="dcterms:W3CDTF">2012-10-21T07:22:11Z</dcterms:created>
  <dcterms:modified xsi:type="dcterms:W3CDTF">2015-02-06T16:08:05Z</dcterms:modified>
</cp:coreProperties>
</file>