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8" r:id="rId2"/>
    <p:sldId id="370" r:id="rId3"/>
    <p:sldId id="406" r:id="rId4"/>
    <p:sldId id="408" r:id="rId5"/>
    <p:sldId id="371" r:id="rId6"/>
    <p:sldId id="407" r:id="rId7"/>
    <p:sldId id="372" r:id="rId8"/>
    <p:sldId id="373" r:id="rId9"/>
    <p:sldId id="409" r:id="rId10"/>
    <p:sldId id="374" r:id="rId11"/>
    <p:sldId id="410" r:id="rId12"/>
    <p:sldId id="402" r:id="rId13"/>
    <p:sldId id="403" r:id="rId14"/>
    <p:sldId id="404" r:id="rId15"/>
    <p:sldId id="405" r:id="rId16"/>
    <p:sldId id="414" r:id="rId17"/>
    <p:sldId id="415" r:id="rId18"/>
    <p:sldId id="294" r:id="rId19"/>
    <p:sldId id="376" r:id="rId20"/>
    <p:sldId id="377" r:id="rId21"/>
    <p:sldId id="380" r:id="rId22"/>
    <p:sldId id="381" r:id="rId23"/>
    <p:sldId id="378" r:id="rId24"/>
    <p:sldId id="382" r:id="rId25"/>
    <p:sldId id="385" r:id="rId26"/>
    <p:sldId id="384" r:id="rId27"/>
    <p:sldId id="386" r:id="rId28"/>
    <p:sldId id="411" r:id="rId29"/>
    <p:sldId id="387" r:id="rId30"/>
    <p:sldId id="412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413" r:id="rId39"/>
    <p:sldId id="395" r:id="rId40"/>
    <p:sldId id="396" r:id="rId41"/>
    <p:sldId id="397" r:id="rId42"/>
    <p:sldId id="398" r:id="rId43"/>
    <p:sldId id="400" r:id="rId44"/>
    <p:sldId id="289" r:id="rId45"/>
  </p:sldIdLst>
  <p:sldSz cx="9144000" cy="6858000" type="screen4x3"/>
  <p:notesSz cx="6858000" cy="9144000"/>
  <p:custDataLst>
    <p:tags r:id="rId4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6F2C3-AFA1-45A4-BC54-608285C6C75E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4739A-6202-4172-8F75-4AA1EC969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6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1DC47-4376-458D-BCF6-E6F5393C9AD3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BB513-3725-40A4-B01B-06C138C9F780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C95B-00B5-4B33-A575-5D1A787CC730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3580-258A-4D15-86C0-EE422838BEB3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96ED-A650-45C3-A35E-317A1C2D025A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1887-05B6-46B4-99DE-C327DC5F7B8D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CFD69-0333-4336-B613-19ADA8D432AE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85CC8-7058-4F44-8D27-225DF5CAE955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9029D-62D6-4ACC-9DCE-11D1585CBD08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9AA3-273D-4555-9826-C94A079774DC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5793F-6329-4DBA-8B5B-6EC84C35FBBA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F7D25B-9DE6-4409-907B-12A9D6DCB33F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2902769-F888-44EB-82B4-3FE6A071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5.wmv" TargetMode="Externa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12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4.wmv" TargetMode="Externa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14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3.wmv" TargetMode="Externa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18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6.wmv" TargetMode="Externa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25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9.wmv" TargetMode="Externa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28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90.wmv" TargetMode="Externa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34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1040;&#1084;&#1080;&#1085;&#1099;\88.wmv" TargetMode="Externa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6.png"/><Relationship Id="rId4" Type="http://schemas.openxmlformats.org/officeDocument/2006/relationships/package" Target="../embeddings/_________Microsoft_Office_Word36.docx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22B1C-BA27-41A6-BCE8-96F1055724D3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15616" y="1916832"/>
            <a:ext cx="7175351" cy="1793167"/>
          </a:xfrm>
        </p:spPr>
        <p:txBody>
          <a:bodyPr/>
          <a:lstStyle/>
          <a:p>
            <a:pPr algn="ctr"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Амины</a:t>
            </a:r>
            <a:br>
              <a:rPr lang="ru-RU" sz="7200" dirty="0" smtClean="0">
                <a:solidFill>
                  <a:srgbClr val="FF0000"/>
                </a:solidFill>
              </a:rPr>
            </a:b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85619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65125"/>
          <a:ext cx="8001000" cy="6127750"/>
        </p:xfrm>
        <a:graphic>
          <a:graphicData uri="http://schemas.openxmlformats.org/presentationml/2006/ole">
            <p:oleObj spid="_x0000_s128002" name="Документ" r:id="rId3" imgW="7252100" imgH="5562574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11163" y="365125"/>
          <a:ext cx="8702675" cy="6188075"/>
        </p:xfrm>
        <a:graphic>
          <a:graphicData uri="http://schemas.openxmlformats.org/presentationml/2006/ole">
            <p:oleObj spid="_x0000_s177154" name="Документ" r:id="rId3" imgW="7782039" imgH="5537375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738188" y="433388"/>
          <a:ext cx="8101012" cy="8999537"/>
        </p:xfrm>
        <a:graphic>
          <a:graphicData uri="http://schemas.openxmlformats.org/presentationml/2006/ole">
            <p:oleObj spid="_x0000_s157698" name="Документ" r:id="rId3" imgW="7290629" imgH="8099255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5125" y="427038"/>
          <a:ext cx="8367713" cy="9326562"/>
        </p:xfrm>
        <a:graphic>
          <a:graphicData uri="http://schemas.openxmlformats.org/presentationml/2006/ole">
            <p:oleObj spid="_x0000_s158722" name="Документ" r:id="rId4" imgW="7276221" imgH="8106988" progId="Word.Document.12">
              <p:embed/>
            </p:oleObj>
          </a:graphicData>
        </a:graphic>
      </p:graphicFrame>
      <p:pic>
        <p:nvPicPr>
          <p:cNvPr id="3" name="85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3580-258A-4D15-86C0-EE422838BEB3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8568952" cy="5760640"/>
          </a:xfrm>
        </p:spPr>
        <p:txBody>
          <a:bodyPr>
            <a:normAutofit fontScale="92500" lnSpcReduction="10000"/>
          </a:bodyPr>
          <a:lstStyle/>
          <a:p>
            <a:pPr algn="just"/>
            <a:endParaRPr lang="en-US" b="1" dirty="0" smtClean="0"/>
          </a:p>
          <a:p>
            <a:pPr algn="just"/>
            <a:r>
              <a:rPr lang="ru-RU" sz="3200" b="1" dirty="0" smtClean="0"/>
              <a:t>Первые </a:t>
            </a:r>
            <a:r>
              <a:rPr lang="ru-RU" sz="3200" b="1" dirty="0"/>
              <a:t>два члена ряда первичных аминов являются </a:t>
            </a:r>
            <a:r>
              <a:rPr lang="ru-RU" sz="3200" b="1" dirty="0">
                <a:solidFill>
                  <a:srgbClr val="FF0000"/>
                </a:solidFill>
              </a:rPr>
              <a:t>газами</a:t>
            </a:r>
            <a:r>
              <a:rPr lang="ru-RU" sz="3200" b="1" dirty="0"/>
              <a:t>, средние члены - </a:t>
            </a:r>
            <a:r>
              <a:rPr lang="ru-RU" sz="3200" b="1" dirty="0">
                <a:solidFill>
                  <a:srgbClr val="FF0000"/>
                </a:solidFill>
              </a:rPr>
              <a:t>жидкостями</a:t>
            </a:r>
            <a:r>
              <a:rPr lang="ru-RU" sz="3200" b="1" dirty="0"/>
              <a:t>, высшие амины – </a:t>
            </a:r>
            <a:r>
              <a:rPr lang="ru-RU" sz="3200" b="1" dirty="0">
                <a:solidFill>
                  <a:srgbClr val="FF0000"/>
                </a:solidFill>
              </a:rPr>
              <a:t>твёрдые вещества</a:t>
            </a:r>
            <a:r>
              <a:rPr lang="ru-RU" sz="3200" b="1" dirty="0"/>
              <a:t>. Растворимость в воде убывает по мере возрастания длины углеводородного радикала; у первых членов </a:t>
            </a:r>
            <a:r>
              <a:rPr lang="ru-RU" sz="3200" b="1" dirty="0" smtClean="0"/>
              <a:t>гомологических рядов аминов она </a:t>
            </a:r>
            <a:r>
              <a:rPr lang="ru-RU" sz="3200" b="1" dirty="0"/>
              <a:t>значительна. </a:t>
            </a:r>
          </a:p>
          <a:p>
            <a:pPr algn="just"/>
            <a:r>
              <a:rPr lang="ru-RU" sz="3200" b="1" dirty="0">
                <a:solidFill>
                  <a:srgbClr val="FF0000"/>
                </a:solidFill>
              </a:rPr>
              <a:t>Анилин</a:t>
            </a:r>
            <a:r>
              <a:rPr lang="ru-RU" sz="3200" b="1" dirty="0"/>
              <a:t> – простейший ароматический амин- представляет собой жидкость. </a:t>
            </a:r>
            <a:r>
              <a:rPr lang="ru-RU" sz="3200" b="1" dirty="0" err="1"/>
              <a:t>Нафтиламины</a:t>
            </a:r>
            <a:r>
              <a:rPr lang="ru-RU" sz="3200" b="1" dirty="0"/>
              <a:t> являются твёрдыми веществами.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3916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3580-258A-4D15-86C0-EE422838BEB3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84976" cy="3474720"/>
          </a:xfrm>
        </p:spPr>
        <p:txBody>
          <a:bodyPr/>
          <a:lstStyle/>
          <a:p>
            <a:pPr>
              <a:buNone/>
            </a:pPr>
            <a:endParaRPr lang="ru-RU" sz="3200" dirty="0"/>
          </a:p>
          <a:p>
            <a:pPr algn="just"/>
            <a:r>
              <a:rPr lang="ru-RU" b="1" dirty="0"/>
              <a:t>Как правило, соединения, содержащие аминогруппу, проявляют значительную биологическую активность или же имеют большую биологическую </a:t>
            </a:r>
            <a:r>
              <a:rPr lang="ru-RU" b="1" dirty="0" smtClean="0"/>
              <a:t>значимость. Многие амины сильно </a:t>
            </a:r>
            <a:r>
              <a:rPr lang="ru-RU" b="1" dirty="0" smtClean="0">
                <a:solidFill>
                  <a:srgbClr val="FF0000"/>
                </a:solidFill>
              </a:rPr>
              <a:t>ядовиты</a:t>
            </a:r>
            <a:r>
              <a:rPr lang="ru-RU" b="1" dirty="0" smtClean="0"/>
              <a:t>. </a:t>
            </a:r>
            <a:endParaRPr lang="ru-RU" b="1" dirty="0"/>
          </a:p>
          <a:p>
            <a:endParaRPr lang="ru-RU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7502042"/>
              </p:ext>
            </p:extLst>
          </p:nvPr>
        </p:nvGraphicFramePr>
        <p:xfrm>
          <a:off x="469613" y="2420888"/>
          <a:ext cx="8204773" cy="1280914"/>
        </p:xfrm>
        <a:graphic>
          <a:graphicData uri="http://schemas.openxmlformats.org/presentationml/2006/ole">
            <p:oleObj spid="_x0000_s159746" name="ISIS/Draw Sketch" r:id="rId3" imgW="4514850" imgH="70104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67544" y="3861048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Symbol" pitchFamily="18" charset="2"/>
              </a:rPr>
              <a:t>b</a:t>
            </a:r>
            <a:r>
              <a:rPr lang="ru-RU" sz="2800" b="1" dirty="0" smtClean="0"/>
              <a:t>-</a:t>
            </a:r>
            <a:r>
              <a:rPr lang="ru-RU" sz="2800" b="1" dirty="0" err="1" smtClean="0"/>
              <a:t>нафтиламин</a:t>
            </a:r>
            <a:r>
              <a:rPr lang="ru-RU" sz="2800" b="1" dirty="0" smtClean="0"/>
              <a:t>                          </a:t>
            </a:r>
            <a:r>
              <a:rPr lang="ru-RU" sz="2800" b="1" dirty="0" err="1" smtClean="0"/>
              <a:t>бензидин</a:t>
            </a:r>
            <a:endParaRPr lang="ru-RU" sz="2800" b="1" dirty="0" smtClean="0"/>
          </a:p>
          <a:p>
            <a:endParaRPr lang="ru-RU" sz="2800" i="1" dirty="0"/>
          </a:p>
          <a:p>
            <a:r>
              <a:rPr lang="ru-RU" sz="2800" i="1" dirty="0" smtClean="0"/>
              <a:t>			</a:t>
            </a:r>
            <a:r>
              <a:rPr lang="ru-RU" sz="2800" b="1" dirty="0" smtClean="0">
                <a:solidFill>
                  <a:srgbClr val="FF0000"/>
                </a:solidFill>
              </a:rPr>
              <a:t>Канцерогены!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7200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9029D-62D6-4ACC-9DCE-11D1585CBD08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68760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Амины алифатического (жирного) ряда </a:t>
            </a:r>
            <a:r>
              <a:rPr lang="ru-RU" sz="2400" b="1" dirty="0" smtClean="0"/>
              <a:t>–обладают резким аммиачным запахом. Применяются в производстве ускорителей вулканизации, фармацевтических препаратов, красителей. Низшие амины </a:t>
            </a:r>
            <a:r>
              <a:rPr lang="ru-RU" sz="2400" b="1" dirty="0" err="1" smtClean="0"/>
              <a:t>малотоксичны</a:t>
            </a:r>
            <a:r>
              <a:rPr lang="ru-RU" sz="2400" b="1" dirty="0" smtClean="0"/>
              <a:t>; с увеличением молекулярного веса токсическое действие в первую очередь на центральную нервную систему, возрастает. Кроме того, под влиянием аминов происходят изменения в крови (уменьшение количества гемоглобина и эритроцитов) и функций печени и почек.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9029D-62D6-4ACC-9DCE-11D1585CBD08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751344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Ароматические амины</a:t>
            </a:r>
            <a:r>
              <a:rPr lang="ru-RU" sz="2400" b="1" dirty="0" smtClean="0"/>
              <a:t> применяются в анилинокрасочной, химико-фармацевтической промышленности, производстве резин, пластмасс, инсектицидов в парфюмерной, мыловаренной и текстильной промышленности. Они гораздо </a:t>
            </a:r>
            <a:r>
              <a:rPr lang="ru-RU" sz="2400" b="1" dirty="0" smtClean="0">
                <a:solidFill>
                  <a:srgbClr val="FF0000"/>
                </a:solidFill>
              </a:rPr>
              <a:t>более токсичны</a:t>
            </a:r>
            <a:r>
              <a:rPr lang="ru-RU" sz="2400" b="1" dirty="0" smtClean="0"/>
              <a:t>, чем алифатические амины. Способны вызывать острые, </a:t>
            </a:r>
            <a:r>
              <a:rPr lang="ru-RU" sz="2400" b="1" dirty="0" err="1" smtClean="0"/>
              <a:t>подострые</a:t>
            </a:r>
            <a:r>
              <a:rPr lang="ru-RU" sz="2400" b="1" dirty="0" smtClean="0"/>
              <a:t> и хронические отравления. Отравления при проникновении через неповрежденную кожу – характерная особенность ароматических аминов. В действии аминов на организм наиболее типичны образование метгемоглобина ( метгемоглобин содержит </a:t>
            </a:r>
            <a:r>
              <a:rPr lang="en-US" sz="2400" b="1" dirty="0" smtClean="0"/>
              <a:t>Fe </a:t>
            </a:r>
            <a:r>
              <a:rPr lang="ru-RU" sz="2400" b="1" dirty="0" smtClean="0"/>
              <a:t>окисленное до трёхвалентного состояния, которое не способно переносить кислород) и дегенеративные изменения эритроцитов 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3580-258A-4D15-86C0-EE422838BEB3}" type="datetime1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Нижник Я.П. </a:t>
            </a:r>
            <a:r>
              <a:rPr lang="en-US" smtClean="0"/>
              <a:t>http://norgchem.professorjournal.ru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79512" y="33184"/>
            <a:ext cx="6400800" cy="3474720"/>
          </a:xfrm>
        </p:spPr>
        <p:txBody>
          <a:bodyPr/>
          <a:lstStyle/>
          <a:p>
            <a:pPr algn="ctr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V.</a:t>
            </a:r>
            <a:r>
              <a:rPr lang="ru-RU" sz="4000" b="1" dirty="0" smtClean="0">
                <a:solidFill>
                  <a:srgbClr val="FF0000"/>
                </a:solidFill>
              </a:rPr>
              <a:t> Строение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аминов</a:t>
            </a:r>
            <a:endParaRPr lang="ru-RU" sz="4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9" t="5493" r="3519" b="13733"/>
          <a:stretch>
            <a:fillRect/>
          </a:stretch>
        </p:blipFill>
        <p:spPr bwMode="auto">
          <a:xfrm>
            <a:off x="247978" y="764704"/>
            <a:ext cx="4431832" cy="248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0" y="1330151"/>
            <a:ext cx="38896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  <a:r>
              <a:rPr lang="ru-RU" b="1" dirty="0" smtClean="0"/>
              <a:t>Рис</a:t>
            </a:r>
            <a:r>
              <a:rPr lang="ru-RU" b="1" dirty="0"/>
              <a:t>. 1.</a:t>
            </a:r>
            <a:r>
              <a:rPr lang="ru-RU" dirty="0"/>
              <a:t> Структура триметиламина по данным РСА </a:t>
            </a:r>
            <a:endParaRPr lang="ru-RU" dirty="0" smtClean="0"/>
          </a:p>
          <a:p>
            <a:endParaRPr lang="ru-RU" dirty="0"/>
          </a:p>
          <a:p>
            <a:r>
              <a:rPr lang="en-US" dirty="0" err="1" smtClean="0"/>
              <a:t>A.J.Blake</a:t>
            </a:r>
            <a:r>
              <a:rPr lang="en-US" dirty="0"/>
              <a:t>, </a:t>
            </a:r>
            <a:r>
              <a:rPr lang="en-US" dirty="0" err="1"/>
              <a:t>E.A.V.Ebsworth</a:t>
            </a:r>
            <a:r>
              <a:rPr lang="en-US" dirty="0"/>
              <a:t>, </a:t>
            </a:r>
            <a:r>
              <a:rPr lang="en-US" dirty="0" err="1"/>
              <a:t>A.J.Welch</a:t>
            </a:r>
            <a:r>
              <a:rPr lang="en-US" dirty="0"/>
              <a:t> // </a:t>
            </a:r>
            <a:r>
              <a:rPr lang="en-US" dirty="0" err="1"/>
              <a:t>Acta</a:t>
            </a:r>
            <a:r>
              <a:rPr lang="en-US" dirty="0"/>
              <a:t> </a:t>
            </a:r>
            <a:r>
              <a:rPr lang="en-US" dirty="0" err="1"/>
              <a:t>Crystallogr</a:t>
            </a:r>
            <a:r>
              <a:rPr lang="en-US" dirty="0"/>
              <a:t>.,</a:t>
            </a:r>
            <a:r>
              <a:rPr lang="en-US" dirty="0" err="1"/>
              <a:t>Sect.C</a:t>
            </a:r>
            <a:r>
              <a:rPr lang="en-US" dirty="0"/>
              <a:t> (1984), 40, </a:t>
            </a:r>
            <a:r>
              <a:rPr lang="en-US" dirty="0" smtClean="0"/>
              <a:t>413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b="1" dirty="0"/>
              <a:t>Рис. </a:t>
            </a:r>
            <a:r>
              <a:rPr lang="ru-RU" b="1" dirty="0" smtClean="0"/>
              <a:t>2.</a:t>
            </a:r>
            <a:r>
              <a:rPr lang="ru-RU" dirty="0" smtClean="0"/>
              <a:t> </a:t>
            </a:r>
            <a:r>
              <a:rPr lang="ru-RU" dirty="0"/>
              <a:t>Структура катиона </a:t>
            </a:r>
            <a:r>
              <a:rPr lang="ru-RU" dirty="0" err="1"/>
              <a:t>триметиламмония</a:t>
            </a:r>
            <a:r>
              <a:rPr lang="ru-RU" dirty="0"/>
              <a:t> по данным РСА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/>
              <a:t>А.Б. </a:t>
            </a:r>
            <a:r>
              <a:rPr lang="ru-RU" dirty="0" err="1"/>
              <a:t>Илюхин</a:t>
            </a:r>
            <a:r>
              <a:rPr lang="ru-RU" dirty="0"/>
              <a:t>, М.А. Малярик //  Кристаллография (1995), 40, 761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173"/>
          <a:stretch>
            <a:fillRect/>
          </a:stretch>
        </p:blipFill>
        <p:spPr bwMode="auto">
          <a:xfrm>
            <a:off x="251520" y="2996952"/>
            <a:ext cx="3816424" cy="375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8682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3580-258A-4D15-86C0-EE422838BEB3}" type="datetime1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02769-F888-44EB-82B4-3FE6A071719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0482849"/>
              </p:ext>
            </p:extLst>
          </p:nvPr>
        </p:nvGraphicFramePr>
        <p:xfrm>
          <a:off x="1372098" y="1700808"/>
          <a:ext cx="6399804" cy="2664296"/>
        </p:xfrm>
        <a:graphic>
          <a:graphicData uri="http://schemas.openxmlformats.org/presentationml/2006/ole">
            <p:oleObj spid="_x0000_s130050" name="ISIS/Draw Sketch" r:id="rId3" imgW="2214345" imgH="92327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170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8925" y="136525"/>
          <a:ext cx="8428038" cy="6356350"/>
        </p:xfrm>
        <a:graphic>
          <a:graphicData uri="http://schemas.openxmlformats.org/presentationml/2006/ole">
            <p:oleObj spid="_x0000_s123906" name="Документ" r:id="rId3" imgW="7753598" imgH="5841927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73075" y="544537"/>
          <a:ext cx="8137525" cy="6384925"/>
        </p:xfrm>
        <a:graphic>
          <a:graphicData uri="http://schemas.openxmlformats.org/presentationml/2006/ole">
            <p:oleObj spid="_x0000_s131074" name="Документ" r:id="rId3" imgW="7953766" imgH="6250156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372200" y="630932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73075" y="427038"/>
          <a:ext cx="8610600" cy="6354762"/>
        </p:xfrm>
        <a:graphic>
          <a:graphicData uri="http://schemas.openxmlformats.org/presentationml/2006/ole">
            <p:oleObj spid="_x0000_s134146" name="Документ" r:id="rId4" imgW="7953766" imgH="5840127" progId="Word.Document.12">
              <p:embed/>
            </p:oleObj>
          </a:graphicData>
        </a:graphic>
      </p:graphicFrame>
      <p:pic>
        <p:nvPicPr>
          <p:cNvPr id="3" name="84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27038" y="549275"/>
          <a:ext cx="8594725" cy="6049963"/>
        </p:xfrm>
        <a:graphic>
          <a:graphicData uri="http://schemas.openxmlformats.org/presentationml/2006/ole">
            <p:oleObj spid="_x0000_s135170" name="Документ" r:id="rId3" imgW="8020368" imgH="5644292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11163" y="473075"/>
          <a:ext cx="8321675" cy="6477000"/>
        </p:xfrm>
        <a:graphic>
          <a:graphicData uri="http://schemas.openxmlformats.org/presentationml/2006/ole">
            <p:oleObj spid="_x0000_s132098" name="Документ" r:id="rId3" imgW="7433547" imgH="5796208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731838" y="549275"/>
          <a:ext cx="8031162" cy="6140450"/>
        </p:xfrm>
        <a:graphic>
          <a:graphicData uri="http://schemas.openxmlformats.org/presentationml/2006/ole">
            <p:oleObj spid="_x0000_s136194" name="Документ" r:id="rId3" imgW="7384585" imgH="5657612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81000" y="457200"/>
          <a:ext cx="8702675" cy="6232525"/>
        </p:xfrm>
        <a:graphic>
          <a:graphicData uri="http://schemas.openxmlformats.org/presentationml/2006/ole">
            <p:oleObj spid="_x0000_s139266" name="Документ" r:id="rId4" imgW="8041969" imgH="5728530" progId="Word.Document.12">
              <p:embed/>
            </p:oleObj>
          </a:graphicData>
        </a:graphic>
      </p:graphicFrame>
      <p:pic>
        <p:nvPicPr>
          <p:cNvPr id="3" name="8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49263" y="465138"/>
          <a:ext cx="8550275" cy="5854700"/>
        </p:xfrm>
        <a:graphic>
          <a:graphicData uri="http://schemas.openxmlformats.org/presentationml/2006/ole">
            <p:oleObj spid="_x0000_s138242" name="Документ" r:id="rId3" imgW="8323310" imgH="5712992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12725" y="0"/>
          <a:ext cx="8610600" cy="6950075"/>
        </p:xfrm>
        <a:graphic>
          <a:graphicData uri="http://schemas.openxmlformats.org/presentationml/2006/ole">
            <p:oleObj spid="_x0000_s141314" name="Документ" r:id="rId3" imgW="7801120" imgH="6308475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07963" y="0"/>
          <a:ext cx="8534400" cy="6897688"/>
        </p:xfrm>
        <a:graphic>
          <a:graphicData uri="http://schemas.openxmlformats.org/presentationml/2006/ole">
            <p:oleObj spid="_x0000_s178178" name="Документ" r:id="rId3" imgW="7794200" imgH="6307219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Object 16"/>
          <p:cNvGraphicFramePr>
            <a:graphicFrameLocks noChangeAspect="1"/>
          </p:cNvGraphicFramePr>
          <p:nvPr/>
        </p:nvGraphicFramePr>
        <p:xfrm>
          <a:off x="701675" y="473075"/>
          <a:ext cx="8320088" cy="6202363"/>
        </p:xfrm>
        <a:graphic>
          <a:graphicData uri="http://schemas.openxmlformats.org/presentationml/2006/ole">
            <p:oleObj spid="_x0000_s142338" name="Документ" r:id="rId3" imgW="6942849" imgH="5181344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8925" y="136525"/>
          <a:ext cx="8428038" cy="6661150"/>
        </p:xfrm>
        <a:graphic>
          <a:graphicData uri="http://schemas.openxmlformats.org/presentationml/2006/ole">
            <p:oleObj spid="_x0000_s173058" name="Документ" r:id="rId3" imgW="7753598" imgH="6133879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Object 16"/>
          <p:cNvGraphicFramePr>
            <a:graphicFrameLocks noChangeAspect="1"/>
          </p:cNvGraphicFramePr>
          <p:nvPr/>
        </p:nvGraphicFramePr>
        <p:xfrm>
          <a:off x="701675" y="473075"/>
          <a:ext cx="8350250" cy="6202363"/>
        </p:xfrm>
        <a:graphic>
          <a:graphicData uri="http://schemas.openxmlformats.org/presentationml/2006/ole">
            <p:oleObj spid="_x0000_s179202" name="Документ" r:id="rId3" imgW="6968050" imgH="5181344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Object 16"/>
          <p:cNvGraphicFramePr>
            <a:graphicFrameLocks noChangeAspect="1"/>
          </p:cNvGraphicFramePr>
          <p:nvPr/>
        </p:nvGraphicFramePr>
        <p:xfrm>
          <a:off x="487363" y="76200"/>
          <a:ext cx="8245475" cy="6156325"/>
        </p:xfrm>
        <a:graphic>
          <a:graphicData uri="http://schemas.openxmlformats.org/presentationml/2006/ole">
            <p:oleObj spid="_x0000_s143362" name="Документ" r:id="rId3" imgW="6873007" imgH="5142825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Object 16"/>
          <p:cNvGraphicFramePr>
            <a:graphicFrameLocks noChangeAspect="1"/>
          </p:cNvGraphicFramePr>
          <p:nvPr/>
        </p:nvGraphicFramePr>
        <p:xfrm>
          <a:off x="944563" y="76200"/>
          <a:ext cx="7788275" cy="6172200"/>
        </p:xfrm>
        <a:graphic>
          <a:graphicData uri="http://schemas.openxmlformats.org/presentationml/2006/ole">
            <p:oleObj spid="_x0000_s144386" name="Документ" r:id="rId4" imgW="6501473" imgH="5156145" progId="Word.Document.12">
              <p:embed/>
            </p:oleObj>
          </a:graphicData>
        </a:graphic>
      </p:graphicFrame>
      <p:pic>
        <p:nvPicPr>
          <p:cNvPr id="3" name="86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2" name="Object 16"/>
          <p:cNvGraphicFramePr>
            <a:graphicFrameLocks noChangeAspect="1"/>
          </p:cNvGraphicFramePr>
          <p:nvPr/>
        </p:nvGraphicFramePr>
        <p:xfrm>
          <a:off x="639763" y="0"/>
          <a:ext cx="7940675" cy="6264275"/>
        </p:xfrm>
        <a:graphic>
          <a:graphicData uri="http://schemas.openxmlformats.org/presentationml/2006/ole">
            <p:oleObj spid="_x0000_s145410" name="Документ" r:id="rId3" imgW="6534955" imgH="5159385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465138" y="495300"/>
          <a:ext cx="8493125" cy="10291763"/>
        </p:xfrm>
        <a:graphic>
          <a:graphicData uri="http://schemas.openxmlformats.org/presentationml/2006/ole">
            <p:oleObj spid="_x0000_s146434" name="Документ" r:id="rId3" imgW="6604694" imgH="8013594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473075" y="503238"/>
          <a:ext cx="8335963" cy="10118725"/>
        </p:xfrm>
        <a:graphic>
          <a:graphicData uri="http://schemas.openxmlformats.org/presentationml/2006/ole">
            <p:oleObj spid="_x0000_s147458" name="Документ" r:id="rId4" imgW="6606597" imgH="8013390" progId="Word.Document.12">
              <p:embed/>
            </p:oleObj>
          </a:graphicData>
        </a:graphic>
      </p:graphicFrame>
      <p:pic>
        <p:nvPicPr>
          <p:cNvPr id="3" name="89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8300" y="433388"/>
          <a:ext cx="8583613" cy="9272587"/>
        </p:xfrm>
        <a:graphic>
          <a:graphicData uri="http://schemas.openxmlformats.org/presentationml/2006/ole">
            <p:oleObj spid="_x0000_s148482" name="Документ" r:id="rId3" imgW="7493497" imgH="8105373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0" y="0"/>
          <a:ext cx="8566150" cy="9705975"/>
        </p:xfrm>
        <a:graphic>
          <a:graphicData uri="http://schemas.openxmlformats.org/presentationml/2006/ole">
            <p:oleObj spid="_x0000_s149506" name="Документ" r:id="rId3" imgW="7710752" imgH="8737391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0" y="0"/>
          <a:ext cx="8726488" cy="9705975"/>
        </p:xfrm>
        <a:graphic>
          <a:graphicData uri="http://schemas.openxmlformats.org/presentationml/2006/ole">
            <p:oleObj spid="_x0000_s193538" name="Документ" r:id="rId3" imgW="7848874" imgH="8737391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5125" y="427038"/>
          <a:ext cx="8261350" cy="9204325"/>
        </p:xfrm>
        <a:graphic>
          <a:graphicData uri="http://schemas.openxmlformats.org/presentationml/2006/ole">
            <p:oleObj spid="_x0000_s150530" name="Документ" r:id="rId3" imgW="7276221" imgH="8106988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67544" y="0"/>
          <a:ext cx="8428038" cy="6661150"/>
        </p:xfrm>
        <a:graphic>
          <a:graphicData uri="http://schemas.openxmlformats.org/presentationml/2006/ole">
            <p:oleObj spid="_x0000_s175106" name="Документ" r:id="rId3" imgW="7753598" imgH="6133519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0" y="-212725"/>
          <a:ext cx="8915400" cy="9645650"/>
        </p:xfrm>
        <a:graphic>
          <a:graphicData uri="http://schemas.openxmlformats.org/presentationml/2006/ole">
            <p:oleObj spid="_x0000_s151554" name="Документ" r:id="rId3" imgW="8200014" imgH="8873768" progId="Word.Document.12">
              <p:embed/>
            </p:oleObj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5125" y="427038"/>
          <a:ext cx="8367713" cy="9326562"/>
        </p:xfrm>
        <a:graphic>
          <a:graphicData uri="http://schemas.openxmlformats.org/presentationml/2006/ole">
            <p:oleObj spid="_x0000_s152578" name="Документ" r:id="rId4" imgW="7276221" imgH="8106988" progId="Word.Document.12">
              <p:embed/>
            </p:oleObj>
          </a:graphicData>
        </a:graphic>
      </p:graphicFrame>
      <p:pic>
        <p:nvPicPr>
          <p:cNvPr id="3" name="90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5125" y="427038"/>
          <a:ext cx="8261350" cy="9204325"/>
        </p:xfrm>
        <a:graphic>
          <a:graphicData uri="http://schemas.openxmlformats.org/presentationml/2006/ole">
            <p:oleObj spid="_x0000_s153602" name="Документ" r:id="rId3" imgW="7276221" imgH="8106988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65125" y="427038"/>
          <a:ext cx="8367713" cy="9326562"/>
        </p:xfrm>
        <a:graphic>
          <a:graphicData uri="http://schemas.openxmlformats.org/presentationml/2006/ole">
            <p:oleObj spid="_x0000_s155650" name="Документ" r:id="rId4" imgW="7276221" imgH="8106988" progId="Word.Document.12">
              <p:embed/>
            </p:oleObj>
          </a:graphicData>
        </a:graphic>
      </p:graphicFrame>
      <p:pic>
        <p:nvPicPr>
          <p:cNvPr id="3" name="88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764704"/>
            <a:ext cx="8424936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/>
              <a:t>Спасибо 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за </a:t>
            </a:r>
            <a:br>
              <a:rPr lang="ru-RU" sz="7200" dirty="0" smtClean="0"/>
            </a:br>
            <a:r>
              <a:rPr lang="ru-RU" sz="7200" dirty="0" smtClean="0"/>
              <a:t>Ваше </a:t>
            </a:r>
            <a:r>
              <a:rPr lang="ru-RU" sz="7200" dirty="0"/>
              <a:t>внимание!</a:t>
            </a: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083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73075" y="381000"/>
          <a:ext cx="8396288" cy="6324600"/>
        </p:xfrm>
        <a:graphic>
          <a:graphicData uri="http://schemas.openxmlformats.org/presentationml/2006/ole">
            <p:oleObj spid="_x0000_s124930" name="Документ" r:id="rId3" imgW="7298902" imgH="5502816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57200" y="381000"/>
          <a:ext cx="8626475" cy="6324600"/>
        </p:xfrm>
        <a:graphic>
          <a:graphicData uri="http://schemas.openxmlformats.org/presentationml/2006/ole">
            <p:oleObj spid="_x0000_s174082" name="Документ" r:id="rId3" imgW="7490789" imgH="5502816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011238" y="417513"/>
          <a:ext cx="7570787" cy="6335712"/>
        </p:xfrm>
        <a:graphic>
          <a:graphicData uri="http://schemas.openxmlformats.org/presentationml/2006/ole">
            <p:oleObj spid="_x0000_s125954" name="Документ" r:id="rId3" imgW="6330607" imgH="5299446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8925" y="207963"/>
          <a:ext cx="8069263" cy="6883400"/>
        </p:xfrm>
        <a:graphic>
          <a:graphicData uri="http://schemas.openxmlformats.org/presentationml/2006/ole">
            <p:oleObj spid="_x0000_s126978" name="Документ" r:id="rId3" imgW="7158622" imgH="6102425" progId="Word.Document.12">
              <p:embed/>
            </p:oleObj>
          </a:graphicData>
        </a:graphic>
      </p:graphicFrame>
      <p:graphicFrame>
        <p:nvGraphicFramePr>
          <p:cNvPr id="126979" name="Object 8"/>
          <p:cNvGraphicFramePr>
            <a:graphicFrameLocks noChangeAspect="1"/>
          </p:cNvGraphicFramePr>
          <p:nvPr/>
        </p:nvGraphicFramePr>
        <p:xfrm>
          <a:off x="323528" y="3140968"/>
          <a:ext cx="5701862" cy="1727895"/>
        </p:xfrm>
        <a:graphic>
          <a:graphicData uri="http://schemas.openxmlformats.org/presentationml/2006/ole">
            <p:oleObj spid="_x0000_s126979" name="CS ChemDraw Drawing" r:id="rId4" imgW="3416457" imgH="1034530" progId="">
              <p:embed/>
            </p:oleObj>
          </a:graphicData>
        </a:graphic>
      </p:graphicFrame>
      <p:sp>
        <p:nvSpPr>
          <p:cNvPr id="4" name="TextBox 27"/>
          <p:cNvSpPr txBox="1">
            <a:spLocks noChangeArrowheads="1"/>
          </p:cNvSpPr>
          <p:nvPr/>
        </p:nvSpPr>
        <p:spPr bwMode="auto">
          <a:xfrm>
            <a:off x="323528" y="5733256"/>
            <a:ext cx="6697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dirty="0"/>
              <a:t>C</a:t>
            </a:r>
            <a:r>
              <a:rPr lang="pt-BR" baseline="-25000" dirty="0"/>
              <a:t>6</a:t>
            </a:r>
            <a:r>
              <a:rPr lang="pt-BR" dirty="0"/>
              <a:t>H</a:t>
            </a:r>
            <a:r>
              <a:rPr lang="pt-BR" baseline="-25000" dirty="0"/>
              <a:t>5</a:t>
            </a:r>
            <a:r>
              <a:rPr lang="pt-BR" dirty="0"/>
              <a:t>NO</a:t>
            </a:r>
            <a:r>
              <a:rPr lang="pt-BR" baseline="-25000" dirty="0"/>
              <a:t>2</a:t>
            </a:r>
            <a:r>
              <a:rPr lang="pt-BR" dirty="0"/>
              <a:t> + 3(NH</a:t>
            </a:r>
            <a:r>
              <a:rPr lang="pt-BR" baseline="-25000" dirty="0"/>
              <a:t>4</a:t>
            </a:r>
            <a:r>
              <a:rPr lang="pt-BR" dirty="0"/>
              <a:t>)</a:t>
            </a:r>
            <a:r>
              <a:rPr lang="pt-BR" baseline="-25000" dirty="0"/>
              <a:t>2</a:t>
            </a:r>
            <a:r>
              <a:rPr lang="pt-BR" dirty="0"/>
              <a:t>S → C</a:t>
            </a:r>
            <a:r>
              <a:rPr lang="pt-BR" baseline="-25000" dirty="0"/>
              <a:t>6</a:t>
            </a:r>
            <a:r>
              <a:rPr lang="pt-BR" dirty="0"/>
              <a:t>H</a:t>
            </a:r>
            <a:r>
              <a:rPr lang="pt-BR" baseline="-25000" dirty="0"/>
              <a:t>5</a:t>
            </a:r>
            <a:r>
              <a:rPr lang="pt-BR" dirty="0"/>
              <a:t>NH</a:t>
            </a:r>
            <a:r>
              <a:rPr lang="pt-BR" baseline="-25000" dirty="0"/>
              <a:t>2</a:t>
            </a:r>
            <a:r>
              <a:rPr lang="pt-BR" dirty="0"/>
              <a:t> + 6NH</a:t>
            </a:r>
            <a:r>
              <a:rPr lang="pt-BR" baseline="-25000" dirty="0"/>
              <a:t>3</a:t>
            </a:r>
            <a:r>
              <a:rPr lang="pt-BR" dirty="0"/>
              <a:t> + 3S + 2H</a:t>
            </a:r>
            <a:r>
              <a:rPr lang="pt-BR" baseline="-25000" dirty="0"/>
              <a:t>2</a:t>
            </a:r>
            <a:r>
              <a:rPr lang="pt-BR" dirty="0"/>
              <a:t>O</a:t>
            </a:r>
            <a:r>
              <a:rPr lang="ru-RU" dirty="0"/>
              <a:t>     1842г.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348880"/>
            <a:ext cx="1627659" cy="215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6732240" y="4725144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Н.Н. Зинин</a:t>
            </a:r>
          </a:p>
          <a:p>
            <a:r>
              <a:rPr lang="ru-RU" sz="1200" b="1" dirty="0" smtClean="0"/>
              <a:t>13.08.1812 06.02.1880</a:t>
            </a:r>
            <a:endParaRPr lang="ru-RU" sz="1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5229200"/>
            <a:ext cx="2141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Альма-матер:	</a:t>
            </a:r>
          </a:p>
          <a:p>
            <a:r>
              <a:rPr lang="ru-RU" sz="1200" b="1" dirty="0" smtClean="0"/>
              <a:t>Казанский университет</a:t>
            </a:r>
            <a:endParaRPr lang="ru-RU" sz="1200" b="1" dirty="0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228184" y="6492875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563888" y="6309320"/>
            <a:ext cx="1828800" cy="365125"/>
          </a:xfrm>
        </p:spPr>
        <p:txBody>
          <a:bodyPr/>
          <a:lstStyle/>
          <a:p>
            <a:pPr>
              <a:defRPr/>
            </a:pPr>
            <a:fld id="{D2F22B1C-BA27-41A6-BCE8-96F1055724D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8925" y="212725"/>
          <a:ext cx="8139113" cy="6919913"/>
        </p:xfrm>
        <a:graphic>
          <a:graphicData uri="http://schemas.openxmlformats.org/presentationml/2006/ole">
            <p:oleObj spid="_x0000_s176130" name="Документ" r:id="rId3" imgW="7164977" imgH="6103640" progId="Word.Document.12">
              <p:embed/>
            </p:oleObj>
          </a:graphicData>
        </a:graphic>
      </p:graphicFrame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/>
          <a:p>
            <a:pPr>
              <a:defRPr/>
            </a:pPr>
            <a:fld id="{D149E730-85EE-4A8A-A5DD-D47E0D6CEED9}" type="datetime1">
              <a:rPr lang="ru-RU" smtClean="0"/>
              <a:pPr>
                <a:defRPr/>
              </a:pPr>
              <a:t>06.02.2015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/>
          <a:p>
            <a:fld id="{12902769-F888-44EB-82B4-3FE6A0717195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176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412776"/>
            <a:ext cx="14668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588224" y="3501008"/>
            <a:ext cx="4841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Август Вильгельм фон Гофман </a:t>
            </a:r>
          </a:p>
          <a:p>
            <a:r>
              <a:rPr lang="ru-RU" sz="1200" b="1" dirty="0" smtClean="0"/>
              <a:t> 8 апреля 1818 г. – 5 мая 1892 г.</a:t>
            </a:r>
          </a:p>
          <a:p>
            <a:r>
              <a:rPr lang="ru-RU" sz="1200" b="1" dirty="0" smtClean="0"/>
              <a:t>     Немецкий химик - органик</a:t>
            </a:r>
          </a:p>
          <a:p>
            <a:r>
              <a:rPr lang="ru-RU" sz="1200" b="1" dirty="0" smtClean="0"/>
              <a:t> </a:t>
            </a:r>
            <a:endParaRPr lang="ru-RU" sz="1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c31470e22a499c4ab363a61249d9c1952b4eee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1197</TotalTime>
  <Words>357</Words>
  <Application>Microsoft Office PowerPoint</Application>
  <PresentationFormat>Экран (4:3)</PresentationFormat>
  <Paragraphs>104</Paragraphs>
  <Slides>44</Slides>
  <Notes>0</Notes>
  <HiddenSlides>0</HiddenSlides>
  <MMClips>7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44</vt:i4>
      </vt:variant>
    </vt:vector>
  </HeadingPairs>
  <TitlesOfParts>
    <vt:vector size="48" baseType="lpstr">
      <vt:lpstr>Воздушный поток</vt:lpstr>
      <vt:lpstr>Документ</vt:lpstr>
      <vt:lpstr>CS ChemDraw Drawing</vt:lpstr>
      <vt:lpstr>ISIS/Draw Sketch</vt:lpstr>
      <vt:lpstr>Амины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Спасибо  за  Ваше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ОРГАНИЧЕСКАЯ ХИМИЯ Лекция 2.</dc:title>
  <dc:creator>админ</dc:creator>
  <cp:lastModifiedBy>nebom zav</cp:lastModifiedBy>
  <cp:revision>97</cp:revision>
  <dcterms:created xsi:type="dcterms:W3CDTF">2011-02-18T20:13:45Z</dcterms:created>
  <dcterms:modified xsi:type="dcterms:W3CDTF">2015-02-06T16:05:50Z</dcterms:modified>
</cp:coreProperties>
</file>