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9"/>
  </p:notesMasterIdLst>
  <p:sldIdLst>
    <p:sldId id="256" r:id="rId2"/>
    <p:sldId id="257" r:id="rId3"/>
    <p:sldId id="258" r:id="rId4"/>
    <p:sldId id="260" r:id="rId5"/>
    <p:sldId id="261" r:id="rId6"/>
    <p:sldId id="262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</p:sldIdLst>
  <p:sldSz cx="9144000" cy="6858000" type="screen4x3"/>
  <p:notesSz cx="6858000" cy="9144000"/>
  <p:custDataLst>
    <p:tags r:id="rId4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47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31D950-4024-4FDA-BCB5-5AEDCF83050A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AC370-950E-4EE3-AAC4-A309F72979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AC370-950E-4EE3-AAC4-A309F72979A7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AC370-950E-4EE3-AAC4-A309F72979A7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D213-E230-41A2-B6A1-2FCED174A1E2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67B69-5555-4FF7-B13E-70B3E46DEE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D213-E230-41A2-B6A1-2FCED174A1E2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67B69-5555-4FF7-B13E-70B3E46DEE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D213-E230-41A2-B6A1-2FCED174A1E2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67B69-5555-4FF7-B13E-70B3E46DEE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D213-E230-41A2-B6A1-2FCED174A1E2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67B69-5555-4FF7-B13E-70B3E46DEE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D213-E230-41A2-B6A1-2FCED174A1E2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67B69-5555-4FF7-B13E-70B3E46DEE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D213-E230-41A2-B6A1-2FCED174A1E2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67B69-5555-4FF7-B13E-70B3E46DEE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D213-E230-41A2-B6A1-2FCED174A1E2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67B69-5555-4FF7-B13E-70B3E46DEE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D213-E230-41A2-B6A1-2FCED174A1E2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67B69-5555-4FF7-B13E-70B3E46DEE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D213-E230-41A2-B6A1-2FCED174A1E2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67B69-5555-4FF7-B13E-70B3E46DEE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D213-E230-41A2-B6A1-2FCED174A1E2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67B69-5555-4FF7-B13E-70B3E46DEE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D213-E230-41A2-B6A1-2FCED174A1E2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67B69-5555-4FF7-B13E-70B3E46DEE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4D213-E230-41A2-B6A1-2FCED174A1E2}" type="datetimeFigureOut">
              <a:rPr lang="ru-RU" smtClean="0"/>
              <a:pPr/>
              <a:t>06.02.2015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67B69-5555-4FF7-B13E-70B3E46DEEF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9560"/>
            <a:ext cx="7772400" cy="1714511"/>
          </a:xfrm>
        </p:spPr>
        <p:txBody>
          <a:bodyPr>
            <a:noAutofit/>
          </a:bodyPr>
          <a:lstStyle/>
          <a:p>
            <a:r>
              <a:rPr lang="ru-RU" sz="6600" b="1" dirty="0">
                <a:solidFill>
                  <a:srgbClr val="FF0000"/>
                </a:solidFill>
              </a:rPr>
              <a:t>Лекция №11.</a:t>
            </a:r>
            <a:r>
              <a:rPr lang="ru-RU" sz="6600" dirty="0">
                <a:solidFill>
                  <a:srgbClr val="FF0000"/>
                </a:solidFill>
              </a:rPr>
              <a:t/>
            </a:r>
            <a:br>
              <a:rPr lang="ru-RU" sz="6600" dirty="0">
                <a:solidFill>
                  <a:srgbClr val="FF0000"/>
                </a:solidFill>
              </a:rPr>
            </a:b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14554"/>
            <a:ext cx="8858280" cy="3495684"/>
          </a:xfrm>
        </p:spPr>
        <p:txBody>
          <a:bodyPr>
            <a:normAutofit/>
          </a:bodyPr>
          <a:lstStyle/>
          <a:p>
            <a:r>
              <a:rPr lang="ru-RU" sz="7200" b="1" dirty="0">
                <a:solidFill>
                  <a:srgbClr val="002060"/>
                </a:solidFill>
              </a:rPr>
              <a:t>ТЕМА: АЛЬДЕГИДЫ, КЕТОНЫ.</a:t>
            </a:r>
            <a:endParaRPr lang="ru-RU" sz="7200" dirty="0">
              <a:solidFill>
                <a:srgbClr val="002060"/>
              </a:solidFill>
            </a:endParaRPr>
          </a:p>
          <a:p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08616" y="6581001"/>
            <a:ext cx="16353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2"/>
              </a:rPr>
              <a:t>http://prezentacija.biz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929718" cy="6500834"/>
          </a:xfrm>
        </p:spPr>
        <p:txBody>
          <a:bodyPr/>
          <a:lstStyle/>
          <a:p>
            <a:pPr>
              <a:buNone/>
            </a:pPr>
            <a:r>
              <a:rPr lang="ru-RU" dirty="0"/>
              <a:t>Кетоны начинают номеровать с того конца, к которому ближе </a:t>
            </a:r>
            <a:r>
              <a:rPr lang="ru-RU" dirty="0" err="1"/>
              <a:t>кетонная</a:t>
            </a:r>
            <a:r>
              <a:rPr lang="ru-RU" dirty="0"/>
              <a:t> группа, называют с суффиксом  – </a:t>
            </a:r>
            <a:r>
              <a:rPr lang="ru-RU" i="1" dirty="0"/>
              <a:t>он</a:t>
            </a:r>
            <a:r>
              <a:rPr lang="ru-RU" dirty="0"/>
              <a:t> на конце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СН</a:t>
            </a:r>
            <a:r>
              <a:rPr lang="ru-RU" baseline="-25000" dirty="0"/>
              <a:t>3</a:t>
            </a:r>
            <a:r>
              <a:rPr lang="ru-RU" dirty="0"/>
              <a:t>—С—СН</a:t>
            </a:r>
            <a:r>
              <a:rPr lang="ru-RU" baseline="-25000" dirty="0"/>
              <a:t>2</a:t>
            </a:r>
            <a:r>
              <a:rPr lang="ru-RU" dirty="0"/>
              <a:t>—СН</a:t>
            </a:r>
            <a:r>
              <a:rPr lang="ru-RU" baseline="-25000" dirty="0"/>
              <a:t>3</a:t>
            </a:r>
            <a:endParaRPr lang="ru-RU" dirty="0"/>
          </a:p>
          <a:p>
            <a:pPr>
              <a:buNone/>
            </a:pPr>
            <a:r>
              <a:rPr lang="ru-RU" dirty="0"/>
              <a:t>           </a:t>
            </a:r>
            <a:r>
              <a:rPr lang="ru-RU" dirty="0" smtClean="0"/>
              <a:t>║      </a:t>
            </a:r>
            <a:endParaRPr lang="ru-RU" dirty="0"/>
          </a:p>
          <a:p>
            <a:pPr>
              <a:buNone/>
            </a:pPr>
            <a:r>
              <a:rPr lang="ru-RU"/>
              <a:t>           </a:t>
            </a:r>
            <a:r>
              <a:rPr lang="ru-RU" smtClean="0"/>
              <a:t> О</a:t>
            </a:r>
            <a:endParaRPr lang="ru-RU" dirty="0"/>
          </a:p>
          <a:p>
            <a:pPr>
              <a:buNone/>
            </a:pPr>
            <a:r>
              <a:rPr lang="ru-RU" dirty="0"/>
              <a:t>               </a:t>
            </a:r>
            <a:r>
              <a:rPr lang="ru-RU" dirty="0" err="1"/>
              <a:t>бутанон</a:t>
            </a:r>
            <a:r>
              <a:rPr lang="ru-RU" dirty="0"/>
              <a:t> – 2 </a:t>
            </a:r>
          </a:p>
          <a:p>
            <a:pPr>
              <a:buNone/>
            </a:pPr>
            <a:r>
              <a:rPr lang="ru-RU" dirty="0"/>
              <a:t>          </a:t>
            </a:r>
            <a:r>
              <a:rPr lang="ru-RU" dirty="0" err="1"/>
              <a:t>метилэтилкетон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/>
            </a:r>
            <a:br>
              <a:rPr lang="ru-RU" b="1" i="1" dirty="0" smtClean="0">
                <a:solidFill>
                  <a:srgbClr val="7030A0"/>
                </a:solidFill>
              </a:rPr>
            </a:br>
            <a:r>
              <a:rPr lang="ru-RU" b="1" i="1" dirty="0" smtClean="0">
                <a:solidFill>
                  <a:srgbClr val="7030A0"/>
                </a:solidFill>
              </a:rPr>
              <a:t>Гомологический </a:t>
            </a:r>
            <a:r>
              <a:rPr lang="ru-RU" b="1" i="1" dirty="0">
                <a:solidFill>
                  <a:srgbClr val="7030A0"/>
                </a:solidFill>
              </a:rPr>
              <a:t>ряд альдегидов:</a:t>
            </a:r>
            <a:r>
              <a:rPr lang="ru-RU" dirty="0">
                <a:solidFill>
                  <a:srgbClr val="7030A0"/>
                </a:solidFill>
              </a:rPr>
              <a:t/>
            </a:r>
            <a:br>
              <a:rPr lang="ru-RU" dirty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929718" cy="5072098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           О</a:t>
            </a:r>
          </a:p>
          <a:p>
            <a:pPr>
              <a:buNone/>
            </a:pPr>
            <a:r>
              <a:rPr lang="ru-RU" sz="2400" dirty="0" smtClean="0"/>
              <a:t>            //</a:t>
            </a:r>
            <a:endParaRPr lang="ru-RU" sz="2400" dirty="0"/>
          </a:p>
          <a:p>
            <a:pPr>
              <a:buNone/>
            </a:pPr>
            <a:r>
              <a:rPr lang="ru-RU" sz="2400" dirty="0" smtClean="0"/>
              <a:t>1.Н—С</a:t>
            </a:r>
            <a:r>
              <a:rPr lang="ru-RU" sz="2400" dirty="0"/>
              <a:t> </a:t>
            </a:r>
            <a:r>
              <a:rPr lang="ru-RU" sz="2400" dirty="0" smtClean="0"/>
              <a:t>            </a:t>
            </a:r>
            <a:r>
              <a:rPr lang="ru-RU" sz="2400" dirty="0" err="1" smtClean="0"/>
              <a:t>метаналь</a:t>
            </a:r>
            <a:r>
              <a:rPr lang="ru-RU" sz="2400" dirty="0" smtClean="0"/>
              <a:t> </a:t>
            </a:r>
            <a:r>
              <a:rPr lang="ru-RU" sz="2400" dirty="0"/>
              <a:t>( формальдегид, муравьиный альдегид, </a:t>
            </a:r>
            <a:r>
              <a:rPr lang="ru-RU" sz="2400" dirty="0" smtClean="0"/>
              <a:t> 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\           40</a:t>
            </a:r>
            <a:r>
              <a:rPr lang="ru-RU" sz="2400" dirty="0"/>
              <a:t>% р-р </a:t>
            </a:r>
            <a:r>
              <a:rPr lang="ru-RU" sz="2400" dirty="0" smtClean="0"/>
              <a:t> называют – </a:t>
            </a:r>
            <a:r>
              <a:rPr lang="ru-RU" sz="2400" dirty="0"/>
              <a:t>формалин ).</a:t>
            </a:r>
            <a:endParaRPr lang="ru-RU" sz="2400" dirty="0" smtClean="0"/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Н    </a:t>
            </a:r>
          </a:p>
          <a:p>
            <a:pPr>
              <a:buNone/>
            </a:pPr>
            <a:r>
              <a:rPr lang="ru-RU" sz="2400" dirty="0" smtClean="0"/>
              <a:t>                    О</a:t>
            </a:r>
          </a:p>
          <a:p>
            <a:pPr>
              <a:buNone/>
            </a:pPr>
            <a:r>
              <a:rPr lang="ru-RU" sz="2400" dirty="0" smtClean="0"/>
              <a:t>                  //</a:t>
            </a:r>
            <a:endParaRPr lang="ru-RU" sz="2400" dirty="0"/>
          </a:p>
          <a:p>
            <a:pPr>
              <a:buNone/>
            </a:pPr>
            <a:r>
              <a:rPr lang="ru-RU" sz="2400" dirty="0" smtClean="0"/>
              <a:t> 2.СН</a:t>
            </a:r>
            <a:r>
              <a:rPr lang="ru-RU" sz="2400" baseline="-25000" dirty="0" smtClean="0"/>
              <a:t>3</a:t>
            </a:r>
            <a:r>
              <a:rPr lang="ru-RU" sz="2400" dirty="0" smtClean="0"/>
              <a:t>—С         </a:t>
            </a:r>
            <a:r>
              <a:rPr lang="ru-RU" sz="2400" dirty="0" err="1" smtClean="0"/>
              <a:t>этаналь</a:t>
            </a:r>
            <a:r>
              <a:rPr lang="ru-RU" sz="2400" dirty="0" smtClean="0"/>
              <a:t> </a:t>
            </a:r>
            <a:r>
              <a:rPr lang="ru-RU" sz="2400" dirty="0"/>
              <a:t>( уксусный альдегид ).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       \</a:t>
            </a:r>
          </a:p>
          <a:p>
            <a:pPr>
              <a:buNone/>
            </a:pPr>
            <a:r>
              <a:rPr lang="ru-RU" sz="2400" dirty="0" smtClean="0"/>
              <a:t>                     Н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643998" cy="614366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/>
              <a:t>                            О 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//</a:t>
            </a:r>
            <a:endParaRPr lang="ru-RU" sz="2400" dirty="0"/>
          </a:p>
          <a:p>
            <a:pPr>
              <a:buNone/>
            </a:pPr>
            <a:r>
              <a:rPr lang="ru-RU" sz="2400" dirty="0" smtClean="0"/>
              <a:t>3.СН</a:t>
            </a:r>
            <a:r>
              <a:rPr lang="ru-RU" sz="2400" baseline="-25000" dirty="0" smtClean="0"/>
              <a:t>3</a:t>
            </a:r>
            <a:r>
              <a:rPr lang="ru-RU" sz="2400" dirty="0" smtClean="0"/>
              <a:t>—СН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—С           </a:t>
            </a:r>
            <a:r>
              <a:rPr lang="ru-RU" sz="2400" dirty="0" err="1" smtClean="0"/>
              <a:t>пропаналь</a:t>
            </a:r>
            <a:r>
              <a:rPr lang="ru-RU" sz="2400" dirty="0" smtClean="0"/>
              <a:t> </a:t>
            </a:r>
            <a:r>
              <a:rPr lang="ru-RU" sz="2400" dirty="0"/>
              <a:t>( </a:t>
            </a:r>
            <a:r>
              <a:rPr lang="ru-RU" sz="2400" dirty="0" err="1"/>
              <a:t>пропионовый</a:t>
            </a:r>
            <a:r>
              <a:rPr lang="ru-RU" sz="2400" dirty="0"/>
              <a:t> альдегид ).</a:t>
            </a:r>
          </a:p>
          <a:p>
            <a:pPr>
              <a:buNone/>
            </a:pPr>
            <a:r>
              <a:rPr lang="ru-RU" sz="2400" dirty="0" smtClean="0"/>
              <a:t>                            \</a:t>
            </a:r>
            <a:endParaRPr lang="ru-RU" sz="2400" dirty="0"/>
          </a:p>
          <a:p>
            <a:pPr>
              <a:buNone/>
            </a:pPr>
            <a:r>
              <a:rPr lang="ru-RU" sz="2400" dirty="0" smtClean="0"/>
              <a:t>                               Н</a:t>
            </a:r>
          </a:p>
          <a:p>
            <a:pPr>
              <a:buNone/>
            </a:pPr>
            <a:r>
              <a:rPr lang="ru-RU" sz="2400" dirty="0" smtClean="0"/>
              <a:t>                                          О</a:t>
            </a:r>
          </a:p>
          <a:p>
            <a:pPr>
              <a:buNone/>
            </a:pPr>
            <a:r>
              <a:rPr lang="ru-RU" sz="2400" dirty="0" smtClean="0"/>
              <a:t>                                       //</a:t>
            </a:r>
            <a:endParaRPr lang="ru-RU" sz="2400" dirty="0"/>
          </a:p>
          <a:p>
            <a:pPr>
              <a:buNone/>
            </a:pPr>
            <a:r>
              <a:rPr lang="ru-RU" sz="2400" dirty="0" smtClean="0"/>
              <a:t>4.</a:t>
            </a:r>
            <a:r>
              <a:rPr lang="ru-RU" sz="2400" dirty="0"/>
              <a:t> </a:t>
            </a:r>
            <a:r>
              <a:rPr lang="ru-RU" sz="2400" dirty="0" smtClean="0"/>
              <a:t>СН</a:t>
            </a:r>
            <a:r>
              <a:rPr lang="ru-RU" sz="2400" baseline="-25000" dirty="0" smtClean="0"/>
              <a:t>3</a:t>
            </a:r>
            <a:r>
              <a:rPr lang="ru-RU" sz="2400" dirty="0" smtClean="0"/>
              <a:t>—СН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—СН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—С          </a:t>
            </a:r>
            <a:r>
              <a:rPr lang="ru-RU" sz="2400" dirty="0" err="1" smtClean="0"/>
              <a:t>бутаналь</a:t>
            </a:r>
            <a:r>
              <a:rPr lang="ru-RU" sz="2400" dirty="0" smtClean="0"/>
              <a:t> </a:t>
            </a:r>
            <a:r>
              <a:rPr lang="ru-RU" sz="2400" dirty="0"/>
              <a:t>(масляный альдегид)</a:t>
            </a:r>
          </a:p>
          <a:p>
            <a:pPr>
              <a:buNone/>
            </a:pPr>
            <a:r>
              <a:rPr lang="ru-RU" sz="2400" dirty="0" smtClean="0"/>
              <a:t>                                       \</a:t>
            </a:r>
          </a:p>
          <a:p>
            <a:pPr>
              <a:buNone/>
            </a:pPr>
            <a:r>
              <a:rPr lang="ru-RU" sz="2400" dirty="0" smtClean="0"/>
              <a:t>                                          Н</a:t>
            </a:r>
          </a:p>
          <a:p>
            <a:pPr>
              <a:buNone/>
            </a:pPr>
            <a:r>
              <a:rPr lang="ru-RU" sz="2400" dirty="0" smtClean="0"/>
              <a:t>                                   О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//</a:t>
            </a:r>
          </a:p>
          <a:p>
            <a:pPr>
              <a:buNone/>
            </a:pPr>
            <a:r>
              <a:rPr lang="ru-RU" sz="2400" dirty="0" smtClean="0"/>
              <a:t>5.</a:t>
            </a:r>
            <a:r>
              <a:rPr lang="ru-RU" sz="2400" dirty="0"/>
              <a:t> </a:t>
            </a:r>
            <a:r>
              <a:rPr lang="ru-RU" sz="2400" dirty="0" smtClean="0"/>
              <a:t>СН</a:t>
            </a:r>
            <a:r>
              <a:rPr lang="ru-RU" sz="2400" baseline="-25000" dirty="0" smtClean="0"/>
              <a:t>3</a:t>
            </a:r>
            <a:r>
              <a:rPr lang="ru-RU" sz="2400" dirty="0"/>
              <a:t>—(</a:t>
            </a:r>
            <a:r>
              <a:rPr lang="ru-RU" sz="2400" dirty="0" smtClean="0"/>
              <a:t>СН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)</a:t>
            </a:r>
            <a:r>
              <a:rPr lang="ru-RU" sz="2400" baseline="-25000" dirty="0" smtClean="0"/>
              <a:t>3</a:t>
            </a:r>
            <a:r>
              <a:rPr lang="ru-RU" sz="2400" dirty="0" smtClean="0"/>
              <a:t>—С         </a:t>
            </a:r>
            <a:r>
              <a:rPr lang="ru-RU" sz="2400" dirty="0" err="1" smtClean="0"/>
              <a:t>пентаналь</a:t>
            </a:r>
            <a:r>
              <a:rPr lang="ru-RU" sz="2400" dirty="0" smtClean="0"/>
              <a:t> </a:t>
            </a:r>
            <a:r>
              <a:rPr lang="ru-RU" sz="2400" dirty="0"/>
              <a:t>( валериановый альдегид ).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                     \</a:t>
            </a:r>
          </a:p>
          <a:p>
            <a:pPr>
              <a:buNone/>
            </a:pPr>
            <a:r>
              <a:rPr lang="ru-RU" sz="2400" dirty="0" smtClean="0"/>
              <a:t>                                  Н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628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                                  О</a:t>
            </a:r>
          </a:p>
          <a:p>
            <a:pPr>
              <a:buNone/>
            </a:pPr>
            <a:r>
              <a:rPr lang="ru-RU" sz="2400" dirty="0" smtClean="0"/>
              <a:t>                                     //</a:t>
            </a:r>
            <a:endParaRPr lang="ru-RU" sz="2400" dirty="0"/>
          </a:p>
          <a:p>
            <a:pPr>
              <a:buNone/>
            </a:pPr>
            <a:r>
              <a:rPr lang="ru-RU" sz="2400" dirty="0" smtClean="0"/>
              <a:t>6. СН</a:t>
            </a:r>
            <a:r>
              <a:rPr lang="ru-RU" sz="2400" baseline="-25000" dirty="0" smtClean="0"/>
              <a:t>3</a:t>
            </a:r>
            <a:r>
              <a:rPr lang="ru-RU" sz="2400" dirty="0" smtClean="0"/>
              <a:t>—СН—СН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—С        изовалериановый альдегид</a:t>
            </a:r>
          </a:p>
          <a:p>
            <a:pPr>
              <a:buNone/>
            </a:pPr>
            <a:r>
              <a:rPr lang="ru-RU" sz="2400" dirty="0" smtClean="0"/>
              <a:t>               |                     </a:t>
            </a:r>
            <a:r>
              <a:rPr lang="ru-RU" sz="2400" dirty="0"/>
              <a:t>\ </a:t>
            </a:r>
            <a:r>
              <a:rPr lang="ru-RU" sz="2400" dirty="0" smtClean="0"/>
              <a:t>     3 </a:t>
            </a:r>
            <a:r>
              <a:rPr lang="ru-RU" sz="2400" dirty="0"/>
              <a:t>– </a:t>
            </a:r>
            <a:r>
              <a:rPr lang="ru-RU" sz="2400" dirty="0" err="1"/>
              <a:t>метилбутаналь</a:t>
            </a:r>
            <a:r>
              <a:rPr lang="ru-RU" sz="2400" dirty="0"/>
              <a:t> .</a:t>
            </a:r>
          </a:p>
          <a:p>
            <a:pPr>
              <a:buNone/>
            </a:pPr>
            <a:r>
              <a:rPr lang="ru-RU" sz="2400" dirty="0" smtClean="0"/>
              <a:t>               </a:t>
            </a:r>
            <a:r>
              <a:rPr lang="en-US" sz="2400" dirty="0" smtClean="0"/>
              <a:t>CH</a:t>
            </a:r>
            <a:r>
              <a:rPr lang="ru-RU" sz="2400" baseline="-25000" dirty="0" smtClean="0"/>
              <a:t>3</a:t>
            </a:r>
            <a:r>
              <a:rPr lang="ru-RU" sz="2400" dirty="0"/>
              <a:t> </a:t>
            </a:r>
            <a:r>
              <a:rPr lang="ru-RU" sz="2400" dirty="0" smtClean="0"/>
              <a:t>                 Н</a:t>
            </a:r>
          </a:p>
          <a:p>
            <a:pPr>
              <a:buNone/>
            </a:pPr>
            <a:endParaRPr lang="ru-RU" sz="2400" dirty="0"/>
          </a:p>
          <a:p>
            <a:pPr>
              <a:buNone/>
            </a:pPr>
            <a:r>
              <a:rPr lang="en-GB" b="1" dirty="0">
                <a:solidFill>
                  <a:srgbClr val="7030A0"/>
                </a:solidFill>
              </a:rPr>
              <a:t>III</a:t>
            </a:r>
            <a:r>
              <a:rPr lang="ru-RU" b="1" dirty="0">
                <a:solidFill>
                  <a:srgbClr val="7030A0"/>
                </a:solidFill>
              </a:rPr>
              <a:t>. Изомерия</a:t>
            </a:r>
            <a:r>
              <a:rPr lang="ru-RU" b="1" dirty="0" smtClean="0">
                <a:solidFill>
                  <a:srgbClr val="7030A0"/>
                </a:solidFill>
              </a:rPr>
              <a:t>.</a:t>
            </a:r>
          </a:p>
          <a:p>
            <a:pPr>
              <a:buNone/>
            </a:pPr>
            <a:r>
              <a:rPr lang="ru-RU" dirty="0"/>
              <a:t>Для альдегидов характерна изомерия </a:t>
            </a:r>
            <a:r>
              <a:rPr lang="ru-RU" dirty="0" smtClean="0"/>
              <a:t>только углеродной </a:t>
            </a:r>
            <a:r>
              <a:rPr lang="ru-RU" dirty="0"/>
              <a:t>цепи. </a:t>
            </a:r>
          </a:p>
          <a:p>
            <a:pPr>
              <a:buNone/>
            </a:pPr>
            <a:r>
              <a:rPr lang="ru-RU" dirty="0"/>
              <a:t>Для кетонов характерна изомерия:</a:t>
            </a:r>
          </a:p>
          <a:p>
            <a:pPr lvl="0">
              <a:buNone/>
            </a:pPr>
            <a:r>
              <a:rPr lang="ru-RU" dirty="0" smtClean="0"/>
              <a:t>1.Углеродной </a:t>
            </a:r>
            <a:r>
              <a:rPr lang="ru-RU" dirty="0"/>
              <a:t>цепи.</a:t>
            </a:r>
          </a:p>
          <a:p>
            <a:pPr lvl="0">
              <a:buNone/>
            </a:pPr>
            <a:r>
              <a:rPr lang="ru-RU" dirty="0" smtClean="0"/>
              <a:t>2.Положения </a:t>
            </a:r>
            <a:r>
              <a:rPr lang="ru-RU" dirty="0"/>
              <a:t>кетонной группы.</a:t>
            </a:r>
          </a:p>
          <a:p>
            <a:pPr>
              <a:buNone/>
            </a:pPr>
            <a:endParaRPr lang="ru-RU" dirty="0">
              <a:solidFill>
                <a:srgbClr val="7030A0"/>
              </a:solidFill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7030A0"/>
                </a:solidFill>
              </a:rPr>
              <a:t>Способы </a:t>
            </a:r>
            <a:r>
              <a:rPr lang="ru-RU" b="1" i="1" dirty="0">
                <a:solidFill>
                  <a:srgbClr val="7030A0"/>
                </a:solidFill>
              </a:rPr>
              <a:t>получения.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929718" cy="550072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/>
              <a:t>                                                                                                            О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1.Из </a:t>
            </a:r>
            <a:r>
              <a:rPr lang="ru-RU" dirty="0">
                <a:solidFill>
                  <a:srgbClr val="7030A0"/>
                </a:solidFill>
              </a:rPr>
              <a:t>углеводородов</a:t>
            </a:r>
            <a:r>
              <a:rPr lang="ru-RU" dirty="0" smtClean="0">
                <a:solidFill>
                  <a:srgbClr val="7030A0"/>
                </a:solidFill>
              </a:rPr>
              <a:t>:                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/>
              <a:t>t; </a:t>
            </a:r>
            <a:r>
              <a:rPr lang="en-US" dirty="0" smtClean="0"/>
              <a:t>K</a:t>
            </a:r>
            <a:r>
              <a:rPr lang="ru-RU" dirty="0"/>
              <a:t> </a:t>
            </a:r>
            <a:r>
              <a:rPr lang="ru-RU" dirty="0" smtClean="0"/>
              <a:t>               </a:t>
            </a:r>
            <a:r>
              <a:rPr lang="ru-RU" sz="2400" dirty="0" smtClean="0"/>
              <a:t>//</a:t>
            </a:r>
          </a:p>
          <a:p>
            <a:pPr>
              <a:buNone/>
            </a:pPr>
            <a:r>
              <a:rPr lang="ru-RU" sz="2400" dirty="0"/>
              <a:t>а) окисление </a:t>
            </a:r>
            <a:r>
              <a:rPr lang="ru-RU" sz="2400" dirty="0" err="1"/>
              <a:t>алканов</a:t>
            </a:r>
            <a:r>
              <a:rPr lang="ru-RU" sz="2400" dirty="0"/>
              <a:t>:  СН</a:t>
            </a:r>
            <a:r>
              <a:rPr lang="ru-RU" sz="2400" baseline="-25000" dirty="0"/>
              <a:t>4</a:t>
            </a:r>
            <a:r>
              <a:rPr lang="ru-RU" sz="2400" dirty="0"/>
              <a:t>  +  О</a:t>
            </a:r>
            <a:r>
              <a:rPr lang="ru-RU" sz="2400" baseline="-25000" dirty="0"/>
              <a:t>2</a:t>
            </a:r>
            <a:r>
              <a:rPr lang="ru-RU" sz="2400" dirty="0"/>
              <a:t> </a:t>
            </a:r>
            <a:r>
              <a:rPr lang="ru-RU" sz="2400" dirty="0" smtClean="0"/>
              <a:t>———————→ </a:t>
            </a:r>
            <a:r>
              <a:rPr lang="ru-RU" sz="2400" dirty="0"/>
              <a:t>Н—С  </a:t>
            </a:r>
            <a:r>
              <a:rPr lang="ru-RU" sz="2400" dirty="0" smtClean="0"/>
              <a:t>+  Н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О</a:t>
            </a:r>
            <a:endParaRPr lang="ru-RU" sz="2400" dirty="0"/>
          </a:p>
          <a:p>
            <a:pPr>
              <a:buNone/>
            </a:pPr>
            <a:r>
              <a:rPr lang="ru-RU" sz="2400" dirty="0" smtClean="0"/>
              <a:t>                                                                                                         \</a:t>
            </a:r>
            <a:endParaRPr lang="ru-RU" sz="2400" dirty="0"/>
          </a:p>
          <a:p>
            <a:pPr>
              <a:buNone/>
            </a:pPr>
            <a:r>
              <a:rPr lang="en-US" sz="2400" dirty="0" smtClean="0"/>
              <a:t>                                                                                                           </a:t>
            </a:r>
            <a:r>
              <a:rPr lang="ru-RU" sz="2400" dirty="0" smtClean="0"/>
              <a:t>Н</a:t>
            </a:r>
            <a:r>
              <a:rPr lang="en-US" sz="2400" dirty="0" smtClean="0"/>
              <a:t> </a:t>
            </a:r>
          </a:p>
          <a:p>
            <a:pPr>
              <a:buNone/>
            </a:pPr>
            <a:r>
              <a:rPr lang="en-US" sz="2400" dirty="0" smtClean="0"/>
              <a:t>                                                                                                            </a:t>
            </a:r>
            <a:r>
              <a:rPr lang="ru-RU" sz="2400" dirty="0" smtClean="0"/>
              <a:t>ОН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                                                                                  </a:t>
            </a:r>
            <a:r>
              <a:rPr lang="ru-RU" sz="2400" dirty="0" smtClean="0"/>
              <a:t>Н</a:t>
            </a:r>
            <a:r>
              <a:rPr lang="ru-RU" sz="2400" baseline="30000" dirty="0" smtClean="0"/>
              <a:t>+</a:t>
            </a:r>
            <a:r>
              <a:rPr lang="ru-RU" sz="2400" dirty="0" smtClean="0"/>
              <a:t> </a:t>
            </a:r>
            <a:r>
              <a:rPr lang="en-US" sz="2400" dirty="0" smtClean="0"/>
              <a:t>t Hg</a:t>
            </a:r>
            <a:r>
              <a:rPr lang="ru-RU" sz="2400" baseline="30000" dirty="0" smtClean="0"/>
              <a:t>2+</a:t>
            </a:r>
            <a:r>
              <a:rPr lang="ru-RU" sz="2400" dirty="0" smtClean="0"/>
              <a:t> </a:t>
            </a:r>
            <a:r>
              <a:rPr lang="en-US" sz="2400" dirty="0" smtClean="0"/>
              <a:t>          </a:t>
            </a:r>
            <a:r>
              <a:rPr lang="ru-RU" sz="2400" dirty="0" smtClean="0"/>
              <a:t>│</a:t>
            </a:r>
            <a:endParaRPr lang="en-US" sz="2400" dirty="0" smtClean="0"/>
          </a:p>
          <a:p>
            <a:pPr>
              <a:buNone/>
            </a:pPr>
            <a:r>
              <a:rPr lang="ru-RU" sz="2400" dirty="0" smtClean="0"/>
              <a:t>2.</a:t>
            </a:r>
            <a:r>
              <a:rPr lang="ru-RU" sz="2400" dirty="0"/>
              <a:t> б) гидратация </a:t>
            </a:r>
            <a:r>
              <a:rPr lang="ru-RU" sz="2400" dirty="0" err="1"/>
              <a:t>алкинов</a:t>
            </a:r>
            <a:r>
              <a:rPr lang="ru-RU" sz="2400" dirty="0"/>
              <a:t>: СН</a:t>
            </a:r>
            <a:r>
              <a:rPr lang="ru-RU" sz="2400" baseline="-25000" dirty="0"/>
              <a:t>3</a:t>
            </a:r>
            <a:r>
              <a:rPr lang="ru-RU" sz="2400" dirty="0"/>
              <a:t>—С≡ СН + НОН——→СН</a:t>
            </a:r>
            <a:r>
              <a:rPr lang="ru-RU" sz="2400" baseline="-25000" dirty="0"/>
              <a:t>3</a:t>
            </a:r>
            <a:r>
              <a:rPr lang="ru-RU" sz="2400" dirty="0"/>
              <a:t>— С═СН</a:t>
            </a:r>
            <a:r>
              <a:rPr lang="ru-RU" sz="2400" baseline="-25000" dirty="0"/>
              <a:t>2</a:t>
            </a:r>
            <a:r>
              <a:rPr lang="ru-RU" sz="2400" dirty="0" smtClean="0"/>
              <a:t>—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                                                                                                   </a:t>
            </a:r>
            <a:r>
              <a:rPr lang="ru-RU" sz="2400" dirty="0" err="1" smtClean="0"/>
              <a:t>пропенол</a:t>
            </a:r>
            <a:r>
              <a:rPr lang="ru-RU" sz="2400" dirty="0" smtClean="0"/>
              <a:t> – 2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                  </a:t>
            </a:r>
            <a:r>
              <a:rPr lang="ru-RU" sz="2400" dirty="0" smtClean="0"/>
              <a:t>О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                  </a:t>
            </a:r>
            <a:r>
              <a:rPr lang="ru-RU" sz="2400" dirty="0" smtClean="0"/>
              <a:t>║</a:t>
            </a:r>
            <a:endParaRPr lang="en-US" sz="2400" dirty="0" smtClean="0"/>
          </a:p>
          <a:p>
            <a:pPr>
              <a:buNone/>
            </a:pPr>
            <a:r>
              <a:rPr lang="ru-RU" sz="2400" dirty="0" smtClean="0"/>
              <a:t>—</a:t>
            </a:r>
            <a:r>
              <a:rPr lang="ru-RU" sz="2400" dirty="0"/>
              <a:t>→СН</a:t>
            </a:r>
            <a:r>
              <a:rPr lang="ru-RU" sz="2400" baseline="-25000" dirty="0"/>
              <a:t>3</a:t>
            </a:r>
            <a:r>
              <a:rPr lang="ru-RU" sz="2400" dirty="0"/>
              <a:t>—С—СН</a:t>
            </a:r>
            <a:r>
              <a:rPr lang="ru-RU" sz="2400" baseline="-25000" dirty="0"/>
              <a:t>3</a:t>
            </a:r>
            <a:endParaRPr lang="ru-RU" sz="2400" dirty="0"/>
          </a:p>
          <a:p>
            <a:pPr>
              <a:buNone/>
            </a:pPr>
            <a:r>
              <a:rPr lang="en-US" sz="2400" dirty="0" smtClean="0"/>
              <a:t>              </a:t>
            </a:r>
            <a:r>
              <a:rPr lang="ru-RU" sz="2400" dirty="0" smtClean="0"/>
              <a:t>ацетон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62865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                                            t</a:t>
            </a:r>
            <a:r>
              <a:rPr lang="ru-RU" dirty="0" smtClean="0"/>
              <a:t>; </a:t>
            </a:r>
            <a:r>
              <a:rPr lang="en-US" dirty="0" smtClean="0"/>
              <a:t>K</a:t>
            </a:r>
          </a:p>
          <a:p>
            <a:pPr>
              <a:buNone/>
            </a:pPr>
            <a:r>
              <a:rPr lang="ru-RU" dirty="0" smtClean="0"/>
              <a:t>в)  2СН≡СН + 3Н</a:t>
            </a:r>
            <a:r>
              <a:rPr lang="ru-RU" baseline="-25000" dirty="0" smtClean="0"/>
              <a:t>2</a:t>
            </a:r>
            <a:r>
              <a:rPr lang="ru-RU" dirty="0" smtClean="0"/>
              <a:t>О —————————→ СН</a:t>
            </a:r>
            <a:r>
              <a:rPr lang="ru-RU" baseline="-25000" dirty="0" smtClean="0"/>
              <a:t>3</a:t>
            </a:r>
            <a:r>
              <a:rPr lang="ru-RU" dirty="0" smtClean="0"/>
              <a:t>—С—СН</a:t>
            </a:r>
            <a:r>
              <a:rPr lang="ru-RU" baseline="-25000" dirty="0" smtClean="0"/>
              <a:t>3</a:t>
            </a:r>
            <a:r>
              <a:rPr lang="ru-RU" dirty="0" smtClean="0"/>
              <a:t> + 2Н</a:t>
            </a:r>
            <a:r>
              <a:rPr lang="ru-RU" baseline="-25000" dirty="0" smtClean="0"/>
              <a:t>2</a:t>
            </a:r>
            <a:r>
              <a:rPr lang="ru-RU" dirty="0" smtClean="0"/>
              <a:t>↑ + СО</a:t>
            </a:r>
            <a:r>
              <a:rPr lang="ru-RU" baseline="-25000" dirty="0" smtClean="0"/>
              <a:t>2</a:t>
            </a:r>
            <a:r>
              <a:rPr lang="ru-RU" dirty="0" smtClean="0"/>
              <a:t>↑</a:t>
            </a:r>
          </a:p>
          <a:p>
            <a:pPr>
              <a:buNone/>
            </a:pPr>
            <a:r>
              <a:rPr lang="en-US" dirty="0" smtClean="0"/>
              <a:t>     </a:t>
            </a:r>
            <a:r>
              <a:rPr lang="ru-RU" dirty="0" smtClean="0"/>
              <a:t>║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</a:t>
            </a:r>
            <a:r>
              <a:rPr lang="ru-RU" dirty="0" smtClean="0"/>
              <a:t>О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</a:t>
            </a:r>
            <a:r>
              <a:rPr lang="ru-RU" dirty="0" smtClean="0"/>
              <a:t>ацетон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                                                            </a:t>
            </a:r>
            <a:r>
              <a:rPr lang="ru-RU" dirty="0" smtClean="0"/>
              <a:t>О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       </a:t>
            </a:r>
            <a:r>
              <a:rPr lang="en-US" dirty="0" err="1" smtClean="0"/>
              <a:t>PbCl</a:t>
            </a:r>
            <a:r>
              <a:rPr lang="ru-RU" baseline="-25000" dirty="0" smtClean="0"/>
              <a:t>2</a:t>
            </a:r>
            <a:r>
              <a:rPr lang="ru-RU" dirty="0" smtClean="0"/>
              <a:t> + </a:t>
            </a:r>
            <a:r>
              <a:rPr lang="en-US" dirty="0" err="1" smtClean="0"/>
              <a:t>CuCl</a:t>
            </a:r>
            <a:r>
              <a:rPr lang="ru-RU" baseline="-25000" dirty="0" smtClean="0"/>
              <a:t>2</a:t>
            </a:r>
            <a:r>
              <a:rPr lang="ru-RU" dirty="0" smtClean="0"/>
              <a:t>, </a:t>
            </a:r>
            <a:r>
              <a:rPr lang="en-US" dirty="0" smtClean="0"/>
              <a:t>t</a:t>
            </a:r>
            <a:r>
              <a:rPr lang="ru-RU" dirty="0" smtClean="0"/>
              <a:t>=100˚</a:t>
            </a:r>
            <a:r>
              <a:rPr lang="en-US" dirty="0" smtClean="0"/>
              <a:t>C</a:t>
            </a:r>
            <a:r>
              <a:rPr lang="ru-RU" dirty="0" smtClean="0"/>
              <a:t> </a:t>
            </a:r>
            <a:r>
              <a:rPr lang="en-US" dirty="0" smtClean="0"/>
              <a:t>           </a:t>
            </a:r>
            <a:r>
              <a:rPr lang="ru-RU" dirty="0" smtClean="0"/>
              <a:t>//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г) СН</a:t>
            </a:r>
            <a:r>
              <a:rPr lang="ru-RU" baseline="-25000" dirty="0" smtClean="0"/>
              <a:t>2 </a:t>
            </a:r>
            <a:r>
              <a:rPr lang="ru-RU" dirty="0" smtClean="0"/>
              <a:t>═ СН</a:t>
            </a:r>
            <a:r>
              <a:rPr lang="ru-RU" baseline="-25000" dirty="0" smtClean="0"/>
              <a:t>2  </a:t>
            </a:r>
            <a:r>
              <a:rPr lang="ru-RU" dirty="0" smtClean="0"/>
              <a:t>+  [ О ] —————————→ СН</a:t>
            </a:r>
            <a:r>
              <a:rPr lang="ru-RU" baseline="-25000" dirty="0" smtClean="0"/>
              <a:t>3</a:t>
            </a:r>
            <a:r>
              <a:rPr lang="ru-RU" dirty="0" smtClean="0"/>
              <a:t>—С</a:t>
            </a:r>
          </a:p>
          <a:p>
            <a:pPr>
              <a:buNone/>
            </a:pPr>
            <a:r>
              <a:rPr lang="en-US" dirty="0" smtClean="0"/>
              <a:t>         </a:t>
            </a:r>
            <a:r>
              <a:rPr lang="ru-RU" dirty="0" smtClean="0"/>
              <a:t>этилен</a:t>
            </a:r>
            <a:r>
              <a:rPr lang="en-US" dirty="0" smtClean="0"/>
              <a:t>                                                                   </a:t>
            </a:r>
            <a:r>
              <a:rPr lang="ru-RU" dirty="0" smtClean="0"/>
              <a:t>\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                                                            </a:t>
            </a:r>
            <a:r>
              <a:rPr lang="ru-RU" dirty="0" smtClean="0"/>
              <a:t>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326114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д) ацилирование аренов: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2" name="AutoShape 18"/>
          <p:cNvSpPr>
            <a:spLocks noChangeArrowheads="1"/>
          </p:cNvSpPr>
          <p:nvPr/>
        </p:nvSpPr>
        <p:spPr bwMode="auto">
          <a:xfrm rot="5400000">
            <a:off x="428594" y="2428868"/>
            <a:ext cx="1000133" cy="714381"/>
          </a:xfrm>
          <a:prstGeom prst="hexagon">
            <a:avLst>
              <a:gd name="adj" fmla="val 31503"/>
              <a:gd name="vf" fmla="val 11547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000" dirty="0"/>
          </a:p>
        </p:txBody>
      </p:sp>
      <p:sp>
        <p:nvSpPr>
          <p:cNvPr id="1040" name="Oval 16"/>
          <p:cNvSpPr>
            <a:spLocks noChangeArrowheads="1"/>
          </p:cNvSpPr>
          <p:nvPr/>
        </p:nvSpPr>
        <p:spPr bwMode="auto">
          <a:xfrm>
            <a:off x="670620" y="2571744"/>
            <a:ext cx="500066" cy="42862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3" name="AutoShape 19"/>
          <p:cNvSpPr>
            <a:spLocks noChangeArrowheads="1"/>
          </p:cNvSpPr>
          <p:nvPr/>
        </p:nvSpPr>
        <p:spPr bwMode="auto">
          <a:xfrm rot="5400000">
            <a:off x="5426106" y="2356852"/>
            <a:ext cx="928693" cy="763590"/>
          </a:xfrm>
          <a:prstGeom prst="hexagon">
            <a:avLst>
              <a:gd name="adj" fmla="val 31503"/>
              <a:gd name="vf" fmla="val 11547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1" name="Oval 17"/>
          <p:cNvSpPr>
            <a:spLocks noChangeArrowheads="1"/>
          </p:cNvSpPr>
          <p:nvPr/>
        </p:nvSpPr>
        <p:spPr bwMode="auto">
          <a:xfrm>
            <a:off x="5657016" y="2528016"/>
            <a:ext cx="436563" cy="42862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auto">
          <a:xfrm>
            <a:off x="1714480" y="2714621"/>
            <a:ext cx="1571636" cy="571504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4" name="Text Box 20"/>
          <p:cNvSpPr txBox="1">
            <a:spLocks noChangeArrowheads="1"/>
          </p:cNvSpPr>
          <p:nvPr/>
        </p:nvSpPr>
        <p:spPr bwMode="auto">
          <a:xfrm>
            <a:off x="1537405" y="2304173"/>
            <a:ext cx="362236" cy="41044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3307337" y="3017676"/>
            <a:ext cx="500066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Cl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1864454" y="1798495"/>
            <a:ext cx="49519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-307005" y="2056597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                                                      О                                               ║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-184473" y="2306864"/>
            <a:ext cx="76450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—                            //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t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K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=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AlCl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—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-69275" y="2544852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+   СН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—С   —————→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-156763" y="2745981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                                                    \         -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HCl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                           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214282" y="3214686"/>
            <a:ext cx="821537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метилфенилкетон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хлорангидрид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уксусной кислоты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62" name="AutoShape 18"/>
          <p:cNvSpPr>
            <a:spLocks noChangeArrowheads="1"/>
          </p:cNvSpPr>
          <p:nvPr/>
        </p:nvSpPr>
        <p:spPr bwMode="auto">
          <a:xfrm rot="5400000">
            <a:off x="6286512" y="571480"/>
            <a:ext cx="857255" cy="714380"/>
          </a:xfrm>
          <a:prstGeom prst="hexagon">
            <a:avLst>
              <a:gd name="adj" fmla="val 31503"/>
              <a:gd name="vf" fmla="val 11547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5" name="Line 11"/>
          <p:cNvSpPr>
            <a:spLocks noChangeShapeType="1"/>
          </p:cNvSpPr>
          <p:nvPr/>
        </p:nvSpPr>
        <p:spPr bwMode="auto">
          <a:xfrm flipH="1">
            <a:off x="6143636" y="1142984"/>
            <a:ext cx="179387" cy="88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2" name="Line 8"/>
          <p:cNvSpPr>
            <a:spLocks noChangeShapeType="1"/>
          </p:cNvSpPr>
          <p:nvPr/>
        </p:nvSpPr>
        <p:spPr bwMode="auto">
          <a:xfrm flipH="1">
            <a:off x="5843596" y="1457312"/>
            <a:ext cx="1143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3" name="Line 9"/>
          <p:cNvSpPr>
            <a:spLocks noChangeShapeType="1"/>
          </p:cNvSpPr>
          <p:nvPr/>
        </p:nvSpPr>
        <p:spPr bwMode="auto">
          <a:xfrm>
            <a:off x="6115062" y="1514462"/>
            <a:ext cx="1143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4" name="Line 10"/>
          <p:cNvSpPr>
            <a:spLocks noChangeShapeType="1"/>
          </p:cNvSpPr>
          <p:nvPr/>
        </p:nvSpPr>
        <p:spPr bwMode="auto">
          <a:xfrm>
            <a:off x="6215074" y="1500174"/>
            <a:ext cx="1143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2286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</a:t>
            </a: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1757352" y="1128692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                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59" name="AutoShape 15"/>
          <p:cNvSpPr>
            <a:spLocks noChangeArrowheads="1"/>
          </p:cNvSpPr>
          <p:nvPr/>
        </p:nvSpPr>
        <p:spPr bwMode="auto">
          <a:xfrm rot="5400000">
            <a:off x="497673" y="573841"/>
            <a:ext cx="906448" cy="758850"/>
          </a:xfrm>
          <a:prstGeom prst="hexagon">
            <a:avLst>
              <a:gd name="adj" fmla="val 31503"/>
              <a:gd name="vf" fmla="val 11547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60" name="Oval 16"/>
          <p:cNvSpPr>
            <a:spLocks noChangeArrowheads="1"/>
          </p:cNvSpPr>
          <p:nvPr/>
        </p:nvSpPr>
        <p:spPr bwMode="auto">
          <a:xfrm>
            <a:off x="714348" y="714356"/>
            <a:ext cx="522311" cy="439721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61" name="Oval 17"/>
          <p:cNvSpPr>
            <a:spLocks noChangeArrowheads="1"/>
          </p:cNvSpPr>
          <p:nvPr/>
        </p:nvSpPr>
        <p:spPr bwMode="auto">
          <a:xfrm>
            <a:off x="6470953" y="700501"/>
            <a:ext cx="496309" cy="45633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-186636" y="551545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е)              —СН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смесь (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AlCl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+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CuCl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)                  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+ СО + НС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——————————→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43638" y="1702877"/>
            <a:ext cx="3571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O</a:t>
            </a:r>
            <a:endParaRPr lang="ru-RU" dirty="0"/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1914554" y="2000236"/>
            <a:ext cx="71511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пара –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метилбензальдегид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45310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2. Из дигалогенопроизводных: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500042"/>
            <a:ext cx="9097362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O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                         //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а)   СН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—СН—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+  2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KOH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————→ [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OH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] ———→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│                 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– 2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KCl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│                   –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\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OH</a:t>
            </a:r>
            <a:r>
              <a:rPr kumimoji="0" lang="en-US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1, 1 – дихлорэтан                                                                                    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этаналь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-200032" y="2543154"/>
            <a:ext cx="9396474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228528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OH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O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│                                                         │                                        ║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б) СН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—С—СН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—СН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+  2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KOH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—→ [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]—→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│                                – 2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KCl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│                      –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бутанон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– 2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OH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метилэтилкетон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2,2 –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дихлорбутан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63155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3. Получение из спиртов: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Окисление спиртов: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а) Окисление первичных спиртов: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1061380"/>
            <a:ext cx="786785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940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О  	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940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Cu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t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=300º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//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940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СН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ОН  +  [ О ]—————→Н—С     +      Н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940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\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940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Н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-1143040" y="3278075"/>
            <a:ext cx="10375213" cy="2508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t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K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//     + [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]                   //       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C—CH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—OH  +  [ O ]————→CH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—C   ————→ CH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—C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–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\                                   \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H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OH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этаналь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уксусная кислота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уксусный альдегид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928670"/>
            <a:ext cx="8929718" cy="1071570"/>
          </a:xfrm>
        </p:spPr>
        <p:txBody>
          <a:bodyPr>
            <a:normAutofit fontScale="90000"/>
          </a:bodyPr>
          <a:lstStyle/>
          <a:p>
            <a:r>
              <a:rPr lang="en-GB" sz="3600" b="1" dirty="0">
                <a:solidFill>
                  <a:srgbClr val="FF0000"/>
                </a:solidFill>
              </a:rPr>
              <a:t>I</a:t>
            </a:r>
            <a:r>
              <a:rPr lang="ru-RU" sz="3600" b="1" dirty="0">
                <a:solidFill>
                  <a:srgbClr val="FF0000"/>
                </a:solidFill>
              </a:rPr>
              <a:t>. Общая характеристика альдегидов и кетонов.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4138626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sz="5700" b="1" dirty="0">
                <a:solidFill>
                  <a:srgbClr val="002060"/>
                </a:solidFill>
              </a:rPr>
              <a:t>Карбонильные соединения (оксосоединения) – это соединения, содержащие карбонильную </a:t>
            </a:r>
          </a:p>
          <a:p>
            <a:pPr algn="l"/>
            <a:r>
              <a:rPr lang="ru-RU" sz="5700" b="1" dirty="0">
                <a:solidFill>
                  <a:srgbClr val="002060"/>
                </a:solidFill>
              </a:rPr>
              <a:t>              \</a:t>
            </a:r>
          </a:p>
          <a:p>
            <a:pPr algn="l"/>
            <a:r>
              <a:rPr lang="ru-RU" sz="5700" b="1" dirty="0">
                <a:solidFill>
                  <a:srgbClr val="002060"/>
                </a:solidFill>
              </a:rPr>
              <a:t>группу   С═О.</a:t>
            </a:r>
          </a:p>
          <a:p>
            <a:pPr algn="l"/>
            <a:r>
              <a:rPr lang="ru-RU" sz="5700" b="1" dirty="0">
                <a:solidFill>
                  <a:srgbClr val="002060"/>
                </a:solidFill>
              </a:rPr>
              <a:t>              /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539968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б) Окисление вторичных спиртов: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642918"/>
            <a:ext cx="903875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K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t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СН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—СН—СН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+   [ О ] —————→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―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―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│                                    –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║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ОН                         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пропанол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– 2                                             пропанон – 2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диметилкетон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( ацетон 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-89242" y="2726043"/>
            <a:ext cx="659289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t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,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K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//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СН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 СН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ОН ———→ СН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—С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–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↑                 \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Н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этаналь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429739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II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Дегидрирование спиртов: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а)  Первичных спиртов: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1697" y="742066"/>
            <a:ext cx="574869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t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K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║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R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OH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————→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R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–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↑      альдегид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85720" y="214852"/>
            <a:ext cx="691247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б) Вторичных спиртов: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t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K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║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R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R</a:t>
            </a:r>
            <a:r>
              <a:rPr kumimoji="0" lang="en-GB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—————→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R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R</a:t>
            </a:r>
            <a:r>
              <a:rPr kumimoji="0" lang="en-GB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│                  –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en-GB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↑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кетон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OH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СН</a:t>
            </a:r>
            <a:r>
              <a:rPr kumimoji="0" lang="en-GB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СН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СН</a:t>
            </a:r>
            <a:r>
              <a:rPr kumimoji="0" lang="en-GB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———→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СН</a:t>
            </a:r>
            <a:r>
              <a:rPr kumimoji="0" lang="en-GB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СН</a:t>
            </a:r>
            <a:r>
              <a:rPr kumimoji="0" lang="en-GB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│                – Н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↑             ║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ОН                           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ацетон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0"/>
            <a:ext cx="620330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III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.   Окисление спирта оксидом меди (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II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):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000232" y="642918"/>
            <a:ext cx="503855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894" name="Line 6"/>
          <p:cNvSpPr>
            <a:spLocks noChangeShapeType="1"/>
          </p:cNvSpPr>
          <p:nvPr/>
        </p:nvSpPr>
        <p:spPr bwMode="auto">
          <a:xfrm flipH="1">
            <a:off x="6583088" y="926507"/>
            <a:ext cx="90487" cy="1793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5" name="Line 7"/>
          <p:cNvSpPr>
            <a:spLocks noChangeShapeType="1"/>
          </p:cNvSpPr>
          <p:nvPr/>
        </p:nvSpPr>
        <p:spPr bwMode="auto">
          <a:xfrm flipH="1">
            <a:off x="6657557" y="956380"/>
            <a:ext cx="90488" cy="1793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-428660" y="717805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t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СН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ОН  +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CuO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————→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Cu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0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+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+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\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метаналь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622856" y="0"/>
            <a:ext cx="53213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IV.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Химические свойства.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432930"/>
            <a:ext cx="796032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Для альдегидов характерны реакции, протекающие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 механизму нуклеофильного присоединения: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8922" name="Line 10"/>
          <p:cNvSpPr>
            <a:spLocks noChangeShapeType="1"/>
          </p:cNvSpPr>
          <p:nvPr/>
        </p:nvSpPr>
        <p:spPr bwMode="auto">
          <a:xfrm flipV="1">
            <a:off x="1214410" y="3100386"/>
            <a:ext cx="0" cy="1793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23" name="Line 11"/>
          <p:cNvSpPr>
            <a:spLocks noChangeShapeType="1"/>
          </p:cNvSpPr>
          <p:nvPr/>
        </p:nvSpPr>
        <p:spPr bwMode="auto">
          <a:xfrm flipV="1">
            <a:off x="2343132" y="3100386"/>
            <a:ext cx="0" cy="1793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-234281" y="2130138"/>
            <a:ext cx="754565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R                                                    O–                               OH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\                                               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│              + H</a:t>
            </a:r>
            <a:r>
              <a:rPr kumimoji="0" lang="en-US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+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│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       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214282" y="2714620"/>
            <a:ext cx="73228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en-US" b="0" i="0" u="none" strike="noStrike" cap="none" normalizeH="0" baseline="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δ</a:t>
            </a:r>
            <a:r>
              <a:rPr kumimoji="0" lang="en-US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+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═ O  +  Nu</a:t>
            </a:r>
            <a:r>
              <a:rPr kumimoji="0" lang="en-US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–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————→( R—C—Nu ) ———→ R—C—Nu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228608" y="2943228"/>
            <a:ext cx="7997510" cy="143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/                        медленно           │            быстро         │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R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нукле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            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R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R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офильная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        продукт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частица                                                            присоединения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200126" y="3300410"/>
            <a:ext cx="1143008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0"/>
            <a:ext cx="58185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8896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Взаимодействие с  цианидом натрия: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414308" y="1200160"/>
            <a:ext cx="4653838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                    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CN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-428660" y="1428736"/>
            <a:ext cx="9341466" cy="226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09408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//                                   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│                  +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С—С      +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Na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≡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N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————→[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―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―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Na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]———→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≡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N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\           цианид                                │                 –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NaOH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│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Н        натрия                     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H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OH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ацетальдегид            2-цианоэтоксид натрия               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2-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гидрокси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пропанонитрил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2250265" y="1678769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>
            <a:off x="1071538" y="1571612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0"/>
            <a:ext cx="40870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88963" algn="l"/>
              </a:tabLs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Взаимодействие с водой: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962" name="Line 2"/>
          <p:cNvSpPr>
            <a:spLocks noChangeShapeType="1"/>
          </p:cNvSpPr>
          <p:nvPr/>
        </p:nvSpPr>
        <p:spPr bwMode="auto">
          <a:xfrm flipH="1">
            <a:off x="3984478" y="1423533"/>
            <a:ext cx="7223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3" name="Line 3"/>
          <p:cNvSpPr>
            <a:spLocks noChangeShapeType="1"/>
          </p:cNvSpPr>
          <p:nvPr/>
        </p:nvSpPr>
        <p:spPr bwMode="auto">
          <a:xfrm>
            <a:off x="4020273" y="1285860"/>
            <a:ext cx="7223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-714412" y="428604"/>
            <a:ext cx="785182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О                                                    ОН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//                                                     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1071546"/>
            <a:ext cx="931287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СН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—С     +    НОН                        СН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—С—ОН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\                          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Н                                                    Н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ацетальдегид                               гидрат ацетальдегида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-38148" y="-57607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88963" algn="l"/>
              </a:tabLs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Взаимодействие со спиртами: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8963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Ацетали –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соединения, содержащие при одном атоме углерода две алкоксильные  группы (—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OR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):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8963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428596" y="1071546"/>
            <a:ext cx="623491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OR</a:t>
            </a:r>
            <a:r>
              <a:rPr kumimoji="0" lang="en-US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/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R—C——OR</a:t>
            </a:r>
            <a:r>
              <a:rPr kumimoji="0" lang="en-US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\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ацеталь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0" y="3106822"/>
            <a:ext cx="880484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Полуацетали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– соединения, содержащие при одном атоме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углерода гидроксильную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алкоксильную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группу: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642910" y="4357694"/>
            <a:ext cx="498886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OR</a:t>
            </a:r>
            <a:r>
              <a:rPr kumimoji="0" lang="en-US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/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R—C——OH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\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H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89045" y="-24"/>
            <a:ext cx="606890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                                                  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—R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//                                                     /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R—C        +   R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—OH ————→R—C——OH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\                                                     \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H                                               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полуацеталь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011" name="Line 3"/>
          <p:cNvSpPr>
            <a:spLocks noChangeShapeType="1"/>
          </p:cNvSpPr>
          <p:nvPr/>
        </p:nvSpPr>
        <p:spPr bwMode="auto">
          <a:xfrm>
            <a:off x="3613433" y="3643314"/>
            <a:ext cx="81121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0" name="Line 2"/>
          <p:cNvSpPr>
            <a:spLocks noChangeShapeType="1"/>
          </p:cNvSpPr>
          <p:nvPr/>
        </p:nvSpPr>
        <p:spPr bwMode="auto">
          <a:xfrm flipH="1">
            <a:off x="3643306" y="3786190"/>
            <a:ext cx="7207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O                                                               OR</a:t>
            </a:r>
            <a:r>
              <a:rPr kumimoji="0" lang="en-US" sz="1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//                                                                / </a:t>
            </a: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357158" y="3500438"/>
            <a:ext cx="723787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R—C         +      2R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—OH                       R—C——OR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+ H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\                                                               \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ацеталь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142852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85800" algn="l"/>
              </a:tabLs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II.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Окисление ( качественные реакции на альдегидную группу ):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6858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Реакция серебряного зеркала: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1000108"/>
            <a:ext cx="90241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AgNO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+     3NH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4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OH ———→ [ Ag ( NH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)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]OH  +  2H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  +  NH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4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NO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-142908" y="2182363"/>
            <a:ext cx="9530429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O                                                       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//                                        t                 //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R—C     +  2[ Ag ( NH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]OH ——→ R—C       +    2Ag↓   +   4NH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↑   +    H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\                                                          \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OH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альдегид                                                  кислота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0" y="357166"/>
            <a:ext cx="9144000" cy="2928958"/>
          </a:xfrm>
        </p:spPr>
        <p:txBody>
          <a:bodyPr>
            <a:normAutofit/>
          </a:bodyPr>
          <a:lstStyle/>
          <a:p>
            <a:pPr algn="l"/>
            <a:r>
              <a:rPr lang="ru-RU" sz="4000" dirty="0"/>
              <a:t>Оксосоединения делятся на две группы: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                                                                                                                  </a:t>
            </a:r>
            <a:r>
              <a:rPr lang="en-US" sz="2000" dirty="0" smtClean="0"/>
              <a:t>                 </a:t>
            </a:r>
            <a:r>
              <a:rPr lang="ru-RU" sz="2000" dirty="0" smtClean="0"/>
              <a:t>      </a:t>
            </a:r>
            <a:r>
              <a:rPr lang="en-US" sz="2000" dirty="0"/>
              <a:t>O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                                                                                                          </a:t>
            </a:r>
            <a:r>
              <a:rPr lang="en-US" sz="2000" dirty="0" smtClean="0"/>
              <a:t>            </a:t>
            </a:r>
            <a:r>
              <a:rPr lang="ru-RU" sz="2000" dirty="0" smtClean="0"/>
              <a:t>      </a:t>
            </a:r>
            <a:r>
              <a:rPr lang="en-US" sz="2000" dirty="0" smtClean="0"/>
              <a:t>  </a:t>
            </a:r>
            <a:r>
              <a:rPr lang="ru-RU" sz="2000" dirty="0" smtClean="0"/>
              <a:t> </a:t>
            </a:r>
            <a:r>
              <a:rPr lang="en-US" sz="2000" dirty="0" smtClean="0"/>
              <a:t>  </a:t>
            </a:r>
            <a:r>
              <a:rPr lang="ru-RU" sz="2000" dirty="0" smtClean="0"/>
              <a:t>      </a:t>
            </a:r>
            <a:r>
              <a:rPr lang="ru-RU" sz="2000" dirty="0"/>
              <a:t>//</a:t>
            </a:r>
            <a:br>
              <a:rPr lang="ru-RU" sz="2000" dirty="0"/>
            </a:br>
            <a:r>
              <a:rPr lang="ru-RU" sz="2800" dirty="0" smtClean="0">
                <a:solidFill>
                  <a:srgbClr val="FF0000"/>
                </a:solidFill>
              </a:rPr>
              <a:t>1.</a:t>
            </a:r>
            <a:r>
              <a:rPr lang="ru-RU" sz="3200" i="1" dirty="0" smtClean="0">
                <a:solidFill>
                  <a:srgbClr val="FF0000"/>
                </a:solidFill>
              </a:rPr>
              <a:t>Альдегиды</a:t>
            </a:r>
            <a:r>
              <a:rPr lang="ru-RU" sz="2000" i="1" dirty="0" smtClean="0">
                <a:solidFill>
                  <a:srgbClr val="FF0000"/>
                </a:solidFill>
              </a:rPr>
              <a:t> </a:t>
            </a:r>
            <a:r>
              <a:rPr lang="ru-RU" sz="2000" i="1" dirty="0"/>
              <a:t>– </a:t>
            </a:r>
            <a:r>
              <a:rPr lang="ru-RU" sz="2000" dirty="0"/>
              <a:t>соединения, содержащие альдегидную </a:t>
            </a:r>
            <a:r>
              <a:rPr lang="ru-RU" sz="2000" dirty="0" smtClean="0"/>
              <a:t>групп—С     </a:t>
            </a:r>
            <a:r>
              <a:rPr lang="ru-RU" sz="2000" dirty="0"/>
              <a:t>.</a:t>
            </a:r>
            <a:br>
              <a:rPr lang="ru-RU" sz="2000" dirty="0"/>
            </a:br>
            <a:r>
              <a:rPr lang="ru-RU" sz="2000" dirty="0" smtClean="0"/>
              <a:t>                                                                                                                   </a:t>
            </a:r>
            <a:r>
              <a:rPr lang="en-US" sz="2000" dirty="0" smtClean="0"/>
              <a:t>                </a:t>
            </a:r>
            <a:r>
              <a:rPr lang="ru-RU" sz="2000" dirty="0" smtClean="0"/>
              <a:t>    </a:t>
            </a:r>
            <a:r>
              <a:rPr lang="ru-RU" sz="2000" dirty="0"/>
              <a:t>\</a:t>
            </a:r>
            <a:br>
              <a:rPr lang="ru-RU" sz="2000" dirty="0"/>
            </a:br>
            <a:r>
              <a:rPr lang="ru-RU" sz="2000" dirty="0"/>
              <a:t>                                                                                                                  </a:t>
            </a:r>
            <a:r>
              <a:rPr lang="en-US" sz="2000" dirty="0" smtClean="0"/>
              <a:t>                </a:t>
            </a:r>
            <a:r>
              <a:rPr lang="ru-RU" sz="2000" dirty="0" smtClean="0"/>
              <a:t>      </a:t>
            </a:r>
            <a:r>
              <a:rPr lang="en-US" sz="2000" dirty="0"/>
              <a:t>H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42844" y="2928934"/>
            <a:ext cx="8858312" cy="3643338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Им можно дать и такое определение: « Это соединения, содержащие карбонильную группу, связанную с атомом водорода и углеводородным радикалом».</a:t>
            </a: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O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//</a:t>
            </a: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R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—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C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общая формула альдегидов.</a:t>
            </a: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\</a:t>
            </a: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H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/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0"/>
            <a:ext cx="54488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85800" algn="l"/>
              </a:tabLs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Окисление гидроксидом меди (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II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):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858524" y="642918"/>
            <a:ext cx="74282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CuSO</a:t>
            </a:r>
            <a:r>
              <a:rPr kumimoji="0" lang="en-US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4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+  2KOH                Cu ( OH )</a:t>
            </a:r>
            <a:r>
              <a:rPr kumimoji="0" lang="en-US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↓</a:t>
            </a:r>
            <a:r>
              <a:rPr kumimoji="0" lang="en-US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+   K</a:t>
            </a:r>
            <a:r>
              <a:rPr kumimoji="0" lang="en-US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SO</a:t>
            </a:r>
            <a:r>
              <a:rPr kumimoji="0" lang="en-US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4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голубой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5059" name="Line 3"/>
          <p:cNvSpPr>
            <a:spLocks noChangeShapeType="1"/>
          </p:cNvSpPr>
          <p:nvPr/>
        </p:nvSpPr>
        <p:spPr bwMode="auto">
          <a:xfrm>
            <a:off x="3673472" y="868924"/>
            <a:ext cx="54133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2" name="Line 6"/>
          <p:cNvSpPr>
            <a:spLocks noChangeShapeType="1"/>
          </p:cNvSpPr>
          <p:nvPr/>
        </p:nvSpPr>
        <p:spPr bwMode="auto">
          <a:xfrm flipH="1">
            <a:off x="2214546" y="3386136"/>
            <a:ext cx="630237" cy="1793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0" name="Line 4"/>
          <p:cNvSpPr>
            <a:spLocks noChangeShapeType="1"/>
          </p:cNvSpPr>
          <p:nvPr/>
        </p:nvSpPr>
        <p:spPr bwMode="auto">
          <a:xfrm flipH="1">
            <a:off x="6572264" y="3657600"/>
            <a:ext cx="180975" cy="1809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1" name="Line 5"/>
          <p:cNvSpPr>
            <a:spLocks noChangeShapeType="1"/>
          </p:cNvSpPr>
          <p:nvPr/>
        </p:nvSpPr>
        <p:spPr bwMode="auto">
          <a:xfrm>
            <a:off x="7543818" y="3671886"/>
            <a:ext cx="180975" cy="1809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2357430"/>
            <a:ext cx="894187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// 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t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//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R—C     +   2Cu ( OH )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↓ ———→ R—C         +   2CuOH↓  +   H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3214686"/>
            <a:ext cx="9144000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\</a:t>
            </a:r>
            <a:r>
              <a:rPr lang="en-US" sz="2000" dirty="0" smtClean="0"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\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желт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цв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-542966" y="3457556"/>
            <a:ext cx="9031640" cy="1585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H                                                           OH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  Сu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O↓       H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кирпично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красного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цвета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0"/>
            <a:ext cx="31758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III.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Галогенирование: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428604"/>
            <a:ext cx="8658139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                          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//                                                              //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СН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—С      +     6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J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+   3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KOH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———→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CJ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+  3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KJ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+  3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\                                                                \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Н                            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ацетальдегид                                    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иодаль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2786058"/>
            <a:ext cx="43642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IV.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Альдольная конденсация: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084" name="Line 4"/>
          <p:cNvSpPr>
            <a:spLocks noChangeShapeType="1"/>
          </p:cNvSpPr>
          <p:nvPr/>
        </p:nvSpPr>
        <p:spPr bwMode="auto">
          <a:xfrm>
            <a:off x="2615464" y="4403585"/>
            <a:ext cx="179387" cy="1809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-1009693" y="3952483"/>
            <a:ext cx="91440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О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Н     О                             ОН            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-858141" y="4204652"/>
            <a:ext cx="878772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//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│    //                            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│              ║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СН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—С          +        С—С—Н ———→СН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—С—СН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—С—Н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\                    │                                       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Н                 Н                                       Н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этаналь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этаналь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альдоль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2166492" y="3931229"/>
            <a:ext cx="357190" cy="4286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Н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1869048" y="4357694"/>
            <a:ext cx="28575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>
            <a:off x="1654734" y="4214818"/>
            <a:ext cx="214314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0" y="0"/>
            <a:ext cx="745479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V.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Взаимодействие с пятихлористым фосфором и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en-US" sz="2400" dirty="0" smtClean="0">
                <a:latin typeface="Arial" pitchFamily="34" charset="0"/>
                <a:ea typeface="Times New Roman" pitchFamily="18" charset="0"/>
              </a:rPr>
              <a:t>  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тионилхлоридом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-1643106" y="857232"/>
            <a:ext cx="9966190" cy="226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                                                   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Cl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//                                                      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R—C       +      PCl</a:t>
            </a:r>
            <a:r>
              <a:rPr kumimoji="0" lang="en-US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5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—————→ R—C—H   +    POCl</a:t>
            </a:r>
            <a:r>
              <a:rPr kumimoji="0" lang="en-US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\              хлорид                             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H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фосфора (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V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)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Cl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-1643106" y="3571876"/>
            <a:ext cx="10067180" cy="226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O                                                       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Cl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//                                                         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R—C       +      SOCl</a:t>
            </a:r>
            <a:r>
              <a:rPr kumimoji="0" lang="en-US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—————→ R—C—H   +    SO</a:t>
            </a:r>
            <a:r>
              <a:rPr kumimoji="0" lang="en-US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↑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\     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тионилхлорид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H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Cl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0"/>
            <a:ext cx="64813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VI.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Восстановление альдегидов до спиртов: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214282" y="285728"/>
            <a:ext cx="611635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//                           Ni, t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H—C          +     H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—————→ CH</a:t>
            </a:r>
            <a:r>
              <a:rPr kumimoji="0" lang="en-US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OH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\                                             метанол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метаналь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142844" y="3143248"/>
            <a:ext cx="63546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//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Ni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t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С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+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—————→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ОН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\                                           этанол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этаналь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2387279" y="0"/>
            <a:ext cx="3684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V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. Применение.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541548"/>
            <a:ext cx="8908849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//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1. Метаналь Н—С         ( 35-40 % р-р формалин ). Используется в медицине как антисепти-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\          ческое средство. Яд!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Н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Формальдегид – газ с резким удушливым запахом, хорошо растворим в воде.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2748503"/>
            <a:ext cx="898573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//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Этаналь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СН</a:t>
            </a:r>
            <a:r>
              <a:rPr kumimoji="0" lang="ru-RU" sz="1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—С   . Подвижная, бесцветная, легкоиспаряющаяся жидкость с характер-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\    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ным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запахом. Используют для получения уксусной кислоты,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раст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Н  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ворима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в воде.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Line 1"/>
          <p:cNvSpPr>
            <a:spLocks noChangeShapeType="1"/>
          </p:cNvSpPr>
          <p:nvPr/>
        </p:nvSpPr>
        <p:spPr bwMode="auto">
          <a:xfrm>
            <a:off x="2571736" y="3071810"/>
            <a:ext cx="9921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8" name="Line 2"/>
          <p:cNvSpPr>
            <a:spLocks noChangeShapeType="1"/>
          </p:cNvSpPr>
          <p:nvPr/>
        </p:nvSpPr>
        <p:spPr bwMode="auto">
          <a:xfrm flipH="1">
            <a:off x="2571736" y="3214686"/>
            <a:ext cx="9017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9" name="AutoShape 3"/>
          <p:cNvSpPr>
            <a:spLocks noChangeArrowheads="1"/>
          </p:cNvSpPr>
          <p:nvPr/>
        </p:nvSpPr>
        <p:spPr bwMode="auto">
          <a:xfrm rot="5400000">
            <a:off x="5607849" y="2678902"/>
            <a:ext cx="1214447" cy="1143007"/>
          </a:xfrm>
          <a:prstGeom prst="hexagon">
            <a:avLst>
              <a:gd name="adj" fmla="val 28377"/>
              <a:gd name="vf" fmla="val 11547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228572" y="857232"/>
            <a:ext cx="9057095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При длительном стоянии ацетальдегид легко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полимеризуется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переходя в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тримерпараальдегид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СН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</a:t>
            </a: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│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-57120" y="2384765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О                              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СН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//                      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О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28576" y="2843210"/>
            <a:ext cx="1396773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3СН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—С                                          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\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Н         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Н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С—НС                СН—СН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Паральдегид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– жидкость, обладающая снотворным действием.                                                                              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-24"/>
            <a:ext cx="9541395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</a:t>
            </a:r>
            <a:r>
              <a:rPr kumimoji="0" lang="en-US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</a:t>
            </a:r>
            <a:r>
              <a:rPr lang="en-US" sz="1700" dirty="0" smtClean="0">
                <a:latin typeface="Arial" pitchFamily="34" charset="0"/>
                <a:ea typeface="Times New Roman" pitchFamily="18" charset="0"/>
              </a:rPr>
              <a:t>           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О           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// 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3.Пропеналь ( акролеин ) СН</a:t>
            </a:r>
            <a:r>
              <a:rPr kumimoji="0" lang="ru-RU" sz="17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══СН—С    . </a:t>
            </a:r>
            <a:r>
              <a:rPr kumimoji="0" lang="en-US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Жидкость с резким запахом ( запах кухонного 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</a:t>
            </a:r>
            <a:r>
              <a:rPr kumimoji="0" lang="en-US" sz="17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\     чада ). Используют для получения твердых   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Н   пластмасс.  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1643050"/>
            <a:ext cx="9617505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О 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//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4. </a:t>
            </a: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Бензальдегид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С</a:t>
            </a:r>
            <a:r>
              <a:rPr kumimoji="0" lang="ru-RU" sz="17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6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</a:t>
            </a:r>
            <a:r>
              <a:rPr kumimoji="0" lang="ru-RU" sz="17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5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—С   .  Жидкость с характерным запахом ( </a:t>
            </a: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запахом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горького </a:t>
            </a: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минда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\      ля ), бесцветная, маслянистая. Используют для получения 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Н    красителей , душистых и лекарственных веществ.  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0" y="3571876"/>
            <a:ext cx="8799653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5. Пропанон ( ацетон ) – бесцветная жидкость, с характерным запахом, легче воды,</a:t>
            </a:r>
            <a:endParaRPr kumimoji="0" 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растворитель. Используется для синтеза хлороформа, встречается в моче больных</a:t>
            </a:r>
            <a:endParaRPr kumimoji="0" lang="en-U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сахарным диабетом. Хорошо растворим в воде, спирте и эфире.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2319472" y="0"/>
            <a:ext cx="4038478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Йодоформная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проба: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857232"/>
            <a:ext cx="78790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+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NaOH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//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СН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—С—СН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+  3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J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—————→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CHJ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↓  +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CH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+    3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HJ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║                                           йодоформ      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\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ONa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ацетат натрия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285720" y="3143248"/>
            <a:ext cx="856741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Эта реакция используется для обнаружения ацетоновых тел в моче у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Arial" pitchFamily="34" charset="0"/>
                <a:ea typeface="Times New Roman" pitchFamily="18" charset="0"/>
              </a:rPr>
              <a:t>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ольных сахарным диабетом.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8596" y="714356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ru-RU" sz="2400" dirty="0"/>
              <a:t/>
            </a:r>
            <a:br>
              <a:rPr lang="ru-RU" sz="2400" dirty="0"/>
            </a:br>
            <a:r>
              <a:rPr lang="ru-RU" sz="3200" dirty="0">
                <a:solidFill>
                  <a:srgbClr val="FF0000"/>
                </a:solidFill>
              </a:rPr>
              <a:t>2.   </a:t>
            </a:r>
            <a:r>
              <a:rPr lang="ru-RU" sz="3200" i="1" dirty="0">
                <a:solidFill>
                  <a:srgbClr val="FF0000"/>
                </a:solidFill>
              </a:rPr>
              <a:t>Кетоны </a:t>
            </a:r>
            <a:r>
              <a:rPr lang="ru-RU" sz="3200" i="1" dirty="0"/>
              <a:t>– </a:t>
            </a:r>
            <a:r>
              <a:rPr lang="ru-RU" sz="3200" dirty="0"/>
              <a:t>соединения, содержащие карбонильную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                \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группу     </a:t>
            </a:r>
            <a:r>
              <a:rPr lang="ru-RU" sz="3200" dirty="0"/>
              <a:t>С═О, связанную с двумя </a:t>
            </a:r>
            <a:br>
              <a:rPr lang="ru-RU" sz="3200" dirty="0"/>
            </a:br>
            <a:r>
              <a:rPr lang="ru-RU" sz="3200" dirty="0"/>
              <a:t>               </a:t>
            </a:r>
            <a:r>
              <a:rPr lang="ru-RU" sz="3200" dirty="0" smtClean="0"/>
              <a:t>  /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углеводородными радикалами.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3429000"/>
            <a:ext cx="8858280" cy="3429000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\</a:t>
            </a:r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Группу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 ═ О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называют также кетонной группой</a:t>
            </a:r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/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  </a:t>
            </a:r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601653"/>
            <a:ext cx="91440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i="1" dirty="0">
                <a:solidFill>
                  <a:srgbClr val="FF0000"/>
                </a:solidFill>
              </a:rPr>
              <a:t>Кетоны</a:t>
            </a:r>
            <a:r>
              <a:rPr lang="ru-RU" i="1" dirty="0"/>
              <a:t> – </a:t>
            </a:r>
            <a:r>
              <a:rPr lang="ru-RU" dirty="0"/>
              <a:t>это соединения, содержащие в своем составе кетонную группу.</a:t>
            </a:r>
            <a:r>
              <a:rPr lang="ru-RU" i="1" dirty="0"/>
              <a:t/>
            </a:r>
            <a:br>
              <a:rPr lang="ru-RU" i="1" dirty="0"/>
            </a:br>
            <a:r>
              <a:rPr lang="ru-RU" dirty="0"/>
              <a:t>Альдегиды и кетоны бывают:</a:t>
            </a: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2571744"/>
            <a:ext cx="9144000" cy="3571900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                           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                                    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</a:t>
            </a:r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                          //                                         ║</a:t>
            </a:r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/>
            <a:r>
              <a:rPr lang="en-US" sz="2800" dirty="0">
                <a:solidFill>
                  <a:srgbClr val="7030A0"/>
                </a:solidFill>
              </a:rPr>
              <a:t>I</a:t>
            </a:r>
            <a:r>
              <a:rPr lang="ru-RU" sz="2800" dirty="0">
                <a:solidFill>
                  <a:srgbClr val="7030A0"/>
                </a:solidFill>
              </a:rPr>
              <a:t>. Алифатические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СН</a:t>
            </a:r>
            <a:r>
              <a:rPr lang="ru-RU" sz="2800" baseline="-25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—С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,                        СН</a:t>
            </a:r>
            <a:r>
              <a:rPr lang="ru-RU" sz="2800" baseline="-25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—С—СН</a:t>
            </a:r>
            <a:r>
              <a:rPr lang="ru-RU" sz="2800" baseline="-25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</a:t>
            </a:r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                           \                                пропанон – 2 </a:t>
            </a:r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                  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                 </a:t>
            </a:r>
            <a:endParaRPr lang="ru-RU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                 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                                                                       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диметилкетон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(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ацетон )</a:t>
            </a:r>
          </a:p>
          <a:p>
            <a:pPr algn="l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                         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этаналь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3101983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100" dirty="0"/>
              <a:t> </a:t>
            </a:r>
            <a:endParaRPr lang="ru-RU" sz="2200" dirty="0"/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357158" y="515796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en-US" sz="3200" dirty="0">
                <a:solidFill>
                  <a:srgbClr val="7030A0"/>
                </a:solidFill>
              </a:rPr>
              <a:t>II</a:t>
            </a:r>
            <a:r>
              <a:rPr lang="ru-RU" sz="3200" dirty="0">
                <a:solidFill>
                  <a:srgbClr val="7030A0"/>
                </a:solidFill>
              </a:rPr>
              <a:t>. Алициклические </a:t>
            </a:r>
          </a:p>
        </p:txBody>
      </p:sp>
      <p:sp>
        <p:nvSpPr>
          <p:cNvPr id="17410" name="AutoShape 2"/>
          <p:cNvSpPr>
            <a:spLocks noChangeArrowheads="1"/>
          </p:cNvSpPr>
          <p:nvPr/>
        </p:nvSpPr>
        <p:spPr bwMode="auto">
          <a:xfrm rot="5400000">
            <a:off x="1414440" y="1871651"/>
            <a:ext cx="1022353" cy="850903"/>
          </a:xfrm>
          <a:prstGeom prst="hexagon">
            <a:avLst>
              <a:gd name="adj" fmla="val 30921"/>
              <a:gd name="vf" fmla="val 11547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09" name="AutoShape 1"/>
          <p:cNvSpPr>
            <a:spLocks noChangeArrowheads="1"/>
          </p:cNvSpPr>
          <p:nvPr/>
        </p:nvSpPr>
        <p:spPr bwMode="auto">
          <a:xfrm rot="5400000">
            <a:off x="5397503" y="1903403"/>
            <a:ext cx="1000131" cy="850902"/>
          </a:xfrm>
          <a:prstGeom prst="hexagon">
            <a:avLst>
              <a:gd name="adj" fmla="val 30921"/>
              <a:gd name="vf" fmla="val 11547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800242" y="1271568"/>
            <a:ext cx="453201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                                                      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-1643106" y="1514462"/>
            <a:ext cx="1007275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//                                                      //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— С                                                 —С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\                                                      \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Н                                                     СН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971528" y="3314690"/>
            <a:ext cx="8564589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Циклогексанкарб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альдегид                               метилциклогексилкетон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>
                <a:solidFill>
                  <a:srgbClr val="7030A0"/>
                </a:solidFill>
              </a:rPr>
              <a:t>III</a:t>
            </a:r>
            <a:r>
              <a:rPr lang="ru-RU" sz="3200" dirty="0">
                <a:solidFill>
                  <a:srgbClr val="7030A0"/>
                </a:solidFill>
              </a:rPr>
              <a:t>. Ароматические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О</a:t>
            </a:r>
          </a:p>
          <a:p>
            <a:pPr>
              <a:buNone/>
            </a:pPr>
            <a:r>
              <a:rPr lang="ru-RU" dirty="0" smtClean="0"/>
              <a:t>              //</a:t>
            </a:r>
            <a:endParaRPr lang="ru-RU" dirty="0"/>
          </a:p>
          <a:p>
            <a:pPr>
              <a:buNone/>
            </a:pPr>
            <a:r>
              <a:rPr lang="ru-RU" dirty="0" smtClean="0"/>
              <a:t>С</a:t>
            </a:r>
            <a:r>
              <a:rPr lang="ru-RU" baseline="-25000" dirty="0" smtClean="0"/>
              <a:t>6</a:t>
            </a:r>
            <a:r>
              <a:rPr lang="ru-RU" dirty="0" smtClean="0"/>
              <a:t>Н</a:t>
            </a:r>
            <a:r>
              <a:rPr lang="ru-RU" baseline="-25000" dirty="0" smtClean="0"/>
              <a:t>5</a:t>
            </a:r>
            <a:r>
              <a:rPr lang="ru-RU" dirty="0" smtClean="0"/>
              <a:t>—С </a:t>
            </a:r>
            <a:r>
              <a:rPr lang="ru-RU" dirty="0"/>
              <a:t>,</a:t>
            </a:r>
            <a:r>
              <a:rPr lang="ru-RU" dirty="0" smtClean="0"/>
              <a:t>                                  —  </a:t>
            </a:r>
            <a:r>
              <a:rPr lang="ru-RU" dirty="0"/>
              <a:t>С  —</a:t>
            </a:r>
            <a:endParaRPr lang="ru-RU" dirty="0" smtClean="0"/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       \                                        ║</a:t>
            </a:r>
          </a:p>
          <a:p>
            <a:pPr>
              <a:buNone/>
            </a:pPr>
            <a:r>
              <a:rPr lang="ru-RU" dirty="0" smtClean="0"/>
              <a:t>                 Н</a:t>
            </a:r>
            <a:r>
              <a:rPr lang="ru-RU" dirty="0"/>
              <a:t> </a:t>
            </a:r>
            <a:r>
              <a:rPr lang="ru-RU" dirty="0" smtClean="0"/>
              <a:t>                                    О</a:t>
            </a:r>
          </a:p>
          <a:p>
            <a:pPr>
              <a:buNone/>
            </a:pPr>
            <a:r>
              <a:rPr lang="ru-RU" dirty="0" err="1"/>
              <a:t>бензальдегид</a:t>
            </a:r>
            <a:endParaRPr lang="ru-RU" dirty="0"/>
          </a:p>
        </p:txBody>
      </p:sp>
      <p:sp>
        <p:nvSpPr>
          <p:cNvPr id="33794" name="AutoShape 2"/>
          <p:cNvSpPr>
            <a:spLocks noChangeArrowheads="1"/>
          </p:cNvSpPr>
          <p:nvPr/>
        </p:nvSpPr>
        <p:spPr bwMode="auto">
          <a:xfrm rot="5400000">
            <a:off x="3428992" y="2214554"/>
            <a:ext cx="1285884" cy="1000132"/>
          </a:xfrm>
          <a:prstGeom prst="hexagon">
            <a:avLst>
              <a:gd name="adj" fmla="val 31594"/>
              <a:gd name="vf" fmla="val 11547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5" name="Oval 3"/>
          <p:cNvSpPr>
            <a:spLocks noChangeArrowheads="1"/>
          </p:cNvSpPr>
          <p:nvPr/>
        </p:nvSpPr>
        <p:spPr bwMode="auto">
          <a:xfrm>
            <a:off x="3714745" y="2357430"/>
            <a:ext cx="714380" cy="71438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 dirty="0"/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 rot="5400000">
            <a:off x="6143636" y="2143116"/>
            <a:ext cx="1285884" cy="1000132"/>
          </a:xfrm>
          <a:prstGeom prst="hexagon">
            <a:avLst>
              <a:gd name="adj" fmla="val 31594"/>
              <a:gd name="vf" fmla="val 11547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6429388" y="2285992"/>
            <a:ext cx="714380" cy="71438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29124" y="4202676"/>
            <a:ext cx="24240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/>
              <a:t>бензофенон</a:t>
            </a:r>
            <a:r>
              <a:rPr lang="ru-RU" sz="32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98903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Кетоны </a:t>
            </a:r>
            <a:r>
              <a:rPr lang="ru-RU" dirty="0">
                <a:solidFill>
                  <a:srgbClr val="7030A0"/>
                </a:solidFill>
              </a:rPr>
              <a:t>бывают:</a:t>
            </a:r>
            <a:br>
              <a:rPr lang="ru-RU" dirty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                                        </a:t>
            </a:r>
            <a:r>
              <a:rPr lang="en-US" dirty="0" smtClean="0"/>
              <a:t>O</a:t>
            </a:r>
            <a:r>
              <a:rPr lang="ru-RU" dirty="0" smtClean="0"/>
              <a:t>                                О</a:t>
            </a:r>
            <a:endParaRPr lang="ru-RU" dirty="0"/>
          </a:p>
          <a:p>
            <a:pPr>
              <a:buNone/>
            </a:pPr>
            <a:r>
              <a:rPr lang="ru-RU" dirty="0"/>
              <a:t>                                            ║                                </a:t>
            </a:r>
            <a:r>
              <a:rPr lang="ru-RU" dirty="0" smtClean="0"/>
              <a:t>║</a:t>
            </a:r>
            <a:endParaRPr lang="ru-RU" dirty="0"/>
          </a:p>
          <a:p>
            <a:pPr>
              <a:buNone/>
            </a:pPr>
            <a:r>
              <a:rPr lang="en-US" dirty="0"/>
              <a:t>I</a:t>
            </a:r>
            <a:r>
              <a:rPr lang="ru-RU" dirty="0" smtClean="0"/>
              <a:t>.Симметричные   </a:t>
            </a:r>
            <a:r>
              <a:rPr lang="ru-RU" dirty="0"/>
              <a:t>Н</a:t>
            </a:r>
            <a:r>
              <a:rPr lang="ru-RU" baseline="-25000" dirty="0"/>
              <a:t>3</a:t>
            </a:r>
            <a:r>
              <a:rPr lang="ru-RU" dirty="0"/>
              <a:t>С—С—СН</a:t>
            </a:r>
            <a:r>
              <a:rPr lang="ru-RU" baseline="-25000" dirty="0"/>
              <a:t>3 </a:t>
            </a:r>
            <a:r>
              <a:rPr lang="ru-RU" dirty="0"/>
              <a:t>              </a:t>
            </a:r>
            <a:r>
              <a:rPr lang="en-US" dirty="0" smtClean="0"/>
              <a:t>R</a:t>
            </a:r>
            <a:r>
              <a:rPr lang="ru-RU" dirty="0"/>
              <a:t>—</a:t>
            </a:r>
            <a:r>
              <a:rPr lang="en-US" dirty="0"/>
              <a:t>C</a:t>
            </a:r>
            <a:r>
              <a:rPr lang="ru-RU" dirty="0"/>
              <a:t>—</a:t>
            </a:r>
            <a:r>
              <a:rPr lang="en-US" dirty="0"/>
              <a:t>R</a:t>
            </a:r>
            <a:endParaRPr lang="ru-RU" dirty="0"/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en-US" dirty="0"/>
              <a:t>II</a:t>
            </a:r>
            <a:r>
              <a:rPr lang="ru-RU" dirty="0" smtClean="0"/>
              <a:t>.Смешанные      </a:t>
            </a:r>
            <a:r>
              <a:rPr lang="ru-RU" dirty="0"/>
              <a:t>С</a:t>
            </a:r>
            <a:r>
              <a:rPr lang="ru-RU" baseline="-25000" dirty="0"/>
              <a:t>6</a:t>
            </a:r>
            <a:r>
              <a:rPr lang="ru-RU" dirty="0"/>
              <a:t>Н</a:t>
            </a:r>
            <a:r>
              <a:rPr lang="ru-RU" baseline="-25000" dirty="0"/>
              <a:t>5</a:t>
            </a:r>
            <a:r>
              <a:rPr lang="ru-RU" dirty="0"/>
              <a:t>—С—СН</a:t>
            </a:r>
            <a:r>
              <a:rPr lang="ru-RU" baseline="-25000" dirty="0"/>
              <a:t>3</a:t>
            </a:r>
            <a:r>
              <a:rPr lang="ru-RU" dirty="0"/>
              <a:t>                </a:t>
            </a:r>
            <a:r>
              <a:rPr lang="en-US" dirty="0"/>
              <a:t>R</a:t>
            </a:r>
            <a:r>
              <a:rPr lang="ru-RU" dirty="0"/>
              <a:t>—</a:t>
            </a:r>
            <a:r>
              <a:rPr lang="en-US" dirty="0"/>
              <a:t>C</a:t>
            </a:r>
            <a:r>
              <a:rPr lang="ru-RU" dirty="0"/>
              <a:t>—</a:t>
            </a:r>
            <a:r>
              <a:rPr lang="en-US" dirty="0"/>
              <a:t>R</a:t>
            </a:r>
            <a:r>
              <a:rPr lang="ru-RU" baseline="-25000" dirty="0"/>
              <a:t>1</a:t>
            </a:r>
            <a:r>
              <a:rPr lang="ru-RU" dirty="0"/>
              <a:t>  </a:t>
            </a:r>
          </a:p>
          <a:p>
            <a:pPr>
              <a:buNone/>
            </a:pPr>
            <a:r>
              <a:rPr lang="ru-RU" dirty="0"/>
              <a:t>                                            ║                                </a:t>
            </a:r>
            <a:r>
              <a:rPr lang="ru-RU" dirty="0" smtClean="0"/>
              <a:t> ║ </a:t>
            </a:r>
            <a:endParaRPr lang="ru-RU" dirty="0"/>
          </a:p>
          <a:p>
            <a:pPr>
              <a:buNone/>
            </a:pPr>
            <a:r>
              <a:rPr lang="ru-RU" dirty="0"/>
              <a:t>                                            О                                  </a:t>
            </a:r>
            <a:r>
              <a:rPr lang="en-US" dirty="0" smtClean="0"/>
              <a:t>O</a:t>
            </a:r>
            <a:endParaRPr lang="ru-RU" dirty="0"/>
          </a:p>
          <a:p>
            <a:pPr>
              <a:buNone/>
            </a:pPr>
            <a:r>
              <a:rPr lang="ru-RU" dirty="0"/>
              <a:t>                                 </a:t>
            </a:r>
            <a:r>
              <a:rPr lang="ru-RU" dirty="0" err="1"/>
              <a:t>ацетофенон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en-GB" b="1" dirty="0" smtClean="0">
                <a:solidFill>
                  <a:srgbClr val="7030A0"/>
                </a:solidFill>
              </a:rPr>
              <a:t>II</a:t>
            </a:r>
            <a:r>
              <a:rPr lang="ru-RU" b="1" dirty="0">
                <a:solidFill>
                  <a:srgbClr val="7030A0"/>
                </a:solidFill>
              </a:rPr>
              <a:t>. Номенклатура.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9001156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</a:t>
            </a:r>
            <a:r>
              <a:rPr lang="ru-RU" b="1" dirty="0" err="1" smtClean="0"/>
              <a:t>Номерацию</a:t>
            </a:r>
            <a:r>
              <a:rPr lang="ru-RU" b="1" dirty="0" smtClean="0"/>
              <a:t> </a:t>
            </a:r>
            <a:r>
              <a:rPr lang="ru-RU" b="1" dirty="0"/>
              <a:t>начинают в альдегидах </a:t>
            </a:r>
            <a:r>
              <a:rPr lang="ru-RU" b="1" dirty="0" smtClean="0"/>
              <a:t>с альдегидной </a:t>
            </a:r>
            <a:r>
              <a:rPr lang="ru-RU" b="1" dirty="0"/>
              <a:t>группы. Название альдегидам дают с </a:t>
            </a:r>
            <a:r>
              <a:rPr lang="ru-RU" b="1" dirty="0" smtClean="0"/>
              <a:t>суффиксом  </a:t>
            </a:r>
            <a:r>
              <a:rPr lang="ru-RU" b="1" dirty="0"/>
              <a:t>– </a:t>
            </a:r>
            <a:r>
              <a:rPr lang="ru-RU" b="1" i="1" dirty="0"/>
              <a:t>аль</a:t>
            </a:r>
            <a:r>
              <a:rPr lang="ru-RU" b="1" dirty="0"/>
              <a:t> на конце</a:t>
            </a:r>
            <a:r>
              <a:rPr lang="ru-RU" b="1" dirty="0" smtClean="0"/>
              <a:t>.</a:t>
            </a:r>
          </a:p>
          <a:p>
            <a:pPr>
              <a:buNone/>
            </a:pPr>
            <a:r>
              <a:rPr lang="ru-RU" dirty="0" smtClean="0"/>
              <a:t>                                     О</a:t>
            </a:r>
            <a:endParaRPr lang="ru-RU" dirty="0"/>
          </a:p>
          <a:p>
            <a:pPr>
              <a:buNone/>
            </a:pPr>
            <a:r>
              <a:rPr lang="ru-RU" dirty="0"/>
              <a:t>4          </a:t>
            </a:r>
            <a:r>
              <a:rPr lang="ru-RU" dirty="0" smtClean="0"/>
              <a:t>3         2      1 </a:t>
            </a:r>
            <a:r>
              <a:rPr lang="ru-RU" dirty="0"/>
              <a:t>//</a:t>
            </a:r>
          </a:p>
          <a:p>
            <a:pPr>
              <a:buNone/>
            </a:pPr>
            <a:r>
              <a:rPr lang="ru-RU" dirty="0" smtClean="0"/>
              <a:t> СН</a:t>
            </a:r>
            <a:r>
              <a:rPr lang="ru-RU" baseline="-25000" dirty="0" smtClean="0"/>
              <a:t>3</a:t>
            </a:r>
            <a:r>
              <a:rPr lang="ru-RU" dirty="0" smtClean="0"/>
              <a:t>—СН</a:t>
            </a:r>
            <a:r>
              <a:rPr lang="ru-RU" baseline="-25000" dirty="0" smtClean="0"/>
              <a:t>2</a:t>
            </a:r>
            <a:r>
              <a:rPr lang="ru-RU" dirty="0" smtClean="0"/>
              <a:t>—СН—С           </a:t>
            </a:r>
            <a:r>
              <a:rPr lang="ru-RU" dirty="0"/>
              <a:t>2-метилбутаналь</a:t>
            </a:r>
          </a:p>
          <a:p>
            <a:pPr>
              <a:buNone/>
            </a:pPr>
            <a:r>
              <a:rPr lang="ru-RU" dirty="0"/>
              <a:t>                       </a:t>
            </a:r>
            <a:r>
              <a:rPr lang="ru-RU" dirty="0" smtClean="0"/>
              <a:t>│        </a:t>
            </a:r>
            <a:r>
              <a:rPr lang="ru-RU" dirty="0"/>
              <a:t>\</a:t>
            </a:r>
          </a:p>
          <a:p>
            <a:pPr>
              <a:buNone/>
            </a:pPr>
            <a:r>
              <a:rPr lang="ru-RU" dirty="0"/>
              <a:t>                    </a:t>
            </a:r>
            <a:r>
              <a:rPr lang="ru-RU" dirty="0" smtClean="0"/>
              <a:t>   </a:t>
            </a:r>
            <a:r>
              <a:rPr lang="ru-RU" dirty="0"/>
              <a:t>СН</a:t>
            </a:r>
            <a:r>
              <a:rPr lang="ru-RU" baseline="-25000" dirty="0"/>
              <a:t>3</a:t>
            </a:r>
            <a:r>
              <a:rPr lang="ru-RU" dirty="0"/>
              <a:t>  </a:t>
            </a:r>
            <a:r>
              <a:rPr lang="ru-RU" dirty="0" smtClean="0"/>
              <a:t>     Н</a:t>
            </a:r>
            <a:endParaRPr lang="ru-RU" b="1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ec34f806b526399ed763a21f60909e9243bcd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672</TotalTime>
  <Words>1832</Words>
  <Application>Microsoft Office PowerPoint</Application>
  <PresentationFormat>Экран (4:3)</PresentationFormat>
  <Paragraphs>380</Paragraphs>
  <Slides>37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Лекция №11. </vt:lpstr>
      <vt:lpstr>I. Общая характеристика альдегидов и кетонов.   </vt:lpstr>
      <vt:lpstr>Оксосоединения делятся на две группы:                                                                                                                                          O                                                                                                                                        // 1.Альдегиды – соединения, содержащие альдегидную групп—С     .                                                                                                                                        \                                                                                                                                         H </vt:lpstr>
      <vt:lpstr> 2.   Кетоны – соединения, содержащие карбонильную                   \ группу     С═О, связанную с двумя                   / углеводородными радикалами.</vt:lpstr>
      <vt:lpstr>Кетоны – это соединения, содержащие в своем составе кетонную группу. Альдегиды и кетоны бывают: </vt:lpstr>
      <vt:lpstr> </vt:lpstr>
      <vt:lpstr>III. Ароматические</vt:lpstr>
      <vt:lpstr> Кетоны бывают: </vt:lpstr>
      <vt:lpstr> II. Номенклатура. </vt:lpstr>
      <vt:lpstr>Слайд 10</vt:lpstr>
      <vt:lpstr> Гомологический ряд альдегидов: </vt:lpstr>
      <vt:lpstr>Слайд 12</vt:lpstr>
      <vt:lpstr>Слайд 13</vt:lpstr>
      <vt:lpstr> Способы получения. 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№11. </dc:title>
  <dc:creator>Admin</dc:creator>
  <cp:lastModifiedBy>nebom zav</cp:lastModifiedBy>
  <cp:revision>88</cp:revision>
  <dcterms:created xsi:type="dcterms:W3CDTF">2008-12-18T09:46:57Z</dcterms:created>
  <dcterms:modified xsi:type="dcterms:W3CDTF">2015-02-06T16:07:12Z</dcterms:modified>
</cp:coreProperties>
</file>