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4"/>
  </p:notesMasterIdLst>
  <p:sldIdLst>
    <p:sldId id="256" r:id="rId2"/>
    <p:sldId id="261" r:id="rId3"/>
    <p:sldId id="257" r:id="rId4"/>
    <p:sldId id="288" r:id="rId5"/>
    <p:sldId id="262" r:id="rId6"/>
    <p:sldId id="259" r:id="rId7"/>
    <p:sldId id="260" r:id="rId8"/>
    <p:sldId id="263" r:id="rId9"/>
    <p:sldId id="264" r:id="rId10"/>
    <p:sldId id="285" r:id="rId11"/>
    <p:sldId id="286" r:id="rId12"/>
    <p:sldId id="265" r:id="rId13"/>
    <p:sldId id="267" r:id="rId14"/>
    <p:sldId id="266"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7" r:id="rId33"/>
  </p:sldIdLst>
  <p:sldSz cx="12192000" cy="6858000"/>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016" autoAdjust="0"/>
    <p:restoredTop sz="96187" autoAdjust="0"/>
  </p:normalViewPr>
  <p:slideViewPr>
    <p:cSldViewPr snapToGrid="0">
      <p:cViewPr varScale="1">
        <p:scale>
          <a:sx n="85" d="100"/>
          <a:sy n="85" d="100"/>
        </p:scale>
        <p:origin x="-108" y="-15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E375EB-F0C1-43FE-B7DE-34BB391FF2F8}" type="datetimeFigureOut">
              <a:rPr lang="ru-RU" smtClean="0"/>
              <a:pPr/>
              <a:t>22.05.2015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7B3EDA-F1D3-451E-9C86-46744B8DA7B6}" type="slidenum">
              <a:rPr lang="ru-RU" smtClean="0"/>
              <a:pPr/>
              <a:t>‹#›</a:t>
            </a:fld>
            <a:endParaRPr lang="ru-RU"/>
          </a:p>
        </p:txBody>
      </p:sp>
    </p:spTree>
    <p:extLst>
      <p:ext uri="{BB962C8B-B14F-4D97-AF65-F5344CB8AC3E}">
        <p14:creationId xmlns:p14="http://schemas.microsoft.com/office/powerpoint/2010/main" xmlns="" val="3580107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177B3EDA-F1D3-451E-9C86-46744B8DA7B6}" type="slidenum">
              <a:rPr lang="ru-RU" smtClean="0"/>
              <a:pPr/>
              <a:t>5</a:t>
            </a:fld>
            <a:endParaRPr lang="ru-RU"/>
          </a:p>
        </p:txBody>
      </p:sp>
    </p:spTree>
    <p:extLst>
      <p:ext uri="{BB962C8B-B14F-4D97-AF65-F5344CB8AC3E}">
        <p14:creationId xmlns:p14="http://schemas.microsoft.com/office/powerpoint/2010/main" xmlns="" val="3377370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ru-RU" smtClean="0"/>
              <a:t>Образец заголовка</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pPr/>
              <a:t>5/22/2015</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B80C674-7DFC-42FE-B9CD-82963CDB1557}"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2076456F-F47D-4F25-8053-2A695DA0CA7D}"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6C7379-69CC-4837-9905-BEBA22830C8A}"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9EB8B7E-8AEE-4F10-BFEE-C999AD004D36}"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8668F3F9-58BC-440B-B37B-805B9055EF92}" type="datetimeFigureOut">
              <a:rPr lang="en-US" dirty="0"/>
              <a:pPr/>
              <a:t>5/22/2015</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smtClean="0"/>
              <a:t>Вставка рисунка</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smtClean="0"/>
              <a:t>Вставка рисунка</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smtClean="0"/>
              <a:t>Вставка рисунка</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0D5A53AF-48EA-489D-8260-9DCAB666386A}" type="datetimeFigureOut">
              <a:rPr lang="en-US" dirty="0"/>
              <a:pPr/>
              <a:t>5/22/2015</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pPr/>
              <a:t>5/22/2015</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pPr/>
              <a:t>5/22/2015</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pPr/>
              <a:t>5/22/2015</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ru-RU" smtClean="0"/>
              <a:t>Образец заголовка</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pPr/>
              <a:t>5/22/2015</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20000" y="2505075"/>
            <a:ext cx="50252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6" name="Content Placeholder 5"/>
          <p:cNvSpPr>
            <a:spLocks noGrp="1"/>
          </p:cNvSpPr>
          <p:nvPr>
            <p:ph sz="quarter" idx="4"/>
          </p:nvPr>
        </p:nvSpPr>
        <p:spPr>
          <a:xfrm>
            <a:off x="6319840" y="2505075"/>
            <a:ext cx="503554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pPr/>
              <a:t>5/22/2015</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pPr/>
              <a:t>5/22/2015</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pPr/>
              <a:t>5/22/2015</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7D1BD23-6E54-4D9D-AD88-A2813C73CC25}"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471A834-4F3C-4AF9-9C74-05EC35A0F292}" type="datetimeFigureOut">
              <a:rPr lang="en-US" dirty="0"/>
              <a:pPr/>
              <a:t>5/22/2015</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pPr/>
              <a:t>5/22/2015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ezentacija.biz/" TargetMode="External"/><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1.jpeg"/><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all-about-water.ru/chemical-composition.php" TargetMode="External"/><Relationship Id="rId2" Type="http://schemas.openxmlformats.org/officeDocument/2006/relationships/hyperlink" Target="http://www.o8ode.ru/article/planetwa/zagraznenie_vody.htm" TargetMode="External"/><Relationship Id="rId1" Type="http://schemas.openxmlformats.org/officeDocument/2006/relationships/slideLayout" Target="../slideLayouts/slideLayout2.xml"/><Relationship Id="rId4" Type="http://schemas.openxmlformats.org/officeDocument/2006/relationships/hyperlink" Target="http://ovode.net/hw4.ph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06500" y="425450"/>
            <a:ext cx="10515600" cy="1325563"/>
          </a:xfrm>
        </p:spPr>
        <p:txBody>
          <a:bodyPr/>
          <a:lstStyle/>
          <a:p>
            <a:pPr algn="ctr"/>
            <a:r>
              <a:rPr lang="ru-RU" dirty="0" smtClean="0">
                <a:ea typeface="BatangChe" panose="02030609000101010101" pitchFamily="49" charset="-127"/>
              </a:rPr>
              <a:t>Вода и Жизнь</a:t>
            </a:r>
            <a:endParaRPr lang="ru-RU" dirty="0">
              <a:ea typeface="BatangChe" panose="02030609000101010101" pitchFamily="49" charset="-127"/>
            </a:endParaRPr>
          </a:p>
        </p:txBody>
      </p:sp>
      <p:pic>
        <p:nvPicPr>
          <p:cNvPr id="7" name="Объект 6"/>
          <p:cNvPicPr>
            <a:picLocks noGrp="1" noChangeAspect="1"/>
          </p:cNvPicPr>
          <p:nvPr>
            <p:ph sz="half" idx="1"/>
          </p:nvPr>
        </p:nvPicPr>
        <p:blipFill>
          <a:blip r:embed="rId2">
            <a:extLst>
              <a:ext uri="{28A0092B-C50C-407E-A947-70E740481C1C}">
                <a14:useLocalDpi xmlns:a14="http://schemas.microsoft.com/office/drawing/2010/main" xmlns="" val="0"/>
              </a:ext>
            </a:extLst>
          </a:blip>
          <a:stretch>
            <a:fillRect/>
          </a:stretch>
        </p:blipFill>
        <p:spPr>
          <a:xfrm>
            <a:off x="6451600" y="2081213"/>
            <a:ext cx="5270500" cy="3768328"/>
          </a:xfrm>
        </p:spPr>
      </p:pic>
      <p:sp>
        <p:nvSpPr>
          <p:cNvPr id="8" name="Объект 7"/>
          <p:cNvSpPr>
            <a:spLocks noGrp="1"/>
          </p:cNvSpPr>
          <p:nvPr>
            <p:ph sz="half" idx="2"/>
          </p:nvPr>
        </p:nvSpPr>
        <p:spPr>
          <a:xfrm>
            <a:off x="681040" y="3368279"/>
            <a:ext cx="5326060" cy="2481262"/>
          </a:xfrm>
        </p:spPr>
        <p:txBody>
          <a:bodyPr/>
          <a:lstStyle/>
          <a:p>
            <a:endParaRPr lang="ru-RU" dirty="0"/>
          </a:p>
        </p:txBody>
      </p:sp>
      <p:sp>
        <p:nvSpPr>
          <p:cNvPr id="5" name="Прямоугольник 4"/>
          <p:cNvSpPr/>
          <p:nvPr/>
        </p:nvSpPr>
        <p:spPr>
          <a:xfrm>
            <a:off x="785786" y="6286520"/>
            <a:ext cx="2773516" cy="369332"/>
          </a:xfrm>
          <a:prstGeom prst="rect">
            <a:avLst/>
          </a:prstGeom>
        </p:spPr>
        <p:txBody>
          <a:bodyPr wrap="none">
            <a:spAutoFit/>
          </a:bodyPr>
          <a:lstStyle/>
          <a:p>
            <a:r>
              <a:rPr lang="en-US" dirty="0" smtClean="0">
                <a:hlinkClick r:id="rId3"/>
              </a:rPr>
              <a:t>http://prezentacija.biz/</a:t>
            </a:r>
            <a:endParaRPr lang="ru-RU" dirty="0"/>
          </a:p>
        </p:txBody>
      </p:sp>
    </p:spTree>
    <p:extLst>
      <p:ext uri="{BB962C8B-B14F-4D97-AF65-F5344CB8AC3E}">
        <p14:creationId xmlns:p14="http://schemas.microsoft.com/office/powerpoint/2010/main" xmlns="" val="42504298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2038" y="0"/>
            <a:ext cx="10515600" cy="1325563"/>
          </a:xfrm>
        </p:spPr>
        <p:txBody>
          <a:bodyPr/>
          <a:lstStyle/>
          <a:p>
            <a:pPr algn="ctr"/>
            <a:r>
              <a:rPr lang="ru-RU" dirty="0" smtClean="0"/>
              <a:t>Круговорот воды в природе</a:t>
            </a:r>
            <a:endParaRPr lang="ru-RU" dirty="0"/>
          </a:p>
        </p:txBody>
      </p:sp>
      <p:sp>
        <p:nvSpPr>
          <p:cNvPr id="4" name="Объект 3"/>
          <p:cNvSpPr>
            <a:spLocks noGrp="1"/>
          </p:cNvSpPr>
          <p:nvPr>
            <p:ph sz="half" idx="1"/>
          </p:nvPr>
        </p:nvSpPr>
        <p:spPr>
          <a:xfrm>
            <a:off x="477672" y="1102293"/>
            <a:ext cx="11345626" cy="1870193"/>
          </a:xfrm>
        </p:spPr>
        <p:txBody>
          <a:bodyPr>
            <a:normAutofit fontScale="92500" lnSpcReduction="10000"/>
          </a:bodyPr>
          <a:lstStyle/>
          <a:p>
            <a:r>
              <a:rPr lang="ru-RU" dirty="0"/>
              <a:t>Круговорот воды в природе (гидрологический цикл) — процесс циклического перемещения воды в земной биосфере. Состоит из испарения воды, переноса паров воздушными течениями, их конденсации, атмосферных осадков и переноса воды в реках и других водоёмах. Большая часть воды испаряется с поверхности Мирового </a:t>
            </a:r>
            <a:r>
              <a:rPr lang="ru-RU" dirty="0" smtClean="0"/>
              <a:t>океана.</a:t>
            </a:r>
            <a:endParaRPr lang="ru-RU" dirty="0"/>
          </a:p>
        </p:txBody>
      </p:sp>
      <p:pic>
        <p:nvPicPr>
          <p:cNvPr id="6" name="Объект 5"/>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3049084" y="2822758"/>
            <a:ext cx="6202801" cy="39068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631060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786453" y="655094"/>
            <a:ext cx="10986447" cy="5931303"/>
          </a:xfrm>
        </p:spPr>
        <p:txBody>
          <a:bodyPr>
            <a:normAutofit fontScale="92500"/>
          </a:bodyPr>
          <a:lstStyle/>
          <a:p>
            <a:r>
              <a:rPr lang="ru-RU" dirty="0"/>
              <a:t>Моря теряют из-за испарения больше воды, чем получают с осадками, на суше — положение обратное</a:t>
            </a:r>
            <a:r>
              <a:rPr lang="ru-RU" dirty="0" smtClean="0"/>
              <a:t>.</a:t>
            </a:r>
          </a:p>
          <a:p>
            <a:r>
              <a:rPr lang="ru-RU" dirty="0"/>
              <a:t>Круговорот воды приводится в движение энергией Солнца</a:t>
            </a:r>
            <a:r>
              <a:rPr lang="ru-RU" dirty="0" smtClean="0"/>
              <a:t>.</a:t>
            </a:r>
          </a:p>
          <a:p>
            <a:r>
              <a:rPr lang="ru-RU" dirty="0"/>
              <a:t>В процессе адвекции водяной пар перемещается с воздушными массами, пока, в конце концов, не оказывается в зоне с низкой температурой. Это вызывает конденсацию влаги в облаках. Облака продолжают перемещаться вместе с воздухом, в то время как сконденсированные капельки воды в них перемешиваются, слипаются и растут в размерах</a:t>
            </a:r>
            <a:r>
              <a:rPr lang="ru-RU" dirty="0" smtClean="0"/>
              <a:t>.</a:t>
            </a:r>
            <a:endParaRPr lang="ru-RU" dirty="0"/>
          </a:p>
          <a:p>
            <a:r>
              <a:rPr lang="ru-RU" dirty="0"/>
              <a:t>В итоге вода выпадает в виде осадков над сушей или океаном; при этом океан испаряет больше влаги в атмосферу, чем приобретает от осадков, а суша — наоборот, получает с осадками больше, чем с неё испаряется</a:t>
            </a:r>
            <a:r>
              <a:rPr lang="ru-RU" dirty="0" smtClean="0"/>
              <a:t>.</a:t>
            </a:r>
          </a:p>
          <a:p>
            <a:r>
              <a:rPr lang="ru-RU" dirty="0"/>
              <a:t>Большая </a:t>
            </a:r>
            <a:r>
              <a:rPr lang="ru-RU" dirty="0" smtClean="0"/>
              <a:t>часть </a:t>
            </a:r>
            <a:r>
              <a:rPr lang="ru-RU" dirty="0"/>
              <a:t>воды возвращается из атмосферы в виде дождя</a:t>
            </a:r>
            <a:r>
              <a:rPr lang="ru-RU" dirty="0" smtClean="0"/>
              <a:t>.</a:t>
            </a:r>
          </a:p>
          <a:p>
            <a:r>
              <a:rPr lang="ru-RU" dirty="0"/>
              <a:t>Со временем вода возвращается в океан, чтобы продолжить круговорот.</a:t>
            </a:r>
            <a:endParaRPr lang="ru-RU" dirty="0" smtClean="0"/>
          </a:p>
          <a:p>
            <a:endParaRPr lang="ru-RU" dirty="0"/>
          </a:p>
        </p:txBody>
      </p:sp>
    </p:spTree>
    <p:extLst>
      <p:ext uri="{BB962C8B-B14F-4D97-AF65-F5344CB8AC3E}">
        <p14:creationId xmlns:p14="http://schemas.microsoft.com/office/powerpoint/2010/main" xmlns="" val="40366671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Изменение давления с глубиной </a:t>
            </a:r>
          </a:p>
        </p:txBody>
      </p:sp>
      <p:sp>
        <p:nvSpPr>
          <p:cNvPr id="3" name="Объект 2"/>
          <p:cNvSpPr>
            <a:spLocks noGrp="1"/>
          </p:cNvSpPr>
          <p:nvPr>
            <p:ph idx="1"/>
          </p:nvPr>
        </p:nvSpPr>
        <p:spPr>
          <a:xfrm>
            <a:off x="1120000" y="1825624"/>
            <a:ext cx="10233800" cy="4537075"/>
          </a:xfrm>
        </p:spPr>
        <p:txBody>
          <a:bodyPr>
            <a:normAutofit/>
          </a:bodyPr>
          <a:lstStyle/>
          <a:p>
            <a:r>
              <a:rPr lang="ru-RU" sz="3200" dirty="0"/>
              <a:t>Пребывание человека под водой в непривычной для него среде имеет существенные особенности. Погружаясь в воду, человек кроме атмосферного давления воздуха, которое действует на поверхность воды, дополнительно испытывает гидростатическое (избыточное) давление. Общее (абсолютное) давление, измеряемое от нуля — полного вакуума, которое фактически испытывает человек под водой: </a:t>
            </a:r>
          </a:p>
          <a:p>
            <a:r>
              <a:rPr lang="ru-RU" sz="3200" dirty="0"/>
              <a:t>1+0.1Н для пресной воды </a:t>
            </a:r>
          </a:p>
          <a:p>
            <a:endParaRPr lang="ru-RU" dirty="0"/>
          </a:p>
        </p:txBody>
      </p:sp>
    </p:spTree>
    <p:extLst>
      <p:ext uri="{BB962C8B-B14F-4D97-AF65-F5344CB8AC3E}">
        <p14:creationId xmlns:p14="http://schemas.microsoft.com/office/powerpoint/2010/main" xmlns="" val="4746975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a:xfrm>
            <a:off x="1120000" y="711200"/>
            <a:ext cx="4226700" cy="5194299"/>
          </a:xfrm>
        </p:spPr>
        <p:txBody>
          <a:bodyPr>
            <a:normAutofit fontScale="92500" lnSpcReduction="10000"/>
          </a:bodyPr>
          <a:lstStyle/>
          <a:p>
            <a:r>
              <a:rPr lang="ru-RU" dirty="0"/>
              <a:t>Абсолютное давление воды на человека значительно увеличивается с глубиной погружения. Так, на глубине 10 м по сравнению с атмосферным давлением оно удваивается и равно 2 кгс/см² (200 кПа), на глубине 20 м — утраивается и т. д. Однако относительный прирост давления с увеличением глубины уменьшается. </a:t>
            </a:r>
          </a:p>
          <a:p>
            <a:endParaRPr lang="ru-RU" dirty="0"/>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108700" y="711199"/>
            <a:ext cx="5626099" cy="51942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5939603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a:t>Распределение жизни в океане </a:t>
            </a:r>
          </a:p>
        </p:txBody>
      </p:sp>
      <p:sp>
        <p:nvSpPr>
          <p:cNvPr id="5" name="Объект 4"/>
          <p:cNvSpPr>
            <a:spLocks noGrp="1"/>
          </p:cNvSpPr>
          <p:nvPr>
            <p:ph idx="1"/>
          </p:nvPr>
        </p:nvSpPr>
        <p:spPr>
          <a:xfrm>
            <a:off x="1120000" y="1825624"/>
            <a:ext cx="10233800" cy="4473575"/>
          </a:xfrm>
        </p:spPr>
        <p:txBody>
          <a:bodyPr>
            <a:normAutofit/>
          </a:bodyPr>
          <a:lstStyle/>
          <a:p>
            <a:r>
              <a:rPr lang="ru-RU" dirty="0"/>
              <a:t>Условия жизни в океане от полюса до экватора, от поверхности до максимальных глубин очень различны. Поэтому разнообразие жизни в океане необычайно велико. В нем живут бактерии, одноклеточные растения, не видимые невооруженным глазом, и морские водоросли длиной до 80 м, микроскопические животные и огромные голубые киты. По разнообразию видов растений и животных океан вполне сравним с сушей.</a:t>
            </a:r>
          </a:p>
          <a:p>
            <a:endParaRPr lang="ru-RU" dirty="0"/>
          </a:p>
        </p:txBody>
      </p:sp>
    </p:spTree>
    <p:extLst>
      <p:ext uri="{BB962C8B-B14F-4D97-AF65-F5344CB8AC3E}">
        <p14:creationId xmlns:p14="http://schemas.microsoft.com/office/powerpoint/2010/main" xmlns="" val="31981519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p:cNvPicPr>
            <a:picLocks noGrp="1" noChangeAspect="1"/>
          </p:cNvPicPr>
          <p:nvPr>
            <p:ph type="pic" idx="22"/>
          </p:nvPr>
        </p:nvPicPr>
        <p:blipFill>
          <a:blip r:embed="rId2">
            <a:extLst>
              <a:ext uri="{28A0092B-C50C-407E-A947-70E740481C1C}">
                <a14:useLocalDpi xmlns:a14="http://schemas.microsoft.com/office/drawing/2010/main" xmlns="" val="0"/>
              </a:ext>
            </a:extLst>
          </a:blip>
          <a:srcRect t="15349" b="15349"/>
          <a:stretch>
            <a:fillRect/>
          </a:stretch>
        </p:blipFill>
        <p:spPr>
          <a:xfrm>
            <a:off x="8574285" y="2272363"/>
            <a:ext cx="3617715" cy="1880350"/>
          </a:xfrm>
        </p:spPr>
      </p:pic>
      <p:sp>
        <p:nvSpPr>
          <p:cNvPr id="5" name="Объект 4"/>
          <p:cNvSpPr>
            <a:spLocks noGrp="1"/>
          </p:cNvSpPr>
          <p:nvPr>
            <p:ph type="body" idx="1"/>
          </p:nvPr>
        </p:nvSpPr>
        <p:spPr>
          <a:xfrm>
            <a:off x="760585" y="699999"/>
            <a:ext cx="2940050" cy="4608602"/>
          </a:xfrm>
        </p:spPr>
        <p:txBody>
          <a:bodyPr/>
          <a:lstStyle/>
          <a:p>
            <a:r>
              <a:rPr lang="ru-RU" dirty="0"/>
              <a:t>Океан полон скрытой жизни и тайн, поражающих воображение. Многие из них не раскрыты до сих пор. При исследовании морских глубин и сейчас еще находят организмы, неизвестные науке.</a:t>
            </a:r>
          </a:p>
          <a:p>
            <a:endParaRPr lang="ru-RU" dirty="0"/>
          </a:p>
        </p:txBody>
      </p:sp>
      <p:pic>
        <p:nvPicPr>
          <p:cNvPr id="7" name="Объект 6"/>
          <p:cNvPicPr>
            <a:picLocks noGrp="1" noChangeAspect="1"/>
          </p:cNvPicPr>
          <p:nvPr>
            <p:ph type="pic" idx="15"/>
          </p:nvPr>
        </p:nvPicPr>
        <p:blipFill>
          <a:blip r:embed="rId3">
            <a:extLst>
              <a:ext uri="{28A0092B-C50C-407E-A947-70E740481C1C}">
                <a14:useLocalDpi xmlns:a14="http://schemas.microsoft.com/office/drawing/2010/main" xmlns="" val="0"/>
              </a:ext>
            </a:extLst>
          </a:blip>
          <a:srcRect t="11123" b="11123"/>
          <a:stretch>
            <a:fillRect/>
          </a:stretch>
        </p:blipFill>
        <p:spPr>
          <a:xfrm>
            <a:off x="4130810" y="342338"/>
            <a:ext cx="4796856" cy="2870200"/>
          </a:xfrm>
        </p:spPr>
      </p:pic>
      <p:pic>
        <p:nvPicPr>
          <p:cNvPr id="18" name="Рисунок 17"/>
          <p:cNvPicPr>
            <a:picLocks noGrp="1" noChangeAspect="1"/>
          </p:cNvPicPr>
          <p:nvPr>
            <p:ph type="pic" idx="21"/>
          </p:nvPr>
        </p:nvPicPr>
        <p:blipFill>
          <a:blip r:embed="rId4">
            <a:extLst>
              <a:ext uri="{28A0092B-C50C-407E-A947-70E740481C1C}">
                <a14:useLocalDpi xmlns:a14="http://schemas.microsoft.com/office/drawing/2010/main" xmlns="" val="0"/>
              </a:ext>
            </a:extLst>
          </a:blip>
          <a:srcRect t="15330" b="15330"/>
          <a:stretch>
            <a:fillRect/>
          </a:stretch>
        </p:blipFill>
        <p:spPr>
          <a:xfrm>
            <a:off x="3605410" y="3733425"/>
            <a:ext cx="4968875" cy="2755900"/>
          </a:xfrm>
        </p:spPr>
      </p:pic>
    </p:spTree>
    <p:extLst>
      <p:ext uri="{BB962C8B-B14F-4D97-AF65-F5344CB8AC3E}">
        <p14:creationId xmlns:p14="http://schemas.microsoft.com/office/powerpoint/2010/main" xmlns="" val="28900253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
        <p:nvSpPr>
          <p:cNvPr id="2" name="Заголовок 1"/>
          <p:cNvSpPr>
            <a:spLocks noGrp="1"/>
          </p:cNvSpPr>
          <p:nvPr>
            <p:ph type="title"/>
          </p:nvPr>
        </p:nvSpPr>
        <p:spPr>
          <a:xfrm>
            <a:off x="0" y="0"/>
            <a:ext cx="12192000" cy="6857999"/>
          </a:xfrm>
        </p:spPr>
        <p:txBody>
          <a:bodyPr>
            <a:normAutofit/>
          </a:bodyPr>
          <a:lstStyle/>
          <a:p>
            <a:pPr algn="ctr"/>
            <a:r>
              <a:rPr lang="ru-RU" sz="8000" b="1" dirty="0" smtClean="0">
                <a:ln w="9525">
                  <a:solidFill>
                    <a:schemeClr val="bg1"/>
                  </a:solidFill>
                  <a:prstDash val="solid"/>
                </a:ln>
                <a:solidFill>
                  <a:schemeClr val="tx2">
                    <a:lumMod val="60000"/>
                    <a:lumOff val="40000"/>
                  </a:schemeClr>
                </a:solidFill>
                <a:effectLst>
                  <a:outerShdw blurRad="12700" dist="38100" dir="2700000" algn="tl" rotWithShape="0">
                    <a:schemeClr val="bg1">
                      <a:lumMod val="50000"/>
                    </a:schemeClr>
                  </a:outerShdw>
                </a:effectLst>
                <a:latin typeface="BatangChe" panose="02030609000101010101" pitchFamily="49" charset="-127"/>
                <a:ea typeface="BatangChe" panose="02030609000101010101" pitchFamily="49" charset="-127"/>
              </a:rPr>
              <a:t>Биология</a:t>
            </a:r>
            <a:endParaRPr lang="ru-RU" sz="8000" b="1" dirty="0">
              <a:ln w="9525">
                <a:solidFill>
                  <a:schemeClr val="bg1"/>
                </a:solidFill>
                <a:prstDash val="solid"/>
              </a:ln>
              <a:solidFill>
                <a:schemeClr val="tx2">
                  <a:lumMod val="60000"/>
                  <a:lumOff val="40000"/>
                </a:schemeClr>
              </a:solidFill>
              <a:effectLst>
                <a:outerShdw blurRad="12700" dist="38100" dir="2700000" algn="tl" rotWithShape="0">
                  <a:schemeClr val="bg1">
                    <a:lumMod val="50000"/>
                  </a:schemeClr>
                </a:outerShdw>
              </a:effectLst>
              <a:latin typeface="BatangChe" panose="02030609000101010101" pitchFamily="49" charset="-127"/>
              <a:ea typeface="BatangChe" panose="02030609000101010101" pitchFamily="49" charset="-127"/>
            </a:endParaRPr>
          </a:p>
        </p:txBody>
      </p:sp>
    </p:spTree>
    <p:extLst>
      <p:ext uri="{BB962C8B-B14F-4D97-AF65-F5344CB8AC3E}">
        <p14:creationId xmlns:p14="http://schemas.microsoft.com/office/powerpoint/2010/main" xmlns="" val="2656695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3609" y="187703"/>
            <a:ext cx="10515600" cy="1325563"/>
          </a:xfrm>
        </p:spPr>
        <p:txBody>
          <a:bodyPr>
            <a:normAutofit/>
          </a:bodyPr>
          <a:lstStyle/>
          <a:p>
            <a:pPr algn="ctr"/>
            <a:r>
              <a:rPr lang="ru-RU" dirty="0" smtClean="0"/>
              <a:t>Роль воды в клетке</a:t>
            </a:r>
            <a:endParaRPr lang="ru-RU" dirty="0"/>
          </a:p>
        </p:txBody>
      </p:sp>
      <p:sp>
        <p:nvSpPr>
          <p:cNvPr id="4" name="Объект 3"/>
          <p:cNvSpPr>
            <a:spLocks noGrp="1"/>
          </p:cNvSpPr>
          <p:nvPr>
            <p:ph sz="half" idx="1"/>
          </p:nvPr>
        </p:nvSpPr>
        <p:spPr>
          <a:xfrm>
            <a:off x="1016193" y="2330593"/>
            <a:ext cx="5025216" cy="4351338"/>
          </a:xfrm>
        </p:spPr>
        <p:txBody>
          <a:bodyPr>
            <a:normAutofit/>
          </a:bodyPr>
          <a:lstStyle/>
          <a:p>
            <a:r>
              <a:rPr lang="ru-RU" dirty="0"/>
              <a:t>Участие в химических </a:t>
            </a:r>
            <a:r>
              <a:rPr lang="ru-RU" dirty="0" smtClean="0"/>
              <a:t>реакциях</a:t>
            </a:r>
          </a:p>
          <a:p>
            <a:r>
              <a:rPr lang="ru-RU" dirty="0"/>
              <a:t>Поддержание структуры </a:t>
            </a:r>
            <a:r>
              <a:rPr lang="ru-RU" dirty="0" smtClean="0"/>
              <a:t>клеток</a:t>
            </a:r>
          </a:p>
          <a:p>
            <a:r>
              <a:rPr lang="ru-RU" dirty="0"/>
              <a:t>Транспорт </a:t>
            </a:r>
            <a:r>
              <a:rPr lang="ru-RU" dirty="0" smtClean="0"/>
              <a:t>веществ</a:t>
            </a:r>
          </a:p>
          <a:p>
            <a:r>
              <a:rPr lang="ru-RU" dirty="0"/>
              <a:t>Участие в терморегуляции</a:t>
            </a:r>
            <a:endParaRPr lang="ru-RU" dirty="0" smtClean="0"/>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403890" y="1637732"/>
            <a:ext cx="4625037" cy="45903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8044426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Содержание воды в разных органах и тканях</a:t>
            </a:r>
          </a:p>
        </p:txBody>
      </p:sp>
      <p:graphicFrame>
        <p:nvGraphicFramePr>
          <p:cNvPr id="4" name="Объект 3"/>
          <p:cNvGraphicFramePr>
            <a:graphicFrameLocks noGrp="1"/>
          </p:cNvGraphicFramePr>
          <p:nvPr>
            <p:ph idx="1"/>
            <p:extLst>
              <p:ext uri="{D42A27DB-BD31-4B8C-83A1-F6EECF244321}">
                <p14:modId xmlns:p14="http://schemas.microsoft.com/office/powerpoint/2010/main" xmlns="" val="368898959"/>
              </p:ext>
            </p:extLst>
          </p:nvPr>
        </p:nvGraphicFramePr>
        <p:xfrm>
          <a:off x="1120776" y="1690688"/>
          <a:ext cx="10233024" cy="4820920"/>
        </p:xfrm>
        <a:graphic>
          <a:graphicData uri="http://schemas.openxmlformats.org/drawingml/2006/table">
            <a:tbl>
              <a:tblPr firstRow="1" bandRow="1">
                <a:tableStyleId>{5DA37D80-6434-44D0-A028-1B22A696006F}</a:tableStyleId>
              </a:tblPr>
              <a:tblGrid>
                <a:gridCol w="3411008"/>
                <a:gridCol w="3411008"/>
                <a:gridCol w="3411008"/>
              </a:tblGrid>
              <a:tr h="370840">
                <a:tc>
                  <a:txBody>
                    <a:bodyPr/>
                    <a:lstStyle/>
                    <a:p>
                      <a:pPr indent="450215" algn="just">
                        <a:lnSpc>
                          <a:spcPct val="150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Ткань или орган</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 от веса тела</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содержание воды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Кожа</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Мышцы</a:t>
                      </a:r>
                      <a:endParaRPr lang="ru-RU" sz="1100" u="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41,7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75,6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Скелет</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15,9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22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Мозг</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Печень</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68,3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Сердце</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79,2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Легкие</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0,7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Почки</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82,7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Селезенка</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75,8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Кровь</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8,0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83,0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Кишечник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74,5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r h="370840">
                <a:tc>
                  <a:txBody>
                    <a:bodyPr/>
                    <a:lstStyle/>
                    <a:p>
                      <a:pPr indent="450215" algn="just">
                        <a:lnSpc>
                          <a:spcPct val="150000"/>
                        </a:lnSpc>
                        <a:spcAft>
                          <a:spcPts val="0"/>
                        </a:spcAft>
                      </a:pP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Жировая</a:t>
                      </a:r>
                      <a:r>
                        <a:rPr lang="ru-RU" sz="1400" u="none" strike="noStrike"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4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ткань</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indent="450215" algn="just">
                        <a:lnSpc>
                          <a:spcPct val="150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10,0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r>
            </a:tbl>
          </a:graphicData>
        </a:graphic>
      </p:graphicFrame>
    </p:spTree>
    <p:extLst>
      <p:ext uri="{BB962C8B-B14F-4D97-AF65-F5344CB8AC3E}">
        <p14:creationId xmlns:p14="http://schemas.microsoft.com/office/powerpoint/2010/main" xmlns="" val="1908889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Экология воды</a:t>
            </a:r>
            <a:endParaRPr lang="ru-RU" dirty="0"/>
          </a:p>
        </p:txBody>
      </p:sp>
      <p:sp>
        <p:nvSpPr>
          <p:cNvPr id="3" name="Объект 2"/>
          <p:cNvSpPr>
            <a:spLocks noGrp="1"/>
          </p:cNvSpPr>
          <p:nvPr>
            <p:ph idx="1"/>
          </p:nvPr>
        </p:nvSpPr>
        <p:spPr/>
        <p:txBody>
          <a:bodyPr>
            <a:normAutofit/>
          </a:bodyPr>
          <a:lstStyle/>
          <a:p>
            <a:r>
              <a:rPr lang="ru-RU" dirty="0"/>
              <a:t>Заболевания подразделяются на четыре типа:</a:t>
            </a:r>
          </a:p>
          <a:p>
            <a:r>
              <a:rPr lang="ru-RU" dirty="0"/>
              <a:t>1) заболевания, вызываемые зараженной </a:t>
            </a:r>
            <a:r>
              <a:rPr lang="ru-RU" dirty="0" smtClean="0"/>
              <a:t>водой;</a:t>
            </a:r>
            <a:endParaRPr lang="ru-RU" dirty="0"/>
          </a:p>
          <a:p>
            <a:r>
              <a:rPr lang="ru-RU" dirty="0"/>
              <a:t>2) заболевания кожи и слизистой, возникающие при использовании загрязненной воды для </a:t>
            </a:r>
            <a:r>
              <a:rPr lang="ru-RU" dirty="0" smtClean="0"/>
              <a:t>умывания;</a:t>
            </a:r>
          </a:p>
          <a:p>
            <a:r>
              <a:rPr lang="ru-RU" dirty="0" smtClean="0"/>
              <a:t>3) заболевания, вызываемые моллюсками, живущими в воде;</a:t>
            </a:r>
          </a:p>
          <a:p>
            <a:r>
              <a:rPr lang="ru-RU" dirty="0" smtClean="0"/>
              <a:t>4</a:t>
            </a:r>
            <a:r>
              <a:rPr lang="ru-RU" dirty="0"/>
              <a:t>) заболевания, вызываемые живущими и размножающимися в воде насекомыми – переносчиками </a:t>
            </a:r>
            <a:r>
              <a:rPr lang="ru-RU" dirty="0" smtClean="0"/>
              <a:t>инфекции.</a:t>
            </a:r>
            <a:endParaRPr lang="ru-RU" dirty="0"/>
          </a:p>
        </p:txBody>
      </p:sp>
    </p:spTree>
    <p:extLst>
      <p:ext uri="{BB962C8B-B14F-4D97-AF65-F5344CB8AC3E}">
        <p14:creationId xmlns:p14="http://schemas.microsoft.com/office/powerpoint/2010/main" xmlns="" val="39034944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
        <p:nvSpPr>
          <p:cNvPr id="2" name="Заголовок 1"/>
          <p:cNvSpPr>
            <a:spLocks noGrp="1"/>
          </p:cNvSpPr>
          <p:nvPr>
            <p:ph type="title"/>
          </p:nvPr>
        </p:nvSpPr>
        <p:spPr>
          <a:xfrm>
            <a:off x="0" y="1"/>
            <a:ext cx="12192000" cy="6858000"/>
          </a:xfrm>
        </p:spPr>
        <p:txBody>
          <a:bodyPr>
            <a:normAutofit/>
          </a:bodyPr>
          <a:lstStyle/>
          <a:p>
            <a:pPr algn="ctr"/>
            <a:r>
              <a:rPr lang="ru-RU" sz="96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BatangChe" panose="02030609000101010101" pitchFamily="49" charset="-127"/>
                <a:ea typeface="BatangChe" panose="02030609000101010101" pitchFamily="49" charset="-127"/>
              </a:rPr>
              <a:t>Химия</a:t>
            </a:r>
            <a:r>
              <a:rPr lang="ru-RU" sz="9600" dirty="0" smtClean="0"/>
              <a:t> </a:t>
            </a:r>
            <a:endParaRPr lang="ru-RU" sz="9600" dirty="0"/>
          </a:p>
        </p:txBody>
      </p:sp>
    </p:spTree>
    <p:extLst>
      <p:ext uri="{BB962C8B-B14F-4D97-AF65-F5344CB8AC3E}">
        <p14:creationId xmlns:p14="http://schemas.microsoft.com/office/powerpoint/2010/main" xmlns="" val="32438210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Качество воды</a:t>
            </a:r>
            <a:endParaRPr lang="ru-RU" dirty="0"/>
          </a:p>
        </p:txBody>
      </p:sp>
      <p:sp>
        <p:nvSpPr>
          <p:cNvPr id="3" name="Объект 2"/>
          <p:cNvSpPr>
            <a:spLocks noGrp="1"/>
          </p:cNvSpPr>
          <p:nvPr>
            <p:ph idx="1"/>
          </p:nvPr>
        </p:nvSpPr>
        <p:spPr/>
        <p:txBody>
          <a:bodyPr>
            <a:normAutofit/>
          </a:bodyPr>
          <a:lstStyle/>
          <a:p>
            <a:r>
              <a:rPr lang="ru-RU" dirty="0"/>
              <a:t>24 российских города входят в группу с очень высоким уровнем экологической опасности для здоровья человека</a:t>
            </a:r>
            <a:r>
              <a:rPr lang="ru-RU" dirty="0" smtClean="0"/>
              <a:t>.</a:t>
            </a:r>
            <a:endParaRPr lang="ru-RU" dirty="0"/>
          </a:p>
          <a:p>
            <a:r>
              <a:rPr lang="ru-RU" dirty="0" smtClean="0"/>
              <a:t>Все </a:t>
            </a:r>
            <a:r>
              <a:rPr lang="ru-RU" dirty="0"/>
              <a:t>города России можно условно разделить на четыре группы по степени сложности экологической ситуации:</a:t>
            </a:r>
          </a:p>
          <a:p>
            <a:r>
              <a:rPr lang="ru-RU" dirty="0" smtClean="0"/>
              <a:t>очень </a:t>
            </a:r>
            <a:r>
              <a:rPr lang="ru-RU" dirty="0"/>
              <a:t>высокий уровень экологической опасности для здоровья человека;</a:t>
            </a:r>
          </a:p>
          <a:p>
            <a:r>
              <a:rPr lang="ru-RU" dirty="0" smtClean="0"/>
              <a:t>высокий </a:t>
            </a:r>
            <a:r>
              <a:rPr lang="ru-RU" dirty="0"/>
              <a:t>уровень;</a:t>
            </a:r>
          </a:p>
          <a:p>
            <a:r>
              <a:rPr lang="ru-RU" dirty="0" smtClean="0"/>
              <a:t>средний </a:t>
            </a:r>
            <a:r>
              <a:rPr lang="ru-RU" dirty="0"/>
              <a:t>уровень;</a:t>
            </a:r>
          </a:p>
          <a:p>
            <a:r>
              <a:rPr lang="ru-RU" dirty="0" smtClean="0"/>
              <a:t>незначительный </a:t>
            </a:r>
            <a:r>
              <a:rPr lang="ru-RU" dirty="0"/>
              <a:t>уровень.</a:t>
            </a:r>
          </a:p>
          <a:p>
            <a:endParaRPr lang="ru-RU" dirty="0"/>
          </a:p>
        </p:txBody>
      </p:sp>
    </p:spTree>
    <p:extLst>
      <p:ext uri="{BB962C8B-B14F-4D97-AF65-F5344CB8AC3E}">
        <p14:creationId xmlns:p14="http://schemas.microsoft.com/office/powerpoint/2010/main" xmlns="" val="1454355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Очищение воды путем хлорирования</a:t>
            </a:r>
            <a:endParaRPr lang="ru-RU" dirty="0"/>
          </a:p>
        </p:txBody>
      </p:sp>
      <p:sp>
        <p:nvSpPr>
          <p:cNvPr id="3" name="Объект 2"/>
          <p:cNvSpPr>
            <a:spLocks noGrp="1"/>
          </p:cNvSpPr>
          <p:nvPr>
            <p:ph sz="half" idx="1"/>
          </p:nvPr>
        </p:nvSpPr>
        <p:spPr/>
        <p:txBody>
          <a:bodyPr>
            <a:normAutofit fontScale="85000" lnSpcReduction="20000"/>
          </a:bodyPr>
          <a:lstStyle/>
          <a:p>
            <a:r>
              <a:rPr lang="ru-RU" dirty="0"/>
              <a:t>Хлор, добавляемый для уничтожения патогенных микроорганизмов, вступает в реакцию с жирными кислотами и частицами угля, образуя разнообразные токсичные соединения, которые составляют около 30% объема хлорированной </a:t>
            </a:r>
            <a:r>
              <a:rPr lang="ru-RU" dirty="0" smtClean="0"/>
              <a:t>воды.</a:t>
            </a:r>
          </a:p>
          <a:p>
            <a:r>
              <a:rPr lang="ru-RU" dirty="0"/>
              <a:t>Половина населения России получает воду, опасную для здоровья. Загрязненная вода вызывает до 80% всех известных болезней и на 30% ускоряет процесс старения.</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359856" y="2240730"/>
            <a:ext cx="5320815" cy="35211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225553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045957" y="745912"/>
            <a:ext cx="6022386" cy="6112088"/>
          </a:xfrm>
        </p:spPr>
        <p:txBody>
          <a:bodyPr>
            <a:normAutofit fontScale="92500" lnSpcReduction="20000"/>
          </a:bodyPr>
          <a:lstStyle/>
          <a:p>
            <a:r>
              <a:rPr lang="ru-RU" dirty="0"/>
              <a:t>Производные хлора (хлороформ, </a:t>
            </a:r>
            <a:r>
              <a:rPr lang="ru-RU" dirty="0" err="1"/>
              <a:t>хлорфенол</a:t>
            </a:r>
            <a:r>
              <a:rPr lang="ru-RU" dirty="0"/>
              <a:t>, хлориды, остаточный хлор и т.д.) обладают онкогенным (канцерогенным) и мутагенным действием, то есть способны влиять на генетический аппарат человека</a:t>
            </a:r>
            <a:r>
              <a:rPr lang="ru-RU" dirty="0" smtClean="0"/>
              <a:t>.</a:t>
            </a:r>
          </a:p>
          <a:p>
            <a:r>
              <a:rPr lang="ru-RU" dirty="0"/>
              <a:t>Высокое содержание в воде хлора и его соединений провоцирует респираторно-вирусные заболевания, пневмонию, гастриты и, предположительно, онкологические заболевания</a:t>
            </a:r>
            <a:r>
              <a:rPr lang="ru-RU" dirty="0" smtClean="0"/>
              <a:t>.</a:t>
            </a:r>
          </a:p>
          <a:p>
            <a:r>
              <a:rPr lang="ru-RU" dirty="0"/>
              <a:t>Исследования последних лет показали, что многие вирусные загрязнения устойчивы к воздействию хлора</a:t>
            </a:r>
            <a:r>
              <a:rPr lang="ru-RU" dirty="0" smtClean="0"/>
              <a:t>.</a:t>
            </a:r>
          </a:p>
          <a:p>
            <a:r>
              <a:rPr lang="ru-RU" dirty="0"/>
              <a:t>Продолжительный горячий душ может быть опасен. </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505690" y="1553388"/>
            <a:ext cx="5390142" cy="35372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8978631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6438" y="136478"/>
            <a:ext cx="10515600" cy="1325563"/>
          </a:xfrm>
        </p:spPr>
        <p:txBody>
          <a:bodyPr/>
          <a:lstStyle/>
          <a:p>
            <a:pPr algn="ctr"/>
            <a:r>
              <a:rPr lang="ru-RU" dirty="0" smtClean="0"/>
              <a:t>Качество городской воды</a:t>
            </a:r>
            <a:endParaRPr lang="ru-RU" dirty="0"/>
          </a:p>
        </p:txBody>
      </p:sp>
      <p:sp>
        <p:nvSpPr>
          <p:cNvPr id="3" name="Объект 2"/>
          <p:cNvSpPr>
            <a:spLocks noGrp="1"/>
          </p:cNvSpPr>
          <p:nvPr>
            <p:ph sz="half" idx="1"/>
          </p:nvPr>
        </p:nvSpPr>
        <p:spPr>
          <a:xfrm>
            <a:off x="692369" y="1634556"/>
            <a:ext cx="5594699" cy="4779891"/>
          </a:xfrm>
        </p:spPr>
        <p:txBody>
          <a:bodyPr>
            <a:normAutofit lnSpcReduction="10000"/>
          </a:bodyPr>
          <a:lstStyle/>
          <a:p>
            <a:r>
              <a:rPr lang="ru-RU" dirty="0"/>
              <a:t>По данным Международной академии экологии и природопользования изношенность наших трубопроводов составляет 65%, а более 50% утратили герметичность</a:t>
            </a:r>
            <a:r>
              <a:rPr lang="ru-RU" dirty="0" smtClean="0"/>
              <a:t>.</a:t>
            </a:r>
          </a:p>
          <a:p>
            <a:r>
              <a:rPr lang="ru-RU" dirty="0" smtClean="0"/>
              <a:t>Практически </a:t>
            </a:r>
            <a:r>
              <a:rPr lang="ru-RU" dirty="0"/>
              <a:t>все </a:t>
            </a:r>
            <a:r>
              <a:rPr lang="ru-RU" dirty="0" err="1"/>
              <a:t>водоисточники</a:t>
            </a:r>
            <a:r>
              <a:rPr lang="ru-RU" dirty="0"/>
              <a:t>, как поверхностные, так и подземные, подвергаются антропогенному и техногенному воздействию с различной степенью интенсивности.</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431410" y="1798329"/>
            <a:ext cx="5446692" cy="40387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6913705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332561" y="668740"/>
            <a:ext cx="5558363" cy="5685644"/>
          </a:xfrm>
        </p:spPr>
        <p:txBody>
          <a:bodyPr>
            <a:normAutofit lnSpcReduction="10000"/>
          </a:bodyPr>
          <a:lstStyle/>
          <a:p>
            <a:r>
              <a:rPr lang="ru-RU" dirty="0"/>
              <a:t>В питьевой воде присутствуют паразитические </a:t>
            </a:r>
            <a:r>
              <a:rPr lang="ru-RU" dirty="0" smtClean="0"/>
              <a:t>микроорганизмы вызывающие </a:t>
            </a:r>
            <a:r>
              <a:rPr lang="ru-RU" dirty="0"/>
              <a:t>серьезные заболевания желудочно-кишечного тракта у людей, пьющих нефильтрованную воду</a:t>
            </a:r>
            <a:r>
              <a:rPr lang="ru-RU" dirty="0" smtClean="0"/>
              <a:t>. </a:t>
            </a:r>
            <a:endParaRPr lang="ru-RU" dirty="0"/>
          </a:p>
          <a:p>
            <a:r>
              <a:rPr lang="ru-RU" dirty="0"/>
              <a:t>Кроме того, из промышленных стоков в питьевую воду попадают посторонние примеси. </a:t>
            </a:r>
          </a:p>
          <a:p>
            <a:r>
              <a:rPr lang="ru-RU" dirty="0"/>
              <a:t>Питьевая вода, поступающая по трубам, может содержать тяжелые металлы и другие загрязняющие вещества, типа ила и ржавчины.</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09860" y="1702701"/>
            <a:ext cx="5356545" cy="33567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9459097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0409"/>
            <a:ext cx="10515600" cy="1325563"/>
          </a:xfrm>
        </p:spPr>
        <p:txBody>
          <a:bodyPr/>
          <a:lstStyle/>
          <a:p>
            <a:pPr algn="ctr"/>
            <a:r>
              <a:rPr lang="ru-RU" dirty="0" smtClean="0"/>
              <a:t>Сохранение пресной воды</a:t>
            </a:r>
            <a:endParaRPr lang="ru-RU" dirty="0"/>
          </a:p>
        </p:txBody>
      </p:sp>
      <p:sp>
        <p:nvSpPr>
          <p:cNvPr id="3" name="Объект 2"/>
          <p:cNvSpPr>
            <a:spLocks noGrp="1"/>
          </p:cNvSpPr>
          <p:nvPr>
            <p:ph sz="half" idx="1"/>
          </p:nvPr>
        </p:nvSpPr>
        <p:spPr>
          <a:xfrm>
            <a:off x="952503" y="1696818"/>
            <a:ext cx="5025216" cy="4351338"/>
          </a:xfrm>
        </p:spPr>
        <p:txBody>
          <a:bodyPr/>
          <a:lstStyle/>
          <a:p>
            <a:r>
              <a:rPr lang="ru-RU" dirty="0"/>
              <a:t> </a:t>
            </a:r>
            <a:r>
              <a:rPr lang="ru-RU" dirty="0" smtClean="0"/>
              <a:t>Запасы </a:t>
            </a:r>
            <a:r>
              <a:rPr lang="ru-RU" dirty="0"/>
              <a:t>пресной воды на планете постепенно уменьшаются, и если не изменить экстенсивный путь траты водных ресурсов, то это может привести к дефициту пресной воды в большинстве регионов, а затем — к экологической катастрофе.</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5977719" y="1696818"/>
            <a:ext cx="5799161" cy="41681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8183115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1847" y="151858"/>
            <a:ext cx="10515600" cy="1325563"/>
          </a:xfrm>
        </p:spPr>
        <p:txBody>
          <a:bodyPr>
            <a:normAutofit fontScale="90000"/>
          </a:bodyPr>
          <a:lstStyle/>
          <a:p>
            <a:pPr algn="ctr"/>
            <a:r>
              <a:rPr lang="ru-RU" dirty="0" smtClean="0"/>
              <a:t>Пути </a:t>
            </a:r>
            <a:r>
              <a:rPr lang="ru-RU" dirty="0"/>
              <a:t>решения дефицита пресной воды</a:t>
            </a:r>
          </a:p>
        </p:txBody>
      </p:sp>
      <p:sp>
        <p:nvSpPr>
          <p:cNvPr id="3" name="Объект 2"/>
          <p:cNvSpPr>
            <a:spLocks noGrp="1"/>
          </p:cNvSpPr>
          <p:nvPr>
            <p:ph sz="half" idx="1"/>
          </p:nvPr>
        </p:nvSpPr>
        <p:spPr>
          <a:xfrm>
            <a:off x="5556756" y="4213794"/>
            <a:ext cx="6453273" cy="2337230"/>
          </a:xfrm>
        </p:spPr>
        <p:txBody>
          <a:bodyPr>
            <a:normAutofit fontScale="92500" lnSpcReduction="20000"/>
          </a:bodyPr>
          <a:lstStyle/>
          <a:p>
            <a:r>
              <a:rPr lang="ru-RU" dirty="0" smtClean="0"/>
              <a:t>Сохранение </a:t>
            </a:r>
            <a:r>
              <a:rPr lang="ru-RU" dirty="0"/>
              <a:t>запасов пресной воды в </a:t>
            </a:r>
            <a:r>
              <a:rPr lang="ru-RU" dirty="0" smtClean="0"/>
              <a:t>водохранилищах;</a:t>
            </a:r>
          </a:p>
          <a:p>
            <a:r>
              <a:rPr lang="ru-RU" dirty="0" smtClean="0"/>
              <a:t>Технологии </a:t>
            </a:r>
            <a:r>
              <a:rPr lang="ru-RU" dirty="0"/>
              <a:t>по переработке </a:t>
            </a:r>
            <a:r>
              <a:rPr lang="ru-RU" dirty="0" smtClean="0"/>
              <a:t>воды</a:t>
            </a:r>
            <a:r>
              <a:rPr lang="ru-RU" dirty="0"/>
              <a:t>;</a:t>
            </a:r>
            <a:endParaRPr lang="ru-RU" dirty="0" smtClean="0"/>
          </a:p>
          <a:p>
            <a:r>
              <a:rPr lang="ru-RU" dirty="0"/>
              <a:t>Опреснение соленой </a:t>
            </a:r>
            <a:r>
              <a:rPr lang="ru-RU" dirty="0" smtClean="0"/>
              <a:t>воды</a:t>
            </a:r>
            <a:r>
              <a:rPr lang="ru-RU" dirty="0"/>
              <a:t>;</a:t>
            </a:r>
            <a:endParaRPr lang="ru-RU" dirty="0" smtClean="0"/>
          </a:p>
          <a:p>
            <a:r>
              <a:rPr lang="ru-RU" dirty="0"/>
              <a:t>Селекционные методики для сельскохозяйственных </a:t>
            </a:r>
            <a:r>
              <a:rPr lang="ru-RU" dirty="0" smtClean="0"/>
              <a:t>культур;</a:t>
            </a:r>
          </a:p>
          <a:p>
            <a:endParaRPr lang="ru-RU" dirty="0"/>
          </a:p>
        </p:txBody>
      </p:sp>
      <p:pic>
        <p:nvPicPr>
          <p:cNvPr id="6" name="Рисунок 5"/>
          <p:cNvPicPr>
            <a:picLocks noChangeAspect="1"/>
          </p:cNvPicPr>
          <p:nvPr/>
        </p:nvPicPr>
        <p:blipFill rotWithShape="1">
          <a:blip r:embed="rId2"/>
          <a:srcRect l="24891" t="30114" r="29691" b="16743"/>
          <a:stretch/>
        </p:blipFill>
        <p:spPr>
          <a:xfrm>
            <a:off x="851847" y="4092696"/>
            <a:ext cx="4026773" cy="2579427"/>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876960" y="1656683"/>
            <a:ext cx="3133070" cy="2313652"/>
          </a:xfrm>
          <a:prstGeom prst="rect">
            <a:avLst/>
          </a:prstGeom>
        </p:spPr>
      </p:pic>
      <p:sp>
        <p:nvSpPr>
          <p:cNvPr id="8" name="Объект 7"/>
          <p:cNvSpPr>
            <a:spLocks noGrp="1"/>
          </p:cNvSpPr>
          <p:nvPr>
            <p:ph sz="half" idx="2"/>
          </p:nvPr>
        </p:nvSpPr>
        <p:spPr>
          <a:xfrm>
            <a:off x="425199" y="1656683"/>
            <a:ext cx="5335137" cy="1634935"/>
          </a:xfrm>
        </p:spPr>
        <p:txBody>
          <a:bodyPr>
            <a:normAutofit fontScale="92500" lnSpcReduction="20000"/>
          </a:bodyPr>
          <a:lstStyle/>
          <a:p>
            <a:r>
              <a:rPr lang="ru-RU" dirty="0"/>
              <a:t>Капельный полив;</a:t>
            </a:r>
          </a:p>
          <a:p>
            <a:r>
              <a:rPr lang="ru-RU" dirty="0"/>
              <a:t>Сточные воды;</a:t>
            </a:r>
          </a:p>
          <a:p>
            <a:r>
              <a:rPr lang="ru-RU" dirty="0"/>
              <a:t>Искусственный лес;</a:t>
            </a:r>
          </a:p>
          <a:p>
            <a:r>
              <a:rPr lang="ru-RU" dirty="0"/>
              <a:t>Скважины и ледники и прочее.</a:t>
            </a:r>
          </a:p>
          <a:p>
            <a:endParaRPr lang="ru-RU" dirty="0"/>
          </a:p>
        </p:txBody>
      </p:sp>
      <p:pic>
        <p:nvPicPr>
          <p:cNvPr id="9" name="Рисунок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556757" y="1656683"/>
            <a:ext cx="3034763" cy="2276072"/>
          </a:xfrm>
          <a:prstGeom prst="rect">
            <a:avLst/>
          </a:prstGeom>
        </p:spPr>
      </p:pic>
    </p:spTree>
    <p:extLst>
      <p:ext uri="{BB962C8B-B14F-4D97-AF65-F5344CB8AC3E}">
        <p14:creationId xmlns:p14="http://schemas.microsoft.com/office/powerpoint/2010/main" xmlns="" val="5406678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3735" y="0"/>
            <a:ext cx="10515600" cy="1325563"/>
          </a:xfrm>
        </p:spPr>
        <p:txBody>
          <a:bodyPr/>
          <a:lstStyle/>
          <a:p>
            <a:pPr algn="ctr"/>
            <a:r>
              <a:rPr lang="ru-RU" dirty="0" smtClean="0"/>
              <a:t>Загрязнение воды</a:t>
            </a:r>
            <a:endParaRPr lang="ru-RU" dirty="0"/>
          </a:p>
        </p:txBody>
      </p:sp>
      <p:sp>
        <p:nvSpPr>
          <p:cNvPr id="5" name="Объект 4"/>
          <p:cNvSpPr>
            <a:spLocks noGrp="1"/>
          </p:cNvSpPr>
          <p:nvPr>
            <p:ph sz="half" idx="1"/>
          </p:nvPr>
        </p:nvSpPr>
        <p:spPr>
          <a:xfrm>
            <a:off x="933735" y="1177167"/>
            <a:ext cx="10694285" cy="1245121"/>
          </a:xfrm>
        </p:spPr>
        <p:txBody>
          <a:bodyPr/>
          <a:lstStyle/>
          <a:p>
            <a:r>
              <a:rPr lang="ru-RU" dirty="0"/>
              <a:t>Загрязнение воды - это понижение ее качества в результате попадания в реки, ручьи, озера, моря и океаны различных физических, химических или биологических веществ. </a:t>
            </a:r>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2977558" y="2722539"/>
            <a:ext cx="6684558" cy="39580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1041894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1325563"/>
          </a:xfrm>
        </p:spPr>
        <p:txBody>
          <a:bodyPr/>
          <a:lstStyle/>
          <a:p>
            <a:pPr algn="ctr"/>
            <a:r>
              <a:rPr lang="ru-RU" dirty="0" smtClean="0"/>
              <a:t>Сточные воды</a:t>
            </a:r>
            <a:endParaRPr lang="ru-RU" dirty="0"/>
          </a:p>
        </p:txBody>
      </p:sp>
      <p:sp>
        <p:nvSpPr>
          <p:cNvPr id="3" name="Объект 2"/>
          <p:cNvSpPr>
            <a:spLocks noGrp="1"/>
          </p:cNvSpPr>
          <p:nvPr>
            <p:ph sz="half" idx="1"/>
          </p:nvPr>
        </p:nvSpPr>
        <p:spPr>
          <a:xfrm>
            <a:off x="788984" y="1325563"/>
            <a:ext cx="5307016" cy="5172502"/>
          </a:xfrm>
        </p:spPr>
        <p:txBody>
          <a:bodyPr>
            <a:normAutofit fontScale="77500" lnSpcReduction="20000"/>
          </a:bodyPr>
          <a:lstStyle/>
          <a:p>
            <a:r>
              <a:rPr lang="ru-RU" dirty="0"/>
              <a:t>Промышленные стоки, содержащие неорганические и органические отходы, нередко спускаются в реки и моря</a:t>
            </a:r>
            <a:r>
              <a:rPr lang="ru-RU" dirty="0" smtClean="0"/>
              <a:t>.</a:t>
            </a:r>
          </a:p>
          <a:p>
            <a:r>
              <a:rPr lang="ru-RU" dirty="0"/>
              <a:t>Твердые отходы. Если в воде находится большое количество взвешенных твердых веществ, они делают ее непрозрачной для солнечного света и тем самым препятствуют процессу фотосинтеза в водных бассейнах. </a:t>
            </a:r>
            <a:endParaRPr lang="ru-RU" dirty="0" smtClean="0"/>
          </a:p>
          <a:p>
            <a:r>
              <a:rPr lang="ru-RU" dirty="0" err="1"/>
              <a:t>Эвтрофикация</a:t>
            </a:r>
            <a:r>
              <a:rPr lang="ru-RU" dirty="0"/>
              <a:t>. В промышленных и сельскохозяйственных сточных водах, которые попадают в водные источники, велико содержание нитратов и фосфатов. Это приводит к </a:t>
            </a:r>
            <a:r>
              <a:rPr lang="ru-RU" dirty="0" err="1"/>
              <a:t>пересыщению</a:t>
            </a:r>
            <a:r>
              <a:rPr lang="ru-RU" dirty="0"/>
              <a:t> удобряющими веществами замкнутых водоемов и вызывает в них усиленный рост простейших микроорганизмов-водорослей.</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273421" y="1752121"/>
            <a:ext cx="5362433" cy="38280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1888621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86448" y="846161"/>
            <a:ext cx="549060" cy="653459"/>
          </a:xfrm>
        </p:spPr>
        <p:txBody>
          <a:bodyPr>
            <a:noAutofit/>
          </a:bodyPr>
          <a:lstStyle/>
          <a:p>
            <a:endParaRPr lang="ru-RU" sz="1100" dirty="0"/>
          </a:p>
        </p:txBody>
      </p:sp>
      <p:sp>
        <p:nvSpPr>
          <p:cNvPr id="3" name="Объект 2"/>
          <p:cNvSpPr>
            <a:spLocks noGrp="1"/>
          </p:cNvSpPr>
          <p:nvPr>
            <p:ph sz="half" idx="1"/>
          </p:nvPr>
        </p:nvSpPr>
        <p:spPr>
          <a:xfrm>
            <a:off x="6140918" y="409433"/>
            <a:ext cx="5394590" cy="6120831"/>
          </a:xfrm>
        </p:spPr>
        <p:txBody>
          <a:bodyPr>
            <a:normAutofit fontScale="92500"/>
          </a:bodyPr>
          <a:lstStyle/>
          <a:p>
            <a:r>
              <a:rPr lang="ru-RU" dirty="0"/>
              <a:t>Токсичность неорганических отходов. Сброс промышленных сточных вод в реки и моря приводит к повышению в них концентрации токсичных ионов тяжелых металлов, например кадмия, ртути и свинца</a:t>
            </a:r>
            <a:r>
              <a:rPr lang="ru-RU" dirty="0" smtClean="0"/>
              <a:t>.</a:t>
            </a:r>
          </a:p>
          <a:p>
            <a:r>
              <a:rPr lang="ru-RU" dirty="0"/>
              <a:t>Микробиологическая загрязненность воды. По данным Международной организации труда, 70% населения земного шара пользуется некачественной водой. </a:t>
            </a:r>
            <a:r>
              <a:rPr lang="ru-RU" dirty="0" smtClean="0"/>
              <a:t>Приблизительно </a:t>
            </a:r>
            <a:r>
              <a:rPr lang="ru-RU" dirty="0"/>
              <a:t>90% всех сельских жителей постоянно пользуются для питья и купания загрязненной водой.</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59466" y="846161"/>
            <a:ext cx="5289851" cy="52237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380395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Century Gothic" panose="020B0502020202020204" pitchFamily="34" charset="0"/>
              </a:rPr>
              <a:t>Химический состав воды </a:t>
            </a:r>
            <a:endParaRPr lang="ru-RU" dirty="0">
              <a:latin typeface="Century Gothic" panose="020B0502020202020204" pitchFamily="34" charset="0"/>
            </a:endParaRPr>
          </a:p>
        </p:txBody>
      </p:sp>
      <p:sp>
        <p:nvSpPr>
          <p:cNvPr id="3" name="Объект 2"/>
          <p:cNvSpPr>
            <a:spLocks noGrp="1"/>
          </p:cNvSpPr>
          <p:nvPr>
            <p:ph sz="half" idx="1"/>
          </p:nvPr>
        </p:nvSpPr>
        <p:spPr>
          <a:xfrm>
            <a:off x="838200" y="1812925"/>
            <a:ext cx="5025216" cy="4351338"/>
          </a:xfrm>
        </p:spPr>
        <p:txBody>
          <a:bodyPr>
            <a:normAutofit lnSpcReduction="10000"/>
          </a:bodyPr>
          <a:lstStyle/>
          <a:p>
            <a:pPr lvl="0"/>
            <a:r>
              <a:rPr lang="ru-RU" dirty="0"/>
              <a:t>Вода – химически активное вещество. Сильно полярные молекулы воды </a:t>
            </a:r>
            <a:r>
              <a:rPr lang="ru-RU" dirty="0" err="1"/>
              <a:t>сольватируют</a:t>
            </a:r>
            <a:r>
              <a:rPr lang="ru-RU" dirty="0"/>
              <a:t> ионы и молекулы, образуют гидраты и кристаллогидраты. Сольволиз, и в частности гидролиз, происходит в живой и неживой природе, и широко используется в химической </a:t>
            </a:r>
            <a:r>
              <a:rPr lang="ru-RU" dirty="0" smtClean="0"/>
              <a:t>промышленности.</a:t>
            </a:r>
          </a:p>
          <a:p>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620605" y="2172494"/>
            <a:ext cx="4733195" cy="3632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8408633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0904" y="69435"/>
            <a:ext cx="10515600" cy="1325563"/>
          </a:xfrm>
        </p:spPr>
        <p:txBody>
          <a:bodyPr/>
          <a:lstStyle/>
          <a:p>
            <a:pPr algn="ctr"/>
            <a:r>
              <a:rPr lang="ru-RU" dirty="0" smtClean="0"/>
              <a:t>Пестициды</a:t>
            </a:r>
            <a:endParaRPr lang="ru-RU" dirty="0"/>
          </a:p>
        </p:txBody>
      </p:sp>
      <p:sp>
        <p:nvSpPr>
          <p:cNvPr id="3" name="Объект 2"/>
          <p:cNvSpPr>
            <a:spLocks noGrp="1"/>
          </p:cNvSpPr>
          <p:nvPr>
            <p:ph sz="half" idx="1"/>
          </p:nvPr>
        </p:nvSpPr>
        <p:spPr>
          <a:xfrm>
            <a:off x="810904" y="1238771"/>
            <a:ext cx="10630722" cy="1449838"/>
          </a:xfrm>
        </p:spPr>
        <p:txBody>
          <a:bodyPr>
            <a:normAutofit/>
          </a:bodyPr>
          <a:lstStyle/>
          <a:p>
            <a:r>
              <a:rPr lang="ru-RU" dirty="0"/>
              <a:t>Наиболее токсичными пестицидами являются галогенопроизводные углеводородов, например ДДТ и </a:t>
            </a:r>
            <a:r>
              <a:rPr lang="ru-RU" dirty="0" err="1" smtClean="0"/>
              <a:t>полихлорированные</a:t>
            </a:r>
            <a:r>
              <a:rPr lang="ru-RU" dirty="0" smtClean="0"/>
              <a:t> </a:t>
            </a:r>
            <a:r>
              <a:rPr lang="ru-RU" dirty="0" err="1" smtClean="0"/>
              <a:t>бифенилы</a:t>
            </a:r>
            <a:r>
              <a:rPr lang="ru-RU" dirty="0"/>
              <a:t>.</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3161292" y="2688609"/>
            <a:ext cx="5929945" cy="38637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9962254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86122"/>
            <a:ext cx="10515600" cy="1325563"/>
          </a:xfrm>
        </p:spPr>
        <p:txBody>
          <a:bodyPr/>
          <a:lstStyle/>
          <a:p>
            <a:pPr algn="ctr"/>
            <a:r>
              <a:rPr lang="ru-RU" dirty="0" smtClean="0"/>
              <a:t>Утечка нефти</a:t>
            </a:r>
            <a:endParaRPr lang="ru-RU" dirty="0"/>
          </a:p>
        </p:txBody>
      </p:sp>
      <p:sp>
        <p:nvSpPr>
          <p:cNvPr id="3" name="Объект 2"/>
          <p:cNvSpPr>
            <a:spLocks noGrp="1"/>
          </p:cNvSpPr>
          <p:nvPr>
            <p:ph sz="half" idx="1"/>
          </p:nvPr>
        </p:nvSpPr>
        <p:spPr>
          <a:xfrm>
            <a:off x="560000" y="1225124"/>
            <a:ext cx="11072000" cy="1613610"/>
          </a:xfrm>
        </p:spPr>
        <p:txBody>
          <a:bodyPr/>
          <a:lstStyle/>
          <a:p>
            <a:r>
              <a:rPr lang="ru-RU" dirty="0"/>
              <a:t>В морскую воду ежегодно попадает до 12 млн. т нефти</a:t>
            </a:r>
            <a:r>
              <a:rPr lang="ru-RU" dirty="0" smtClean="0"/>
              <a:t>.</a:t>
            </a:r>
          </a:p>
          <a:p>
            <a:r>
              <a:rPr lang="ru-RU" dirty="0"/>
              <a:t>Нефть, пролитая в морскую воду, оказывает много неблагоприятных воздействий на жизнь моря.</a:t>
            </a:r>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838200" y="3032991"/>
            <a:ext cx="5033962" cy="3355974"/>
          </a:xfrm>
          <a:prstGeom prst="rect">
            <a:avLst/>
          </a:prstGeom>
          <a:ln>
            <a:noFill/>
          </a:ln>
          <a:effectLst>
            <a:outerShdw blurRad="292100" dist="139700" dir="2700000" algn="tl" rotWithShape="0">
              <a:srgbClr val="333333">
                <a:alpha val="65000"/>
              </a:srgbClr>
            </a:outerShdw>
          </a:effectLst>
        </p:spPr>
      </p:pic>
      <p:pic>
        <p:nvPicPr>
          <p:cNvPr id="6" name="Рисунок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488373" y="3032990"/>
            <a:ext cx="5033962" cy="3355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5708051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044575"/>
          </a:xfrm>
        </p:spPr>
        <p:txBody>
          <a:bodyPr/>
          <a:lstStyle/>
          <a:p>
            <a:pPr algn="ctr"/>
            <a:r>
              <a:rPr lang="ru-RU" dirty="0" smtClean="0"/>
              <a:t>Источники</a:t>
            </a:r>
            <a:endParaRPr lang="ru-RU" dirty="0"/>
          </a:p>
        </p:txBody>
      </p:sp>
      <p:sp>
        <p:nvSpPr>
          <p:cNvPr id="5" name="Объект 4"/>
          <p:cNvSpPr>
            <a:spLocks noGrp="1"/>
          </p:cNvSpPr>
          <p:nvPr>
            <p:ph idx="1"/>
          </p:nvPr>
        </p:nvSpPr>
        <p:spPr>
          <a:xfrm>
            <a:off x="1120000" y="1409700"/>
            <a:ext cx="10233800" cy="4767263"/>
          </a:xfrm>
        </p:spPr>
        <p:txBody>
          <a:bodyPr>
            <a:normAutofit/>
          </a:bodyPr>
          <a:lstStyle/>
          <a:p>
            <a:r>
              <a:rPr lang="en-US" i="1" dirty="0"/>
              <a:t>https://ru.wikipedia.org/wiki/</a:t>
            </a:r>
            <a:r>
              <a:rPr lang="ru-RU" i="1" dirty="0" err="1"/>
              <a:t>Роль_воды_в_клетке</a:t>
            </a:r>
            <a:endParaRPr lang="ru-RU" i="1" dirty="0"/>
          </a:p>
          <a:p>
            <a:r>
              <a:rPr lang="en-US" i="1" dirty="0"/>
              <a:t>http://medbiol.ru/medbiol/physiology/00102135.htm</a:t>
            </a:r>
          </a:p>
          <a:p>
            <a:r>
              <a:rPr lang="en-US" i="1" dirty="0"/>
              <a:t>http://www.om-planet.com/</a:t>
            </a:r>
            <a:r>
              <a:rPr lang="ru-RU" i="1" dirty="0"/>
              <a:t>статьи/вода/экология-воды/</a:t>
            </a:r>
          </a:p>
          <a:p>
            <a:r>
              <a:rPr lang="en-US" i="1" dirty="0"/>
              <a:t>http://ecology-of.ru/priroda/puti-resheniya-defitsita-presnoj-vody</a:t>
            </a:r>
          </a:p>
          <a:p>
            <a:r>
              <a:rPr lang="en-US" i="1" dirty="0">
                <a:solidFill>
                  <a:schemeClr val="tx1"/>
                </a:solidFill>
                <a:hlinkClick r:id="rId2"/>
              </a:rPr>
              <a:t>http://</a:t>
            </a:r>
            <a:r>
              <a:rPr lang="en-US" i="1" dirty="0" smtClean="0">
                <a:solidFill>
                  <a:schemeClr val="tx1"/>
                </a:solidFill>
                <a:hlinkClick r:id="rId2"/>
              </a:rPr>
              <a:t>www.o8ode.ru/article/planetwa/zagraznenie_vody.htm</a:t>
            </a:r>
            <a:endParaRPr lang="ru-RU" i="1" dirty="0" smtClean="0">
              <a:solidFill>
                <a:schemeClr val="tx1"/>
              </a:solidFill>
            </a:endParaRPr>
          </a:p>
          <a:p>
            <a:r>
              <a:rPr lang="en-US" i="1" dirty="0">
                <a:solidFill>
                  <a:schemeClr val="tx1"/>
                </a:solidFill>
                <a:hlinkClick r:id="rId3"/>
              </a:rPr>
              <a:t>http://</a:t>
            </a:r>
            <a:r>
              <a:rPr lang="en-US" i="1" dirty="0" smtClean="0">
                <a:solidFill>
                  <a:schemeClr val="tx1"/>
                </a:solidFill>
                <a:hlinkClick r:id="rId3"/>
              </a:rPr>
              <a:t>all-about-water.ru/chemical-composition.php</a:t>
            </a:r>
            <a:endParaRPr lang="ru-RU" i="1" dirty="0" smtClean="0">
              <a:solidFill>
                <a:schemeClr val="tx1"/>
              </a:solidFill>
            </a:endParaRPr>
          </a:p>
          <a:p>
            <a:r>
              <a:rPr lang="en-US" dirty="0">
                <a:solidFill>
                  <a:schemeClr val="tx1"/>
                </a:solidFill>
                <a:hlinkClick r:id="rId4"/>
              </a:rPr>
              <a:t>http://</a:t>
            </a:r>
            <a:r>
              <a:rPr lang="en-US" dirty="0" smtClean="0">
                <a:solidFill>
                  <a:schemeClr val="tx1"/>
                </a:solidFill>
                <a:hlinkClick r:id="rId4"/>
              </a:rPr>
              <a:t>ovode.net/hw4.php</a:t>
            </a:r>
            <a:endParaRPr lang="ru-RU" dirty="0" smtClean="0">
              <a:solidFill>
                <a:schemeClr val="tx1"/>
              </a:solidFill>
            </a:endParaRPr>
          </a:p>
          <a:p>
            <a:r>
              <a:rPr lang="en-US" dirty="0"/>
              <a:t>http://www.e-ng.ru/ximiya/voda.html</a:t>
            </a:r>
            <a:endParaRPr lang="ru-RU" dirty="0"/>
          </a:p>
        </p:txBody>
      </p:sp>
    </p:spTree>
    <p:extLst>
      <p:ext uri="{BB962C8B-B14F-4D97-AF65-F5344CB8AC3E}">
        <p14:creationId xmlns:p14="http://schemas.microsoft.com/office/powerpoint/2010/main" xmlns="" val="3743470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lvl="0"/>
            <a:r>
              <a:rPr lang="ru-RU" dirty="0"/>
              <a:t>Вода является наиболее распространённым растворителем на планете Земля, во многом определяющим характер земной химии, как науки. Большая часть химии, при её зарождении как науки, начиналась именно как химия водных растворов веществ.</a:t>
            </a:r>
          </a:p>
          <a:p>
            <a:pPr lvl="1"/>
            <a:endParaRPr lang="ru-RU" dirty="0"/>
          </a:p>
          <a:p>
            <a:endParaRPr lang="ru-RU" dirty="0"/>
          </a:p>
        </p:txBody>
      </p:sp>
    </p:spTree>
    <p:extLst>
      <p:ext uri="{BB962C8B-B14F-4D97-AF65-F5344CB8AC3E}">
        <p14:creationId xmlns:p14="http://schemas.microsoft.com/office/powerpoint/2010/main" xmlns="" val="331860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0" y="62865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Текст 4"/>
          <p:cNvSpPr>
            <a:spLocks noGrp="1"/>
          </p:cNvSpPr>
          <p:nvPr>
            <p:ph sz="half" idx="1"/>
          </p:nvPr>
        </p:nvSpPr>
        <p:spPr>
          <a:xfrm>
            <a:off x="904100" y="800101"/>
            <a:ext cx="9852800" cy="1095375"/>
          </a:xfrm>
        </p:spPr>
        <p:txBody>
          <a:bodyPr/>
          <a:lstStyle/>
          <a:p>
            <a:pPr marL="342900" indent="-342900">
              <a:buFont typeface="Arial" panose="020B0604020202020204" pitchFamily="34" charset="0"/>
              <a:buChar char="•"/>
            </a:pPr>
            <a:r>
              <a:rPr lang="ru-RU" dirty="0" smtClean="0">
                <a:solidFill>
                  <a:schemeClr val="tx1"/>
                </a:solidFill>
              </a:rPr>
              <a:t>Воду можно получить в ходе реакций:</a:t>
            </a:r>
          </a:p>
        </p:txBody>
      </p:sp>
      <p:cxnSp>
        <p:nvCxnSpPr>
          <p:cNvPr id="14" name="Прямая со стрелкой 13"/>
          <p:cNvCxnSpPr/>
          <p:nvPr/>
        </p:nvCxnSpPr>
        <p:spPr>
          <a:xfrm>
            <a:off x="2413000" y="1925637"/>
            <a:ext cx="406400" cy="0"/>
          </a:xfrm>
          <a:prstGeom prst="straightConnector1">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207700" y="1603088"/>
            <a:ext cx="4622800" cy="584775"/>
          </a:xfrm>
          <a:prstGeom prst="rect">
            <a:avLst/>
          </a:prstGeom>
          <a:noFill/>
        </p:spPr>
        <p:txBody>
          <a:bodyPr wrap="square" rtlCol="0">
            <a:spAutoFit/>
          </a:bodyPr>
          <a:lstStyle/>
          <a:p>
            <a:r>
              <a:rPr lang="en-US" sz="3200" dirty="0" smtClean="0"/>
              <a:t>2H</a:t>
            </a:r>
            <a:r>
              <a:rPr lang="en-US" sz="3200" baseline="-25000" dirty="0" smtClean="0"/>
              <a:t>2</a:t>
            </a:r>
            <a:r>
              <a:rPr lang="en-US" sz="3200" dirty="0" smtClean="0"/>
              <a:t>O         2H</a:t>
            </a:r>
            <a:r>
              <a:rPr lang="en-US" sz="3200" baseline="-25000" dirty="0" smtClean="0"/>
              <a:t>2</a:t>
            </a:r>
            <a:r>
              <a:rPr lang="en-US" sz="3200" dirty="0" smtClean="0"/>
              <a:t>O+O</a:t>
            </a:r>
            <a:r>
              <a:rPr lang="en-US" sz="3200" baseline="-25000" dirty="0" smtClean="0"/>
              <a:t>2</a:t>
            </a:r>
            <a:endParaRPr lang="ru-RU" sz="3200" baseline="-25000" dirty="0"/>
          </a:p>
        </p:txBody>
      </p:sp>
      <p:cxnSp>
        <p:nvCxnSpPr>
          <p:cNvPr id="18" name="Прямая со стрелкой 17"/>
          <p:cNvCxnSpPr/>
          <p:nvPr/>
        </p:nvCxnSpPr>
        <p:spPr>
          <a:xfrm flipH="1" flipV="1">
            <a:off x="4597400" y="1726633"/>
            <a:ext cx="12700" cy="3905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07700" y="2409544"/>
            <a:ext cx="9549200" cy="584775"/>
          </a:xfrm>
          <a:prstGeom prst="rect">
            <a:avLst/>
          </a:prstGeom>
          <a:noFill/>
        </p:spPr>
        <p:txBody>
          <a:bodyPr wrap="square" rtlCol="0">
            <a:spAutoFit/>
          </a:bodyPr>
          <a:lstStyle/>
          <a:p>
            <a:r>
              <a:rPr lang="en-US" sz="3200" dirty="0" smtClean="0"/>
              <a:t>NaHCO</a:t>
            </a:r>
            <a:r>
              <a:rPr lang="en-US" sz="3200" baseline="-25000" dirty="0" smtClean="0"/>
              <a:t>3</a:t>
            </a:r>
            <a:r>
              <a:rPr lang="en-US" sz="3200" dirty="0" smtClean="0"/>
              <a:t> + CH</a:t>
            </a:r>
            <a:r>
              <a:rPr lang="en-US" sz="3200" baseline="-25000" dirty="0" smtClean="0"/>
              <a:t>3</a:t>
            </a:r>
            <a:r>
              <a:rPr lang="en-US" sz="3200" dirty="0" smtClean="0"/>
              <a:t>COOH         CH</a:t>
            </a:r>
            <a:r>
              <a:rPr lang="en-US" sz="3200" baseline="-25000" dirty="0" smtClean="0"/>
              <a:t>3</a:t>
            </a:r>
            <a:r>
              <a:rPr lang="en-US" sz="3200" dirty="0" smtClean="0"/>
              <a:t>COONa + H</a:t>
            </a:r>
            <a:r>
              <a:rPr lang="en-US" sz="3200" baseline="-25000" dirty="0" smtClean="0"/>
              <a:t>2</a:t>
            </a:r>
            <a:r>
              <a:rPr lang="en-US" sz="3200" dirty="0" smtClean="0"/>
              <a:t>O + CO</a:t>
            </a:r>
            <a:r>
              <a:rPr lang="en-US" sz="3200" baseline="-25000" dirty="0" smtClean="0"/>
              <a:t>2</a:t>
            </a:r>
          </a:p>
        </p:txBody>
      </p:sp>
      <p:sp>
        <p:nvSpPr>
          <p:cNvPr id="20" name="TextBox 19"/>
          <p:cNvSpPr txBox="1"/>
          <p:nvPr/>
        </p:nvSpPr>
        <p:spPr>
          <a:xfrm>
            <a:off x="1207700" y="3323721"/>
            <a:ext cx="9815900" cy="584775"/>
          </a:xfrm>
          <a:prstGeom prst="rect">
            <a:avLst/>
          </a:prstGeom>
          <a:noFill/>
        </p:spPr>
        <p:txBody>
          <a:bodyPr wrap="square" rtlCol="0">
            <a:spAutoFit/>
          </a:bodyPr>
          <a:lstStyle/>
          <a:p>
            <a:r>
              <a:rPr lang="en-US" sz="3200" dirty="0" smtClean="0"/>
              <a:t>2CH</a:t>
            </a:r>
            <a:r>
              <a:rPr lang="en-US" sz="3200" baseline="-25000" dirty="0" smtClean="0"/>
              <a:t>3</a:t>
            </a:r>
            <a:r>
              <a:rPr lang="en-US" sz="3200" dirty="0" smtClean="0"/>
              <a:t>COOH + CaCO</a:t>
            </a:r>
            <a:r>
              <a:rPr lang="en-US" sz="3200" baseline="-25000" dirty="0" smtClean="0"/>
              <a:t>3</a:t>
            </a:r>
            <a:r>
              <a:rPr lang="en-US" sz="3200" dirty="0" smtClean="0"/>
              <a:t>          Ca(CH</a:t>
            </a:r>
            <a:r>
              <a:rPr lang="en-US" sz="3200" baseline="-25000" dirty="0" smtClean="0"/>
              <a:t>3</a:t>
            </a:r>
            <a:r>
              <a:rPr lang="en-US" sz="3200" dirty="0" smtClean="0"/>
              <a:t>COO)</a:t>
            </a:r>
            <a:r>
              <a:rPr lang="en-US" sz="3200" baseline="-25000" dirty="0" smtClean="0"/>
              <a:t>2</a:t>
            </a:r>
            <a:r>
              <a:rPr lang="en-US" sz="3200" dirty="0" smtClean="0"/>
              <a:t> + H</a:t>
            </a:r>
            <a:r>
              <a:rPr lang="en-US" sz="3200" baseline="-25000" dirty="0" smtClean="0"/>
              <a:t>2</a:t>
            </a:r>
            <a:r>
              <a:rPr lang="en-US" sz="3200" dirty="0" smtClean="0"/>
              <a:t>O + CO</a:t>
            </a:r>
            <a:r>
              <a:rPr lang="en-US" sz="3200" baseline="-25000" dirty="0" smtClean="0"/>
              <a:t>2</a:t>
            </a:r>
            <a:r>
              <a:rPr lang="en-US" sz="3200" dirty="0" smtClean="0"/>
              <a:t> </a:t>
            </a:r>
            <a:endParaRPr lang="ru-RU" sz="3200" dirty="0"/>
          </a:p>
        </p:txBody>
      </p:sp>
      <p:cxnSp>
        <p:nvCxnSpPr>
          <p:cNvPr id="22" name="Прямая со стрелкой 21"/>
          <p:cNvCxnSpPr/>
          <p:nvPr/>
        </p:nvCxnSpPr>
        <p:spPr>
          <a:xfrm>
            <a:off x="4876800" y="2701931"/>
            <a:ext cx="50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V="1">
            <a:off x="9677400" y="2409544"/>
            <a:ext cx="0" cy="4636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a:off x="4851400" y="3616108"/>
            <a:ext cx="533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flipH="1" flipV="1">
            <a:off x="10007600" y="3366331"/>
            <a:ext cx="12700" cy="3973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469727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10515600" cy="863600"/>
          </a:xfrm>
        </p:spPr>
        <p:txBody>
          <a:bodyPr>
            <a:normAutofit/>
          </a:bodyPr>
          <a:lstStyle/>
          <a:p>
            <a:pPr algn="ctr"/>
            <a:r>
              <a:rPr lang="ru-RU" sz="5400" dirty="0">
                <a:latin typeface="Century Gothic" panose="020B0502020202020204" pitchFamily="34" charset="0"/>
              </a:rPr>
              <a:t>Формула воды </a:t>
            </a:r>
          </a:p>
        </p:txBody>
      </p:sp>
      <p:pic>
        <p:nvPicPr>
          <p:cNvPr id="7" name="Рисунок 6"/>
          <p:cNvPicPr>
            <a:picLocks noGrp="1" noChangeAspect="1"/>
          </p:cNvPicPr>
          <p:nvPr>
            <p:ph type="pic" idx="1"/>
          </p:nvPr>
        </p:nvPicPr>
        <p:blipFill>
          <a:blip r:embed="rId2">
            <a:extLst>
              <a:ext uri="{28A0092B-C50C-407E-A947-70E740481C1C}">
                <a14:useLocalDpi xmlns:a14="http://schemas.microsoft.com/office/drawing/2010/main" xmlns="" val="0"/>
              </a:ext>
            </a:extLst>
          </a:blip>
          <a:srcRect t="7770" b="7770"/>
          <a:stretch>
            <a:fillRect/>
          </a:stretch>
        </p:blipFill>
        <p:spPr>
          <a:xfrm>
            <a:off x="7202488" y="1612900"/>
            <a:ext cx="4152900" cy="2921000"/>
          </a:xfrm>
          <a:prstGeom prst="rect">
            <a:avLst/>
          </a:prstGeom>
          <a:ln>
            <a:noFill/>
          </a:ln>
          <a:effectLst>
            <a:outerShdw blurRad="292100" dist="139700" dir="2700000" algn="tl" rotWithShape="0">
              <a:srgbClr val="333333">
                <a:alpha val="65000"/>
              </a:srgbClr>
            </a:outerShdw>
          </a:effectLst>
        </p:spPr>
      </p:pic>
      <p:sp>
        <p:nvSpPr>
          <p:cNvPr id="4" name="Текст 3"/>
          <p:cNvSpPr>
            <a:spLocks noGrp="1"/>
          </p:cNvSpPr>
          <p:nvPr>
            <p:ph type="body" sz="half" idx="2"/>
          </p:nvPr>
        </p:nvSpPr>
        <p:spPr>
          <a:xfrm>
            <a:off x="839788" y="1612900"/>
            <a:ext cx="6362700" cy="4660900"/>
          </a:xfrm>
        </p:spPr>
        <p:txBody>
          <a:bodyPr/>
          <a:lstStyle/>
          <a:p>
            <a:pPr fontAlgn="base"/>
            <a:r>
              <a:rPr lang="ru-RU" sz="2800" b="1" dirty="0">
                <a:solidFill>
                  <a:schemeClr val="tx1"/>
                </a:solidFill>
              </a:rPr>
              <a:t>Вода (Н</a:t>
            </a:r>
            <a:r>
              <a:rPr lang="ru-RU" sz="2800" b="1" baseline="-25000" dirty="0">
                <a:solidFill>
                  <a:schemeClr val="tx1"/>
                </a:solidFill>
              </a:rPr>
              <a:t>2</a:t>
            </a:r>
            <a:r>
              <a:rPr lang="ru-RU" sz="2800" b="1" dirty="0">
                <a:solidFill>
                  <a:schemeClr val="tx1"/>
                </a:solidFill>
              </a:rPr>
              <a:t>O)</a:t>
            </a:r>
          </a:p>
          <a:p>
            <a:pPr fontAlgn="base"/>
            <a:r>
              <a:rPr lang="ru-RU" sz="2800" dirty="0">
                <a:solidFill>
                  <a:schemeClr val="tx1"/>
                </a:solidFill>
              </a:rPr>
              <a:t>«Чистая вода» — это вещество с хорошо известной всем формулой Н</a:t>
            </a:r>
            <a:r>
              <a:rPr lang="ru-RU" sz="2800" baseline="-25000" dirty="0">
                <a:solidFill>
                  <a:schemeClr val="tx1"/>
                </a:solidFill>
              </a:rPr>
              <a:t>2</a:t>
            </a:r>
            <a:r>
              <a:rPr lang="ru-RU" sz="2800" dirty="0">
                <a:solidFill>
                  <a:schemeClr val="tx1"/>
                </a:solidFill>
              </a:rPr>
              <a:t>O. Это значит, что ее молекула состоит из двух атомов водорода и одного атома кислорода Молекулы воды электрически нейтральны, т.е. не несут ни положительного, ни отрицательного заряда.</a:t>
            </a:r>
          </a:p>
          <a:p>
            <a:endParaRPr lang="ru-RU" dirty="0" smtClean="0"/>
          </a:p>
          <a:p>
            <a:r>
              <a:rPr lang="en-US" dirty="0" smtClean="0"/>
              <a:t>http</a:t>
            </a:r>
            <a:r>
              <a:rPr lang="en-US" dirty="0"/>
              <a:t>://service-aquarium.ru/ob-akvariumah/himicheskiy-sostav-vodyi</a:t>
            </a:r>
            <a:endParaRPr lang="ru-RU" dirty="0"/>
          </a:p>
        </p:txBody>
      </p:sp>
    </p:spTree>
    <p:extLst>
      <p:ext uri="{BB962C8B-B14F-4D97-AF65-F5344CB8AC3E}">
        <p14:creationId xmlns:p14="http://schemas.microsoft.com/office/powerpoint/2010/main" xmlns="" val="39667080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latin typeface="Century Gothic" panose="020B0502020202020204" pitchFamily="34" charset="0"/>
              </a:rPr>
              <a:t>Свойства воды </a:t>
            </a:r>
            <a:endParaRPr lang="ru-RU" dirty="0">
              <a:latin typeface="Century Gothic" panose="020B0502020202020204" pitchFamily="34" charset="0"/>
            </a:endParaRPr>
          </a:p>
        </p:txBody>
      </p:sp>
      <p:sp>
        <p:nvSpPr>
          <p:cNvPr id="7" name="Текст 6"/>
          <p:cNvSpPr>
            <a:spLocks noGrp="1"/>
          </p:cNvSpPr>
          <p:nvPr>
            <p:ph type="body" idx="1"/>
          </p:nvPr>
        </p:nvSpPr>
        <p:spPr>
          <a:xfrm>
            <a:off x="1120000" y="1681163"/>
            <a:ext cx="9840100" cy="823912"/>
          </a:xfrm>
        </p:spPr>
        <p:txBody>
          <a:bodyPr>
            <a:normAutofit/>
          </a:bodyPr>
          <a:lstStyle/>
          <a:p>
            <a:pPr marL="514350" indent="-514350">
              <a:buFont typeface="+mj-lt"/>
              <a:buAutoNum type="arabicPeriod"/>
            </a:pPr>
            <a:r>
              <a:rPr lang="ru-RU" sz="3200" dirty="0" smtClean="0">
                <a:solidFill>
                  <a:schemeClr val="tx1"/>
                </a:solidFill>
              </a:rPr>
              <a:t>Взаимодействие воды с активными металлами :</a:t>
            </a:r>
            <a:endParaRPr lang="ru-RU" sz="3200" dirty="0">
              <a:solidFill>
                <a:schemeClr val="tx1"/>
              </a:solidFill>
            </a:endParaRPr>
          </a:p>
        </p:txBody>
      </p:sp>
      <p:pic>
        <p:nvPicPr>
          <p:cNvPr id="9" name="Объект 8"/>
          <p:cNvPicPr>
            <a:picLocks noGrp="1" noChangeAspect="1"/>
          </p:cNvPicPr>
          <p:nvPr>
            <p:ph sz="half" idx="2"/>
          </p:nvPr>
        </p:nvPicPr>
        <p:blipFill>
          <a:blip r:embed="rId2">
            <a:lum bright="70000" contrast="-70000"/>
          </a:blip>
          <a:stretch>
            <a:fillRect/>
          </a:stretch>
        </p:blipFill>
        <p:spPr>
          <a:xfrm>
            <a:off x="6262299" y="2875366"/>
            <a:ext cx="4330700" cy="1565274"/>
          </a:xfrm>
          <a:prstGeom prst="rect">
            <a:avLst/>
          </a:prstGeom>
        </p:spPr>
      </p:pic>
      <p:pic>
        <p:nvPicPr>
          <p:cNvPr id="6" name="Объект 5"/>
          <p:cNvPicPr>
            <a:picLocks noGrp="1" noChangeAspect="1"/>
          </p:cNvPicPr>
          <p:nvPr>
            <p:ph sz="quarter" idx="4"/>
          </p:nvPr>
        </p:nvPicPr>
        <p:blipFill>
          <a:blip r:embed="rId3">
            <a:lum bright="70000" contrast="-70000"/>
          </a:blip>
          <a:stretch>
            <a:fillRect/>
          </a:stretch>
        </p:blipFill>
        <p:spPr>
          <a:xfrm>
            <a:off x="1120000" y="3006726"/>
            <a:ext cx="4277499" cy="1302555"/>
          </a:xfrm>
          <a:prstGeom prst="rect">
            <a:avLst/>
          </a:prstGeom>
        </p:spPr>
      </p:pic>
    </p:spTree>
    <p:extLst>
      <p:ext uri="{BB962C8B-B14F-4D97-AF65-F5344CB8AC3E}">
        <p14:creationId xmlns:p14="http://schemas.microsoft.com/office/powerpoint/2010/main" xmlns="" val="23868292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9"/>
          <p:cNvGrpSpPr>
            <a:grpSpLocks/>
          </p:cNvGrpSpPr>
          <p:nvPr/>
        </p:nvGrpSpPr>
        <p:grpSpPr bwMode="auto">
          <a:xfrm>
            <a:off x="1292904" y="646769"/>
            <a:ext cx="4989512" cy="1517650"/>
            <a:chOff x="113" y="164"/>
            <a:chExt cx="3143" cy="956"/>
          </a:xfrm>
        </p:grpSpPr>
        <p:sp>
          <p:nvSpPr>
            <p:cNvPr id="15" name="Rectangle 4"/>
            <p:cNvSpPr>
              <a:spLocks noChangeArrowheads="1"/>
            </p:cNvSpPr>
            <p:nvPr/>
          </p:nvSpPr>
          <p:spPr bwMode="auto">
            <a:xfrm>
              <a:off x="113" y="164"/>
              <a:ext cx="3143"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dirty="0"/>
                <a:t>2. Взаимодействие воды с неметаллами</a:t>
              </a:r>
            </a:p>
          </p:txBody>
        </p:sp>
        <p:sp>
          <p:nvSpPr>
            <p:cNvPr id="16" name="Text Box 5"/>
            <p:cNvSpPr txBox="1">
              <a:spLocks noChangeArrowheads="1"/>
            </p:cNvSpPr>
            <p:nvPr/>
          </p:nvSpPr>
          <p:spPr bwMode="auto">
            <a:xfrm>
              <a:off x="190" y="584"/>
              <a:ext cx="653"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b="1"/>
                <a:t>С + </a:t>
              </a:r>
              <a:r>
                <a:rPr lang="en-US" altLang="ru-RU" b="1"/>
                <a:t>H</a:t>
              </a:r>
              <a:r>
                <a:rPr lang="en-US" altLang="ru-RU" b="1" baseline="-25000"/>
                <a:t>2</a:t>
              </a:r>
              <a:r>
                <a:rPr lang="en-US" altLang="ru-RU" b="1"/>
                <a:t>O</a:t>
              </a:r>
              <a:endParaRPr lang="ru-RU" altLang="ru-RU" b="1" baseline="-25000"/>
            </a:p>
          </p:txBody>
        </p:sp>
        <p:sp>
          <p:nvSpPr>
            <p:cNvPr id="17" name="Text Box 6"/>
            <p:cNvSpPr txBox="1">
              <a:spLocks noChangeArrowheads="1"/>
            </p:cNvSpPr>
            <p:nvPr/>
          </p:nvSpPr>
          <p:spPr bwMode="auto">
            <a:xfrm>
              <a:off x="1020" y="572"/>
              <a:ext cx="653"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b="1" dirty="0">
                  <a:solidFill>
                    <a:schemeClr val="accent5"/>
                  </a:solidFill>
                </a:rPr>
                <a:t>CO + H</a:t>
              </a:r>
              <a:r>
                <a:rPr lang="en-US" altLang="ru-RU" b="1" baseline="-25000" dirty="0">
                  <a:solidFill>
                    <a:schemeClr val="accent5"/>
                  </a:solidFill>
                </a:rPr>
                <a:t>2</a:t>
              </a:r>
              <a:endParaRPr lang="ru-RU" altLang="ru-RU" b="1" dirty="0">
                <a:solidFill>
                  <a:schemeClr val="accent5"/>
                </a:solidFill>
              </a:endParaRPr>
            </a:p>
          </p:txBody>
        </p:sp>
        <p:sp>
          <p:nvSpPr>
            <p:cNvPr id="18" name="Text Box 10"/>
            <p:cNvSpPr txBox="1">
              <a:spLocks noChangeArrowheads="1"/>
            </p:cNvSpPr>
            <p:nvPr/>
          </p:nvSpPr>
          <p:spPr bwMode="auto">
            <a:xfrm>
              <a:off x="1246" y="889"/>
              <a:ext cx="811"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400" b="1" dirty="0"/>
                <a:t>Водяной</a:t>
              </a:r>
              <a:r>
                <a:rPr lang="ru-RU" altLang="ru-RU" dirty="0"/>
                <a:t> </a:t>
              </a:r>
              <a:r>
                <a:rPr lang="ru-RU" altLang="ru-RU" sz="1400" b="1" dirty="0"/>
                <a:t>газ</a:t>
              </a:r>
            </a:p>
          </p:txBody>
        </p:sp>
        <p:sp>
          <p:nvSpPr>
            <p:cNvPr id="19" name="Line 11"/>
            <p:cNvSpPr>
              <a:spLocks noChangeShapeType="1"/>
            </p:cNvSpPr>
            <p:nvPr/>
          </p:nvSpPr>
          <p:spPr bwMode="auto">
            <a:xfrm>
              <a:off x="1292" y="753"/>
              <a:ext cx="136" cy="18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20" name="Line 20"/>
            <p:cNvSpPr>
              <a:spLocks noChangeShapeType="1"/>
            </p:cNvSpPr>
            <p:nvPr/>
          </p:nvSpPr>
          <p:spPr bwMode="auto">
            <a:xfrm>
              <a:off x="838" y="662"/>
              <a:ext cx="181"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21" name="Line 21"/>
            <p:cNvSpPr>
              <a:spLocks noChangeShapeType="1"/>
            </p:cNvSpPr>
            <p:nvPr/>
          </p:nvSpPr>
          <p:spPr bwMode="auto">
            <a:xfrm>
              <a:off x="838" y="708"/>
              <a:ext cx="181"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grpSp>
      <p:grpSp>
        <p:nvGrpSpPr>
          <p:cNvPr id="23" name="Group 40"/>
          <p:cNvGrpSpPr>
            <a:grpSpLocks/>
          </p:cNvGrpSpPr>
          <p:nvPr/>
        </p:nvGrpSpPr>
        <p:grpSpPr bwMode="auto">
          <a:xfrm>
            <a:off x="1292904" y="2382701"/>
            <a:ext cx="5900737" cy="1673225"/>
            <a:chOff x="113" y="1434"/>
            <a:chExt cx="3717" cy="1054"/>
          </a:xfrm>
        </p:grpSpPr>
        <p:sp>
          <p:nvSpPr>
            <p:cNvPr id="24" name="Rectangle 14"/>
            <p:cNvSpPr>
              <a:spLocks noChangeArrowheads="1"/>
            </p:cNvSpPr>
            <p:nvPr/>
          </p:nvSpPr>
          <p:spPr bwMode="auto">
            <a:xfrm>
              <a:off x="113" y="1434"/>
              <a:ext cx="3717"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dirty="0"/>
                <a:t>3. Взаимодействие воды с основными оксидами</a:t>
              </a:r>
            </a:p>
          </p:txBody>
        </p:sp>
        <p:sp>
          <p:nvSpPr>
            <p:cNvPr id="25" name="Text Box 15"/>
            <p:cNvSpPr txBox="1">
              <a:spLocks noChangeArrowheads="1"/>
            </p:cNvSpPr>
            <p:nvPr/>
          </p:nvSpPr>
          <p:spPr bwMode="auto">
            <a:xfrm>
              <a:off x="1144" y="2172"/>
              <a:ext cx="116"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sp>
          <p:nvSpPr>
            <p:cNvPr id="26" name="Rectangle 16"/>
            <p:cNvSpPr>
              <a:spLocks noChangeArrowheads="1"/>
            </p:cNvSpPr>
            <p:nvPr/>
          </p:nvSpPr>
          <p:spPr bwMode="auto">
            <a:xfrm>
              <a:off x="250" y="1979"/>
              <a:ext cx="89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b="1" dirty="0">
                  <a:solidFill>
                    <a:schemeClr val="accent5"/>
                  </a:solidFill>
                </a:rPr>
                <a:t>Na</a:t>
              </a:r>
              <a:r>
                <a:rPr lang="en-US" altLang="ru-RU" b="1" baseline="-25000" dirty="0">
                  <a:solidFill>
                    <a:schemeClr val="accent5"/>
                  </a:solidFill>
                </a:rPr>
                <a:t>2</a:t>
              </a:r>
              <a:r>
                <a:rPr lang="en-US" altLang="ru-RU" b="1" dirty="0">
                  <a:solidFill>
                    <a:schemeClr val="accent5"/>
                  </a:solidFill>
                </a:rPr>
                <a:t>O</a:t>
              </a:r>
              <a:r>
                <a:rPr lang="en-US" altLang="ru-RU" b="1" dirty="0"/>
                <a:t> + H</a:t>
              </a:r>
              <a:r>
                <a:rPr lang="en-US" altLang="ru-RU" b="1" baseline="-25000" dirty="0"/>
                <a:t>2</a:t>
              </a:r>
              <a:r>
                <a:rPr lang="en-US" altLang="ru-RU" b="1" dirty="0"/>
                <a:t>O</a:t>
              </a:r>
              <a:endParaRPr lang="ru-RU" altLang="ru-RU" b="1" baseline="-25000" dirty="0"/>
            </a:p>
          </p:txBody>
        </p:sp>
        <p:sp>
          <p:nvSpPr>
            <p:cNvPr id="27" name="Line 17"/>
            <p:cNvSpPr>
              <a:spLocks noChangeShapeType="1"/>
            </p:cNvSpPr>
            <p:nvPr/>
          </p:nvSpPr>
          <p:spPr bwMode="auto">
            <a:xfrm>
              <a:off x="1111" y="2069"/>
              <a:ext cx="181"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28" name="Line 18"/>
            <p:cNvSpPr>
              <a:spLocks noChangeShapeType="1"/>
            </p:cNvSpPr>
            <p:nvPr/>
          </p:nvSpPr>
          <p:spPr bwMode="auto">
            <a:xfrm>
              <a:off x="1111" y="2115"/>
              <a:ext cx="181"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29" name="Text Box 19"/>
            <p:cNvSpPr txBox="1">
              <a:spLocks noChangeArrowheads="1"/>
            </p:cNvSpPr>
            <p:nvPr/>
          </p:nvSpPr>
          <p:spPr bwMode="auto">
            <a:xfrm>
              <a:off x="1293" y="1979"/>
              <a:ext cx="596"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b="1" dirty="0">
                  <a:solidFill>
                    <a:schemeClr val="accent5"/>
                  </a:solidFill>
                </a:rPr>
                <a:t>2NaOH</a:t>
              </a:r>
              <a:endParaRPr lang="ru-RU" altLang="ru-RU" b="1" dirty="0">
                <a:solidFill>
                  <a:schemeClr val="accent5"/>
                </a:solidFill>
              </a:endParaRPr>
            </a:p>
          </p:txBody>
        </p:sp>
        <p:sp>
          <p:nvSpPr>
            <p:cNvPr id="30" name="Text Box 31"/>
            <p:cNvSpPr txBox="1">
              <a:spLocks noChangeArrowheads="1"/>
            </p:cNvSpPr>
            <p:nvPr/>
          </p:nvSpPr>
          <p:spPr bwMode="auto">
            <a:xfrm>
              <a:off x="1338" y="2296"/>
              <a:ext cx="1131"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400" b="1" dirty="0"/>
                <a:t>Гидроксид натрия</a:t>
              </a:r>
            </a:p>
          </p:txBody>
        </p:sp>
        <p:sp>
          <p:nvSpPr>
            <p:cNvPr id="31" name="Line 36"/>
            <p:cNvSpPr>
              <a:spLocks noChangeShapeType="1"/>
            </p:cNvSpPr>
            <p:nvPr/>
          </p:nvSpPr>
          <p:spPr bwMode="auto">
            <a:xfrm>
              <a:off x="1610" y="2160"/>
              <a:ext cx="136" cy="18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32" name="Line 37"/>
            <p:cNvSpPr>
              <a:spLocks noChangeShapeType="1"/>
            </p:cNvSpPr>
            <p:nvPr/>
          </p:nvSpPr>
          <p:spPr bwMode="auto">
            <a:xfrm>
              <a:off x="431" y="2160"/>
              <a:ext cx="136" cy="18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33" name="Text Box 38"/>
            <p:cNvSpPr txBox="1">
              <a:spLocks noChangeArrowheads="1"/>
            </p:cNvSpPr>
            <p:nvPr/>
          </p:nvSpPr>
          <p:spPr bwMode="auto">
            <a:xfrm>
              <a:off x="340" y="2296"/>
              <a:ext cx="879"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400" b="1"/>
                <a:t>Оксид натрия</a:t>
              </a:r>
            </a:p>
          </p:txBody>
        </p:sp>
      </p:grpSp>
      <p:grpSp>
        <p:nvGrpSpPr>
          <p:cNvPr id="34" name="Group 41"/>
          <p:cNvGrpSpPr>
            <a:grpSpLocks/>
          </p:cNvGrpSpPr>
          <p:nvPr/>
        </p:nvGrpSpPr>
        <p:grpSpPr bwMode="auto">
          <a:xfrm>
            <a:off x="1292904" y="4381230"/>
            <a:ext cx="6000750" cy="1671638"/>
            <a:chOff x="113" y="2750"/>
            <a:chExt cx="3780" cy="1053"/>
          </a:xfrm>
        </p:grpSpPr>
        <p:sp>
          <p:nvSpPr>
            <p:cNvPr id="35" name="Rectangle 22"/>
            <p:cNvSpPr>
              <a:spLocks noChangeArrowheads="1"/>
            </p:cNvSpPr>
            <p:nvPr/>
          </p:nvSpPr>
          <p:spPr bwMode="auto">
            <a:xfrm>
              <a:off x="113" y="2750"/>
              <a:ext cx="3780"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sz="2000" dirty="0"/>
                <a:t>4</a:t>
              </a:r>
              <a:r>
                <a:rPr lang="ru-RU" altLang="ru-RU" sz="2000" dirty="0"/>
                <a:t>. Взаимодействие воды с кислотными оксидами</a:t>
              </a:r>
            </a:p>
          </p:txBody>
        </p:sp>
        <p:sp>
          <p:nvSpPr>
            <p:cNvPr id="36" name="Rectangle 23"/>
            <p:cNvSpPr>
              <a:spLocks noChangeArrowheads="1"/>
            </p:cNvSpPr>
            <p:nvPr/>
          </p:nvSpPr>
          <p:spPr bwMode="auto">
            <a:xfrm>
              <a:off x="210" y="3248"/>
              <a:ext cx="832"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b="1"/>
                <a:t>CO</a:t>
              </a:r>
              <a:r>
                <a:rPr lang="ru-RU" altLang="ru-RU" b="1" baseline="-25000"/>
                <a:t>2</a:t>
              </a:r>
              <a:r>
                <a:rPr lang="ru-RU" altLang="ru-RU" b="1"/>
                <a:t> +</a:t>
              </a:r>
              <a:r>
                <a:rPr lang="ru-RU" altLang="ru-RU" b="1" baseline="-25000"/>
                <a:t> </a:t>
              </a:r>
              <a:r>
                <a:rPr lang="en-US" altLang="ru-RU" b="1" baseline="-25000"/>
                <a:t> </a:t>
              </a:r>
              <a:r>
                <a:rPr lang="en-US" altLang="ru-RU" b="1"/>
                <a:t>H</a:t>
              </a:r>
              <a:r>
                <a:rPr lang="en-US" altLang="ru-RU" b="1" baseline="-25000"/>
                <a:t>2</a:t>
              </a:r>
              <a:r>
                <a:rPr lang="en-US" altLang="ru-RU" b="1"/>
                <a:t>O</a:t>
              </a:r>
              <a:endParaRPr lang="ru-RU" altLang="ru-RU" b="1"/>
            </a:p>
          </p:txBody>
        </p:sp>
        <p:sp>
          <p:nvSpPr>
            <p:cNvPr id="37" name="Text Box 25"/>
            <p:cNvSpPr txBox="1">
              <a:spLocks noChangeArrowheads="1"/>
            </p:cNvSpPr>
            <p:nvPr/>
          </p:nvSpPr>
          <p:spPr bwMode="auto">
            <a:xfrm>
              <a:off x="1201" y="3248"/>
              <a:ext cx="542"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ru-RU" b="1" dirty="0">
                  <a:solidFill>
                    <a:schemeClr val="accent5"/>
                  </a:solidFill>
                </a:rPr>
                <a:t>H</a:t>
              </a:r>
              <a:r>
                <a:rPr lang="en-US" altLang="ru-RU" b="1" baseline="-25000" dirty="0">
                  <a:solidFill>
                    <a:schemeClr val="accent5"/>
                  </a:solidFill>
                </a:rPr>
                <a:t>2</a:t>
              </a:r>
              <a:r>
                <a:rPr lang="en-US" altLang="ru-RU" b="1" dirty="0">
                  <a:solidFill>
                    <a:schemeClr val="accent5"/>
                  </a:solidFill>
                </a:rPr>
                <a:t>CO</a:t>
              </a:r>
              <a:r>
                <a:rPr lang="en-US" altLang="ru-RU" b="1" baseline="-25000" dirty="0">
                  <a:solidFill>
                    <a:schemeClr val="accent5"/>
                  </a:solidFill>
                </a:rPr>
                <a:t>3</a:t>
              </a:r>
              <a:endParaRPr lang="ru-RU" altLang="ru-RU" b="1" dirty="0">
                <a:solidFill>
                  <a:schemeClr val="accent5"/>
                </a:solidFill>
              </a:endParaRPr>
            </a:p>
          </p:txBody>
        </p:sp>
        <p:sp>
          <p:nvSpPr>
            <p:cNvPr id="38" name="Line 26"/>
            <p:cNvSpPr>
              <a:spLocks noChangeShapeType="1"/>
            </p:cNvSpPr>
            <p:nvPr/>
          </p:nvSpPr>
          <p:spPr bwMode="auto">
            <a:xfrm>
              <a:off x="1020" y="3339"/>
              <a:ext cx="181"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ru-RU"/>
            </a:p>
          </p:txBody>
        </p:sp>
        <p:sp>
          <p:nvSpPr>
            <p:cNvPr id="39" name="Line 27"/>
            <p:cNvSpPr>
              <a:spLocks noChangeShapeType="1"/>
            </p:cNvSpPr>
            <p:nvPr/>
          </p:nvSpPr>
          <p:spPr bwMode="auto">
            <a:xfrm>
              <a:off x="1020" y="3385"/>
              <a:ext cx="181"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40" name="Line 28"/>
            <p:cNvSpPr>
              <a:spLocks noChangeShapeType="1"/>
            </p:cNvSpPr>
            <p:nvPr/>
          </p:nvSpPr>
          <p:spPr bwMode="auto">
            <a:xfrm>
              <a:off x="1474" y="3430"/>
              <a:ext cx="136" cy="18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ru-RU"/>
            </a:p>
          </p:txBody>
        </p:sp>
        <p:sp>
          <p:nvSpPr>
            <p:cNvPr id="41" name="Text Box 30"/>
            <p:cNvSpPr txBox="1">
              <a:spLocks noChangeArrowheads="1"/>
            </p:cNvSpPr>
            <p:nvPr/>
          </p:nvSpPr>
          <p:spPr bwMode="auto">
            <a:xfrm>
              <a:off x="1338" y="3611"/>
              <a:ext cx="1110"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400" b="1"/>
                <a:t>Угольная кислота</a:t>
              </a:r>
            </a:p>
          </p:txBody>
        </p:sp>
      </p:grpSp>
    </p:spTree>
    <p:extLst>
      <p:ext uri="{BB962C8B-B14F-4D97-AF65-F5344CB8AC3E}">
        <p14:creationId xmlns:p14="http://schemas.microsoft.com/office/powerpoint/2010/main" xmlns="" val="2102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Объект 1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p:spPr>
      </p:pic>
      <p:sp>
        <p:nvSpPr>
          <p:cNvPr id="12" name="Заголовок 11"/>
          <p:cNvSpPr>
            <a:spLocks noGrp="1"/>
          </p:cNvSpPr>
          <p:nvPr>
            <p:ph type="title"/>
          </p:nvPr>
        </p:nvSpPr>
        <p:spPr>
          <a:xfrm>
            <a:off x="0" y="2257425"/>
            <a:ext cx="12192000" cy="1325563"/>
          </a:xfrm>
        </p:spPr>
        <p:txBody>
          <a:bodyPr>
            <a:normAutofit fontScale="90000"/>
            <a:scene3d>
              <a:camera prst="orthographicFront"/>
              <a:lightRig rig="threePt" dir="t"/>
            </a:scene3d>
            <a:sp3d extrusionH="57150">
              <a:bevelT w="38100" h="38100" prst="relaxedInset"/>
            </a:sp3d>
          </a:bodyPr>
          <a:lstStyle/>
          <a:p>
            <a:pPr algn="ctr"/>
            <a:r>
              <a:rPr lang="ru-RU" sz="96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BatangChe" panose="02030609000101010101" pitchFamily="49" charset="-127"/>
                <a:ea typeface="BatangChe" panose="02030609000101010101" pitchFamily="49" charset="-127"/>
              </a:rPr>
              <a:t>Физика</a:t>
            </a:r>
            <a:r>
              <a:rPr lang="ru-RU"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reflection blurRad="6350" stA="55000" endA="50" endPos="85000" dir="5400000" sy="-100000" algn="bl" rotWithShape="0"/>
                </a:effectLst>
              </a:rPr>
              <a:t> </a:t>
            </a:r>
            <a:endParaRPr lang="ru-RU"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reflection blurRad="6350" stA="55000" endA="50" endPos="85000" dir="5400000" sy="-100000" algn="bl" rotWithShape="0"/>
              </a:effectLst>
            </a:endParaRPr>
          </a:p>
        </p:txBody>
      </p:sp>
    </p:spTree>
    <p:extLst>
      <p:ext uri="{BB962C8B-B14F-4D97-AF65-F5344CB8AC3E}">
        <p14:creationId xmlns:p14="http://schemas.microsoft.com/office/powerpoint/2010/main" xmlns="" val="110492393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e8dd81794eb65edac73f71bd92bbc831bfabf0"/>
</p:tagLst>
</file>

<file path=ppt/theme/theme1.xml><?xml version="1.0" encoding="utf-8"?>
<a:theme xmlns:a="http://schemas.openxmlformats.org/drawingml/2006/main" name="Глубина">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epth" id="{7BEAFC2A-325C-49C4-AC08-2B765DA903F9}" vid="{1735E755-43E6-43AA-ABA2-C989ECC79AF5}"/>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TM04033923[[fn=Глубина]]</Template>
  <TotalTime>482</TotalTime>
  <Words>1383</Words>
  <Application>Microsoft Office PowerPoint</Application>
  <PresentationFormat>Произвольный</PresentationFormat>
  <Paragraphs>152</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Глубина</vt:lpstr>
      <vt:lpstr>Вода и Жизнь</vt:lpstr>
      <vt:lpstr>Химия </vt:lpstr>
      <vt:lpstr>Химический состав воды </vt:lpstr>
      <vt:lpstr>Слайд 4</vt:lpstr>
      <vt:lpstr>Слайд 5</vt:lpstr>
      <vt:lpstr>Формула воды </vt:lpstr>
      <vt:lpstr>Свойства воды </vt:lpstr>
      <vt:lpstr>Слайд 8</vt:lpstr>
      <vt:lpstr>Физика </vt:lpstr>
      <vt:lpstr>Круговорот воды в природе</vt:lpstr>
      <vt:lpstr>Слайд 11</vt:lpstr>
      <vt:lpstr>Изменение давления с глубиной </vt:lpstr>
      <vt:lpstr>Слайд 13</vt:lpstr>
      <vt:lpstr>Распределение жизни в океане </vt:lpstr>
      <vt:lpstr>Слайд 15</vt:lpstr>
      <vt:lpstr>Биология</vt:lpstr>
      <vt:lpstr>Роль воды в клетке</vt:lpstr>
      <vt:lpstr>Содержание воды в разных органах и тканях</vt:lpstr>
      <vt:lpstr>Экология воды</vt:lpstr>
      <vt:lpstr>Качество воды</vt:lpstr>
      <vt:lpstr>Очищение воды путем хлорирования</vt:lpstr>
      <vt:lpstr>Слайд 22</vt:lpstr>
      <vt:lpstr>Качество городской воды</vt:lpstr>
      <vt:lpstr>Слайд 24</vt:lpstr>
      <vt:lpstr>Сохранение пресной воды</vt:lpstr>
      <vt:lpstr>Пути решения дефицита пресной воды</vt:lpstr>
      <vt:lpstr>Загрязнение воды</vt:lpstr>
      <vt:lpstr>Сточные воды</vt:lpstr>
      <vt:lpstr>Слайд 29</vt:lpstr>
      <vt:lpstr>Пестициды</vt:lpstr>
      <vt:lpstr>Утечка нефти</vt:lpstr>
      <vt:lpstr>Источники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nebom zav</cp:lastModifiedBy>
  <cp:revision>40</cp:revision>
  <dcterms:created xsi:type="dcterms:W3CDTF">2015-04-04T08:11:27Z</dcterms:created>
  <dcterms:modified xsi:type="dcterms:W3CDTF">2015-05-22T15:24:02Z</dcterms:modified>
</cp:coreProperties>
</file>