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6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7036" autoAdjust="0"/>
  </p:normalViewPr>
  <p:slideViewPr>
    <p:cSldViewPr>
      <p:cViewPr varScale="1">
        <p:scale>
          <a:sx n="70" d="100"/>
          <a:sy n="7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8690C-02AD-4928-8215-A859CAE45E02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E4195-03C7-45E8-860E-987DECA880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1865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Рис. 3. Схема расположения зон поверхностного, грунтового, пластового, трещинно-разломного окисления и мест накопления инфильтрационного оруденения.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Осадочные породы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1 - водоносные, 2 - водонепроницаемые. 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Породы фундамента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3 - преимущественно кислого состава, 4 - основного состава. 5 - водонепроницаемые тектонические разрывы; 6 – зоны поверхностной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трещиноватости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литифицированных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пород; 7 - направление окисления; 8 - уровень подземных вод. 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Зоны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9 - поверхностного окисления, 10 - грунтового окисления, 11 - пластового окисления осадочного чехла и трещинно-разломного окисления пород фундамента. 12 - места инфильтрационного рудообразования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E4195-03C7-45E8-860E-987DECA8801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982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ja.biz/" TargetMode="External"/><Relationship Id="rId2" Type="http://schemas.openxmlformats.org/officeDocument/2006/relationships/hyperlink" Target="http://prezentacija.biz/prezentacii-po-ximii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Ванадий.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974816" y="6427113"/>
            <a:ext cx="21691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ПРЕЗЕНТАЦИИ ПО </a:t>
            </a:r>
            <a:r>
              <a:rPr lang="ru-RU" sz="1100" b="1" cap="all" dirty="0" smtClean="0">
                <a:solidFill>
                  <a:srgbClr val="FF0000"/>
                </a:solidFill>
                <a:hlinkClick r:id="rId2" tooltip="&lt;p style=&quot;text-align: center; text-align: center;&quot;&gt;&lt;b&gt;Познавать интересно по предмету Химия легче с презентациями&lt;/b&gt;&lt;/p&gt;&lt;p style=&quot;text-align: justify;&quot;&gt;Школьная программа разнообразна своими материалами и методами преподавания. Учителя могут использовать на уроках самые разнообразные методы обучения, которые помогут им объяснить ученикам основные моменты и показать как это выглядит на практике.&lt;/p&gt;&lt;p style=&quot;text-align: justify;&quot;&gt;При помощи &lt;b&gt;презентации по химии &lt;/b&gt;учитель может рассказать ученикам намного больше о протекающих химических реакциях с участием тех ли иных реактивов и химических веществ. Некоторые виды реакций опасны для повторения и с помощью мультимедийных слайдов имеется возможность рассказать о них, и наглядно показать каким образом протекает опасная реакция. Ученикам особенно понравится такой метод преподавания и за счет такого интереса возрастет успеваемость.&lt;/p&gt;&lt;p style=&quot;text-align: justify;&quot;&gt;Основные функции готовой презентации по химии:&lt;/p&gt;&lt;p style=&quot;text-align: justify;&quot;&gt;&lt;/p&gt;&lt;ul&gt;&lt;li&gt;      Развитие мышления у учеников&lt;br&gt;&lt;/li&gt;&lt;li&gt;     Возможность показать интересные химические реакции без вреда ля здоровья учеников&lt;br&gt;&lt;/li&gt;&lt;li&gt;     Заинтересовать и пробудить любовь к науке Химия у учеников&lt;br&gt;&lt;/li&gt;&lt;li&gt;    Возможность проводить лабораторные и проверочные работы с помощью слайдов&lt;br&gt;&lt;/li&gt;&lt;li&gt;     Всегда можно повторить пройденный материал и тем самым закрепить знания на практике.&lt;br&gt;&lt;/li&gt;&lt;/ul&gt;&lt;p style=&quot;text-align: justify;&quot;&gt;&#10;&#10;&#10;&#10;&#10;&#10;&#10;&#10;&#10;&#10;&#10;&#10;&#10;&#10;&#10;&#10;&#10;&#10;&lt;/p&gt;&lt;p style=&quot;text-align: justify;&quot;&gt;Современные методы обучения очень нравятся ученикам и учителям, поэтому такие уроки никогда не пройдут незамеченными и останутся в памяти, а значит усвоится пройденный материал.&lt;/p&gt;"/>
              </a:rPr>
              <a:t>ХИМИИ</a:t>
            </a:r>
            <a:endParaRPr lang="ru-RU" sz="1100" b="1" cap="all" dirty="0" smtClean="0">
              <a:solidFill>
                <a:srgbClr val="FF0000"/>
              </a:solidFill>
            </a:endParaRPr>
          </a:p>
          <a:p>
            <a:pPr algn="ctr"/>
            <a:r>
              <a:rPr lang="en-US" sz="1100" dirty="0" smtClean="0">
                <a:solidFill>
                  <a:srgbClr val="FF0000"/>
                </a:solidFill>
                <a:hlinkClick r:id="rId3"/>
              </a:rPr>
              <a:t>http://prezentacija.biz/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83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ru-RU" sz="3200" i="1" dirty="0"/>
              <a:t>Тип второй. Фосфориты ванадийсодержащие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США ванадий извлекается попутно при переработке фосфо­ритов на удобрения.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74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94" y="0"/>
            <a:ext cx="73437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73152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283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391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Промышленные минералы.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Кулсонит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en-US" dirty="0"/>
              <a:t>Fe0-V</a:t>
            </a:r>
            <a:r>
              <a:rPr lang="en-US" baseline="-25000" dirty="0"/>
              <a:t>2</a:t>
            </a:r>
            <a:r>
              <a:rPr lang="en-US" dirty="0"/>
              <a:t>0</a:t>
            </a:r>
            <a:r>
              <a:rPr lang="en-US" baseline="-25000" dirty="0"/>
              <a:t>3</a:t>
            </a:r>
            <a:r>
              <a:rPr lang="en-US" dirty="0"/>
              <a:t>, </a:t>
            </a:r>
            <a:endParaRPr lang="ru-RU" dirty="0" smtClean="0"/>
          </a:p>
          <a:p>
            <a:r>
              <a:rPr lang="ru-RU" dirty="0" smtClean="0"/>
              <a:t>ванадиевый </a:t>
            </a:r>
            <a:r>
              <a:rPr lang="ru-RU" dirty="0"/>
              <a:t>магнетит — </a:t>
            </a:r>
            <a:r>
              <a:rPr lang="en-US" dirty="0"/>
              <a:t>Fe(Fe, V)</a:t>
            </a:r>
            <a:r>
              <a:rPr lang="en-US" baseline="-25000" dirty="0"/>
              <a:t>2</a:t>
            </a:r>
            <a:r>
              <a:rPr lang="en-US" dirty="0"/>
              <a:t>04, </a:t>
            </a:r>
            <a:endParaRPr lang="ru-RU" dirty="0" smtClean="0"/>
          </a:p>
          <a:p>
            <a:r>
              <a:rPr lang="ru-RU" dirty="0" smtClean="0"/>
              <a:t>титаномагнетит </a:t>
            </a:r>
            <a:r>
              <a:rPr lang="ru-RU" dirty="0"/>
              <a:t>— </a:t>
            </a:r>
            <a:r>
              <a:rPr lang="en-US" dirty="0"/>
              <a:t>(Fe, </a:t>
            </a:r>
            <a:r>
              <a:rPr lang="en-US" dirty="0" smtClean="0"/>
              <a:t>Ti, V)3O4</a:t>
            </a:r>
            <a:r>
              <a:rPr lang="en-US" dirty="0"/>
              <a:t>; </a:t>
            </a:r>
            <a:endParaRPr lang="ru-RU" dirty="0" smtClean="0"/>
          </a:p>
          <a:p>
            <a:r>
              <a:rPr lang="ru-RU" dirty="0" err="1" smtClean="0"/>
              <a:t>роскоэлит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en-US" dirty="0"/>
              <a:t>KV</a:t>
            </a:r>
            <a:r>
              <a:rPr lang="en-US" baseline="-25000" dirty="0"/>
              <a:t>2</a:t>
            </a:r>
            <a:r>
              <a:rPr lang="en-US" dirty="0"/>
              <a:t>-[</a:t>
            </a:r>
            <a:r>
              <a:rPr lang="en-US" dirty="0" smtClean="0"/>
              <a:t>AlSi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10</a:t>
            </a:r>
            <a:r>
              <a:rPr lang="en-US" dirty="0" smtClean="0"/>
              <a:t>] </a:t>
            </a:r>
            <a:r>
              <a:rPr lang="ru-RU" dirty="0"/>
              <a:t>[ОН]</a:t>
            </a:r>
            <a:r>
              <a:rPr lang="ru-RU" baseline="-25000" dirty="0"/>
              <a:t>2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карнотит—</a:t>
            </a:r>
            <a:r>
              <a:rPr lang="en-US" dirty="0" smtClean="0"/>
              <a:t>K2[U0</a:t>
            </a:r>
            <a:r>
              <a:rPr lang="en-US" baseline="-25000" dirty="0" smtClean="0"/>
              <a:t>2</a:t>
            </a:r>
            <a:r>
              <a:rPr lang="en-US" dirty="0" smtClean="0"/>
              <a:t>]</a:t>
            </a:r>
            <a:r>
              <a:rPr lang="en-US" baseline="-25000" dirty="0" smtClean="0"/>
              <a:t>2</a:t>
            </a:r>
            <a:r>
              <a:rPr lang="en-US" dirty="0" smtClean="0"/>
              <a:t>[V0</a:t>
            </a:r>
            <a:r>
              <a:rPr lang="en-US" baseline="-25000" dirty="0" smtClean="0"/>
              <a:t>4</a:t>
            </a:r>
            <a:r>
              <a:rPr lang="en-US" dirty="0" smtClean="0"/>
              <a:t>]</a:t>
            </a:r>
            <a:r>
              <a:rPr lang="en-US" baseline="-25000" dirty="0" smtClean="0"/>
              <a:t>2</a:t>
            </a:r>
            <a:r>
              <a:rPr lang="en-US" dirty="0" smtClean="0"/>
              <a:t>*3H</a:t>
            </a:r>
            <a:r>
              <a:rPr lang="en-US" baseline="-25000" dirty="0" smtClean="0"/>
              <a:t>2</a:t>
            </a:r>
            <a:r>
              <a:rPr lang="en-US" dirty="0" smtClean="0"/>
              <a:t>0;</a:t>
            </a:r>
            <a:endParaRPr lang="ru-RU" dirty="0" smtClean="0"/>
          </a:p>
          <a:p>
            <a:r>
              <a:rPr lang="ru-RU" dirty="0" err="1" smtClean="0"/>
              <a:t>ванадинит</a:t>
            </a:r>
            <a:r>
              <a:rPr lang="ru-RU" dirty="0" smtClean="0"/>
              <a:t> </a:t>
            </a:r>
            <a:r>
              <a:rPr lang="ru-RU" dirty="0"/>
              <a:t>—</a:t>
            </a:r>
            <a:r>
              <a:rPr lang="en-US" dirty="0"/>
              <a:t>Pb</a:t>
            </a:r>
            <a:r>
              <a:rPr lang="en-US" baseline="-25000" dirty="0"/>
              <a:t>5</a:t>
            </a:r>
            <a:r>
              <a:rPr lang="en-US" dirty="0"/>
              <a:t>[V0</a:t>
            </a:r>
            <a:r>
              <a:rPr lang="en-US" baseline="-25000" dirty="0"/>
              <a:t>4</a:t>
            </a:r>
            <a:r>
              <a:rPr lang="en-US" dirty="0"/>
              <a:t>]</a:t>
            </a:r>
            <a:r>
              <a:rPr lang="en-US" baseline="-25000" dirty="0"/>
              <a:t>3</a:t>
            </a:r>
            <a:r>
              <a:rPr lang="en-US" dirty="0"/>
              <a:t>Cl</a:t>
            </a:r>
            <a:r>
              <a:rPr lang="en-US" dirty="0" smtClean="0"/>
              <a:t>,</a:t>
            </a:r>
            <a:endParaRPr lang="ru-RU" dirty="0" smtClean="0"/>
          </a:p>
          <a:p>
            <a:r>
              <a:rPr lang="ru-RU" dirty="0" err="1" smtClean="0"/>
              <a:t>деклуазит</a:t>
            </a:r>
            <a:r>
              <a:rPr lang="ru-RU" dirty="0"/>
              <a:t>—</a:t>
            </a:r>
            <a:r>
              <a:rPr lang="en-US" dirty="0"/>
              <a:t>(Zn, </a:t>
            </a:r>
            <a:r>
              <a:rPr lang="ru-RU" dirty="0" smtClean="0"/>
              <a:t>С</a:t>
            </a:r>
            <a:r>
              <a:rPr lang="en-US" dirty="0" smtClean="0"/>
              <a:t>u</a:t>
            </a:r>
            <a:r>
              <a:rPr lang="ru-RU" dirty="0" smtClean="0"/>
              <a:t>) </a:t>
            </a:r>
            <a:r>
              <a:rPr lang="en-US" dirty="0" err="1"/>
              <a:t>Pb</a:t>
            </a:r>
            <a:r>
              <a:rPr lang="en-US" dirty="0"/>
              <a:t>(V0</a:t>
            </a:r>
            <a:r>
              <a:rPr lang="en-US" baseline="-25000" dirty="0"/>
              <a:t>4</a:t>
            </a:r>
            <a:r>
              <a:rPr lang="en-US" dirty="0"/>
              <a:t>) </a:t>
            </a:r>
            <a:r>
              <a:rPr lang="ru-RU" dirty="0"/>
              <a:t>(ОН); </a:t>
            </a:r>
            <a:endParaRPr lang="ru-RU" dirty="0" smtClean="0"/>
          </a:p>
          <a:p>
            <a:r>
              <a:rPr lang="ru-RU" dirty="0" err="1" smtClean="0"/>
              <a:t>купро</a:t>
            </a:r>
            <a:r>
              <a:rPr lang="ru-RU" dirty="0" smtClean="0"/>
              <a:t>- </a:t>
            </a:r>
            <a:r>
              <a:rPr lang="ru-RU" dirty="0" err="1"/>
              <a:t>деклуазит</a:t>
            </a:r>
            <a:r>
              <a:rPr lang="ru-RU" dirty="0"/>
              <a:t>— </a:t>
            </a:r>
            <a:r>
              <a:rPr lang="en-US" dirty="0"/>
              <a:t>(</a:t>
            </a:r>
            <a:r>
              <a:rPr lang="en-US" dirty="0" err="1"/>
              <a:t>Pb</a:t>
            </a:r>
            <a:r>
              <a:rPr lang="en-US" dirty="0"/>
              <a:t>, </a:t>
            </a:r>
            <a:r>
              <a:rPr lang="ru-RU" dirty="0" smtClean="0"/>
              <a:t>С</a:t>
            </a:r>
            <a:r>
              <a:rPr lang="en-US" dirty="0"/>
              <a:t>u</a:t>
            </a:r>
            <a:r>
              <a:rPr lang="ru-RU" dirty="0" smtClean="0"/>
              <a:t>) </a:t>
            </a:r>
            <a:r>
              <a:rPr lang="en-US" dirty="0"/>
              <a:t>(V0</a:t>
            </a:r>
            <a:r>
              <a:rPr lang="en-US" baseline="-25000" dirty="0"/>
              <a:t>4</a:t>
            </a:r>
            <a:r>
              <a:rPr lang="en-US" dirty="0"/>
              <a:t>) </a:t>
            </a:r>
            <a:r>
              <a:rPr lang="ru-RU" dirty="0"/>
              <a:t>(ОН); </a:t>
            </a:r>
            <a:endParaRPr lang="ru-RU" dirty="0" smtClean="0"/>
          </a:p>
          <a:p>
            <a:r>
              <a:rPr lang="ru-RU" dirty="0" err="1" smtClean="0"/>
              <a:t>патронит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en-US" dirty="0"/>
              <a:t>VS</a:t>
            </a:r>
            <a:r>
              <a:rPr lang="en-US" baseline="-25000" dirty="0"/>
              <a:t>4</a:t>
            </a:r>
            <a:r>
              <a:rPr lang="en-US" dirty="0"/>
              <a:t> </a:t>
            </a:r>
            <a:r>
              <a:rPr lang="ru-RU" dirty="0"/>
              <a:t>и др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9426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Промышленные руды.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титаномагнетитовые </a:t>
            </a:r>
            <a:r>
              <a:rPr lang="ru-RU" dirty="0"/>
              <a:t>(</a:t>
            </a:r>
            <a:r>
              <a:rPr lang="ru-RU" dirty="0" smtClean="0"/>
              <a:t>до</a:t>
            </a:r>
            <a:r>
              <a:rPr lang="en-US" dirty="0" smtClean="0"/>
              <a:t> 1</a:t>
            </a:r>
            <a:r>
              <a:rPr lang="ru-RU" dirty="0" smtClean="0"/>
              <a:t>% </a:t>
            </a:r>
            <a:r>
              <a:rPr lang="en-US" dirty="0" smtClean="0"/>
              <a:t>V</a:t>
            </a:r>
            <a:r>
              <a:rPr lang="ru-RU" baseline="-25000" dirty="0" smtClean="0"/>
              <a:t>2</a:t>
            </a:r>
            <a:r>
              <a:rPr lang="en-US" dirty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),</a:t>
            </a:r>
            <a:endParaRPr lang="en-US" dirty="0" smtClean="0"/>
          </a:p>
          <a:p>
            <a:r>
              <a:rPr lang="ru-RU" dirty="0" err="1" smtClean="0"/>
              <a:t>ванадинитовые</a:t>
            </a:r>
            <a:r>
              <a:rPr lang="ru-RU" dirty="0" smtClean="0"/>
              <a:t> </a:t>
            </a:r>
            <a:r>
              <a:rPr lang="ru-RU" dirty="0"/>
              <a:t>в зонах окисления </a:t>
            </a:r>
            <a:r>
              <a:rPr lang="ru-RU" dirty="0" smtClean="0"/>
              <a:t>полиметаллических </a:t>
            </a:r>
            <a:r>
              <a:rPr lang="ru-RU" dirty="0"/>
              <a:t>месторождений (более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), </a:t>
            </a:r>
          </a:p>
          <a:p>
            <a:r>
              <a:rPr lang="ru-RU" dirty="0" err="1" smtClean="0"/>
              <a:t>роскоэлитовые</a:t>
            </a:r>
            <a:r>
              <a:rPr lang="ru-RU" dirty="0" smtClean="0"/>
              <a:t> </a:t>
            </a:r>
            <a:r>
              <a:rPr lang="ru-RU" dirty="0"/>
              <a:t>в пес­чаниках (более 3%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ru-RU" dirty="0" smtClean="0"/>
              <a:t>), </a:t>
            </a:r>
            <a:endParaRPr lang="en-US" dirty="0" smtClean="0"/>
          </a:p>
          <a:p>
            <a:r>
              <a:rPr lang="ru-RU" dirty="0" err="1" smtClean="0"/>
              <a:t>карнотитовые</a:t>
            </a:r>
            <a:r>
              <a:rPr lang="ru-RU" dirty="0" smtClean="0"/>
              <a:t> </a:t>
            </a:r>
            <a:r>
              <a:rPr lang="ru-RU" dirty="0"/>
              <a:t>в песчаниках </a:t>
            </a:r>
            <a:r>
              <a:rPr lang="en-US" dirty="0"/>
              <a:t>(U</a:t>
            </a:r>
            <a:r>
              <a:rPr lang="ru-RU" dirty="0"/>
              <a:t>—V более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), </a:t>
            </a:r>
          </a:p>
          <a:p>
            <a:r>
              <a:rPr lang="ru-RU" dirty="0" smtClean="0"/>
              <a:t>бокситы </a:t>
            </a:r>
            <a:r>
              <a:rPr lang="ru-RU" dirty="0"/>
              <a:t>(более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), </a:t>
            </a:r>
          </a:p>
          <a:p>
            <a:r>
              <a:rPr lang="ru-RU" dirty="0" smtClean="0"/>
              <a:t>осадочные </a:t>
            </a:r>
            <a:r>
              <a:rPr lang="ru-RU" dirty="0"/>
              <a:t>руды железа (до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), </a:t>
            </a:r>
          </a:p>
          <a:p>
            <a:r>
              <a:rPr lang="ru-RU" dirty="0" smtClean="0"/>
              <a:t>фосфориты </a:t>
            </a:r>
            <a:r>
              <a:rPr lang="ru-RU" dirty="0"/>
              <a:t>(до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), </a:t>
            </a:r>
          </a:p>
          <a:p>
            <a:r>
              <a:rPr lang="ru-RU" dirty="0" smtClean="0"/>
              <a:t>а </a:t>
            </a:r>
            <a:r>
              <a:rPr lang="ru-RU" dirty="0"/>
              <a:t>также ас­фальтиты, битумы, угли и горючие сланцы (до 1 %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baseline="-25000" dirty="0"/>
              <a:t>5</a:t>
            </a:r>
            <a:r>
              <a:rPr lang="en-US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306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Геолого-промышленные типы МР.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/>
              <a:t>Основными </a:t>
            </a:r>
            <a:r>
              <a:rPr lang="ru-RU" b="1" i="1" dirty="0" smtClean="0"/>
              <a:t>типами</a:t>
            </a:r>
            <a:endParaRPr lang="en-US" b="1" i="1" dirty="0" smtClean="0"/>
          </a:p>
          <a:p>
            <a:pPr lvl="1"/>
            <a:r>
              <a:rPr lang="ru-RU" dirty="0"/>
              <a:t>титаномагнетитовые ванадийсодержащие месторождения;</a:t>
            </a:r>
          </a:p>
          <a:p>
            <a:pPr lvl="1"/>
            <a:r>
              <a:rPr lang="ru-RU" dirty="0"/>
              <a:t>медные ванадий-урановые </a:t>
            </a:r>
            <a:r>
              <a:rPr lang="ru-RU" dirty="0" err="1"/>
              <a:t>пластообразные</a:t>
            </a:r>
            <a:r>
              <a:rPr lang="ru-RU" dirty="0"/>
              <a:t> и </a:t>
            </a:r>
            <a:r>
              <a:rPr lang="ru-RU" dirty="0" err="1"/>
              <a:t>ролловые</a:t>
            </a:r>
            <a:r>
              <a:rPr lang="ru-RU" dirty="0"/>
              <a:t> месторождения в песчаниках —месторождения плато Колорадо (США) и др</a:t>
            </a:r>
            <a:r>
              <a:rPr lang="ru-RU" dirty="0" smtClean="0"/>
              <a:t>.</a:t>
            </a:r>
            <a:endParaRPr lang="en-US" dirty="0" smtClean="0"/>
          </a:p>
          <a:p>
            <a:pPr lvl="0"/>
            <a:r>
              <a:rPr lang="ru-RU" b="1" dirty="0" smtClean="0"/>
              <a:t>К </a:t>
            </a:r>
            <a:r>
              <a:rPr lang="ru-RU" b="1" i="1" dirty="0" smtClean="0"/>
              <a:t>второстепенным типам</a:t>
            </a:r>
            <a:endParaRPr lang="en-US" b="1" i="1" dirty="0"/>
          </a:p>
          <a:p>
            <a:pPr lvl="1"/>
            <a:r>
              <a:rPr lang="ru-RU" dirty="0" err="1" smtClean="0"/>
              <a:t>ванадатовые</a:t>
            </a:r>
            <a:r>
              <a:rPr lang="ru-RU" dirty="0" smtClean="0"/>
              <a:t> </a:t>
            </a:r>
            <a:r>
              <a:rPr lang="ru-RU" dirty="0"/>
              <a:t>руды зоны окисления полиметаллических месторождений (Нами­бия); </a:t>
            </a:r>
            <a:endParaRPr lang="en-US" dirty="0" smtClean="0"/>
          </a:p>
          <a:p>
            <a:pPr lvl="1"/>
            <a:r>
              <a:rPr lang="ru-RU" dirty="0" smtClean="0"/>
              <a:t>фосфориты </a:t>
            </a:r>
            <a:r>
              <a:rPr lang="ru-RU" dirty="0"/>
              <a:t>ванадийсодержащие (США).</a:t>
            </a:r>
          </a:p>
          <a:p>
            <a:r>
              <a:rPr lang="ru-RU" b="1" i="1" dirty="0"/>
              <a:t>Возможные источники</a:t>
            </a:r>
            <a:r>
              <a:rPr lang="ru-RU" b="1" dirty="0"/>
              <a:t>: </a:t>
            </a:r>
            <a:endParaRPr lang="en-US" b="1" dirty="0" smtClean="0"/>
          </a:p>
          <a:p>
            <a:pPr lvl="1"/>
            <a:r>
              <a:rPr lang="ru-RU" dirty="0" smtClean="0"/>
              <a:t>нефть</a:t>
            </a:r>
            <a:r>
              <a:rPr lang="ru-RU" dirty="0"/>
              <a:t>, битуминозные сланцы и пес­чаники, углисто-кремнистые сланцы, осадочные руды железа, бокситы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угли</a:t>
            </a:r>
            <a:r>
              <a:rPr lang="ru-RU" dirty="0"/>
              <a:t>.</a:t>
            </a:r>
          </a:p>
          <a:p>
            <a:pPr lvl="0"/>
            <a:endParaRPr lang="en-US" i="1" dirty="0" smtClean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458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Геолого-промышленные типы МР.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8136904" cy="496855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/>
              <a:t>Основными </a:t>
            </a:r>
            <a:r>
              <a:rPr lang="ru-RU" b="1" i="1" dirty="0" smtClean="0"/>
              <a:t>типами</a:t>
            </a:r>
            <a:endParaRPr lang="en-US" b="1" i="1" dirty="0" smtClean="0"/>
          </a:p>
          <a:p>
            <a:pPr lvl="1"/>
            <a:r>
              <a:rPr lang="ru-RU" dirty="0"/>
              <a:t>титаномагнетитовые ванадийсодержащие месторождения;</a:t>
            </a:r>
          </a:p>
          <a:p>
            <a:pPr lvl="1"/>
            <a:r>
              <a:rPr lang="ru-RU" dirty="0"/>
              <a:t>медные ванадий-урановые </a:t>
            </a:r>
            <a:r>
              <a:rPr lang="ru-RU" dirty="0" err="1"/>
              <a:t>пластообразные</a:t>
            </a:r>
            <a:r>
              <a:rPr lang="ru-RU" dirty="0"/>
              <a:t> и </a:t>
            </a:r>
            <a:r>
              <a:rPr lang="ru-RU" dirty="0" err="1"/>
              <a:t>ролловые</a:t>
            </a:r>
            <a:r>
              <a:rPr lang="ru-RU" dirty="0"/>
              <a:t> месторождения в песчаниках —месторождения плато Колорадо (США) и др</a:t>
            </a:r>
            <a:r>
              <a:rPr lang="ru-RU" dirty="0" smtClean="0"/>
              <a:t>.</a:t>
            </a:r>
            <a:endParaRPr lang="en-US" dirty="0" smtClean="0"/>
          </a:p>
          <a:p>
            <a:pPr lvl="0"/>
            <a:r>
              <a:rPr lang="ru-RU" b="1" dirty="0" smtClean="0"/>
              <a:t>К </a:t>
            </a:r>
            <a:r>
              <a:rPr lang="ru-RU" b="1" i="1" dirty="0" smtClean="0"/>
              <a:t>второстепенным типам</a:t>
            </a:r>
            <a:endParaRPr lang="en-US" b="1" i="1" dirty="0"/>
          </a:p>
          <a:p>
            <a:pPr lvl="1"/>
            <a:r>
              <a:rPr lang="ru-RU" dirty="0" err="1" smtClean="0"/>
              <a:t>ванадатовые</a:t>
            </a:r>
            <a:r>
              <a:rPr lang="ru-RU" dirty="0" smtClean="0"/>
              <a:t> </a:t>
            </a:r>
            <a:r>
              <a:rPr lang="ru-RU" dirty="0"/>
              <a:t>руды зоны окисления полиметаллических месторождений (Нами­бия); </a:t>
            </a:r>
            <a:endParaRPr lang="en-US" dirty="0" smtClean="0"/>
          </a:p>
          <a:p>
            <a:pPr lvl="1"/>
            <a:r>
              <a:rPr lang="ru-RU" dirty="0" smtClean="0"/>
              <a:t>фосфориты </a:t>
            </a:r>
            <a:r>
              <a:rPr lang="ru-RU" dirty="0"/>
              <a:t>ванадийсодержащие (США).</a:t>
            </a:r>
          </a:p>
          <a:p>
            <a:r>
              <a:rPr lang="ru-RU" b="1" i="1" dirty="0"/>
              <a:t>Возможные источники</a:t>
            </a:r>
            <a:r>
              <a:rPr lang="ru-RU" b="1" dirty="0"/>
              <a:t>: </a:t>
            </a:r>
            <a:endParaRPr lang="en-US" b="1" dirty="0" smtClean="0"/>
          </a:p>
          <a:p>
            <a:pPr lvl="1"/>
            <a:r>
              <a:rPr lang="ru-RU" dirty="0" smtClean="0"/>
              <a:t>нефть</a:t>
            </a:r>
            <a:r>
              <a:rPr lang="ru-RU" dirty="0"/>
              <a:t>, битуминозные сланцы и пес­чаники, углисто-кремнистые сланцы, осадочные руды железа, бокситы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угли</a:t>
            </a:r>
            <a:r>
              <a:rPr lang="ru-RU" dirty="0"/>
              <a:t>.</a:t>
            </a:r>
          </a:p>
          <a:p>
            <a:pPr lvl="0"/>
            <a:endParaRPr lang="en-US" i="1" dirty="0" smtClean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354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5656"/>
          </a:xfrm>
        </p:spPr>
        <p:txBody>
          <a:bodyPr>
            <a:noAutofit/>
          </a:bodyPr>
          <a:lstStyle/>
          <a:p>
            <a:r>
              <a:rPr lang="ru-RU" sz="3200" i="1" dirty="0"/>
              <a:t>Тип первый. Титаномагнетитовые ванадийсодержащие </a:t>
            </a:r>
            <a:r>
              <a:rPr lang="ru-RU" sz="3200" i="1" dirty="0" smtClean="0"/>
              <a:t>месторождения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r>
              <a:rPr lang="ru-RU" dirty="0"/>
              <a:t>Крупнейшие месторождения этого типа находятся в </a:t>
            </a:r>
            <a:r>
              <a:rPr lang="ru-RU" dirty="0" err="1" smtClean="0"/>
              <a:t>Бушвельдском</a:t>
            </a:r>
            <a:r>
              <a:rPr lang="ru-RU" dirty="0" smtClean="0"/>
              <a:t> </a:t>
            </a:r>
            <a:r>
              <a:rPr lang="ru-RU" dirty="0"/>
              <a:t>комплексе ЮАР. </a:t>
            </a:r>
            <a:endParaRPr lang="en-US" dirty="0" smtClean="0"/>
          </a:p>
          <a:p>
            <a:r>
              <a:rPr lang="ru-RU" dirty="0" smtClean="0"/>
              <a:t>В </a:t>
            </a:r>
            <a:r>
              <a:rPr lang="ru-RU" dirty="0"/>
              <a:t>них сосредоточено </a:t>
            </a:r>
            <a:r>
              <a:rPr lang="ru-RU" dirty="0" smtClean="0"/>
              <a:t>до 72 </a:t>
            </a:r>
            <a:r>
              <a:rPr lang="ru-RU" dirty="0"/>
              <a:t>% </a:t>
            </a:r>
            <a:r>
              <a:rPr lang="ru-RU" dirty="0" smtClean="0"/>
              <a:t>мировых запасов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/>
              <a:t>Среднее содержание </a:t>
            </a:r>
            <a:r>
              <a:rPr lang="en-US" dirty="0" smtClean="0"/>
              <a:t>V</a:t>
            </a:r>
            <a:r>
              <a:rPr lang="en-US" baseline="-25000" dirty="0" smtClean="0"/>
              <a:t>2</a:t>
            </a:r>
            <a:r>
              <a:rPr lang="ru-RU" dirty="0"/>
              <a:t>О</a:t>
            </a:r>
            <a:r>
              <a:rPr lang="en-US" baseline="-25000" dirty="0" smtClean="0"/>
              <a:t>5</a:t>
            </a:r>
            <a:r>
              <a:rPr lang="en-US" dirty="0" smtClean="0"/>
              <a:t> </a:t>
            </a:r>
            <a:r>
              <a:rPr lang="ru-RU" dirty="0"/>
              <a:t>равно 1,8 %, а </a:t>
            </a:r>
            <a:r>
              <a:rPr lang="ru-RU" dirty="0" smtClean="0"/>
              <a:t>Т</a:t>
            </a:r>
            <a:r>
              <a:rPr lang="en-US" dirty="0" smtClean="0"/>
              <a:t>iO2</a:t>
            </a:r>
            <a:r>
              <a:rPr lang="ru-RU" dirty="0" smtClean="0"/>
              <a:t>— </a:t>
            </a:r>
            <a:r>
              <a:rPr lang="ru-RU" dirty="0"/>
              <a:t>12—15 </a:t>
            </a:r>
            <a:r>
              <a:rPr lang="ru-RU" dirty="0" smtClean="0"/>
              <a:t>%</a:t>
            </a:r>
            <a:r>
              <a:rPr lang="en-US" dirty="0" smtClean="0"/>
              <a:t>.</a:t>
            </a:r>
            <a:r>
              <a:rPr lang="ru-RU" dirty="0" smtClean="0"/>
              <a:t> Из </a:t>
            </a:r>
            <a:r>
              <a:rPr lang="ru-RU" dirty="0"/>
              <a:t>руд выплавляют ванадиевые шлаки, в которых со­держится 25—28 % </a:t>
            </a:r>
            <a:r>
              <a:rPr lang="en-US" dirty="0" smtClean="0"/>
              <a:t>V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ru-RU" dirty="0"/>
              <a:t>10 % </a:t>
            </a:r>
            <a:r>
              <a:rPr lang="ru-RU" dirty="0" smtClean="0"/>
              <a:t>Т</a:t>
            </a:r>
            <a:r>
              <a:rPr lang="en-US" dirty="0" err="1" smtClean="0"/>
              <a:t>iO</a:t>
            </a:r>
            <a:r>
              <a:rPr lang="ru-RU" baseline="-25000" dirty="0" smtClean="0"/>
              <a:t>2</a:t>
            </a:r>
            <a:r>
              <a:rPr lang="ru-RU" dirty="0"/>
              <a:t>, 42 % </a:t>
            </a:r>
            <a:r>
              <a:rPr lang="en-US" dirty="0" err="1"/>
              <a:t>FeO</a:t>
            </a:r>
            <a:r>
              <a:rPr lang="en-US" dirty="0"/>
              <a:t> </a:t>
            </a:r>
            <a:r>
              <a:rPr lang="ru-RU" dirty="0"/>
              <a:t>и 20 % </a:t>
            </a:r>
            <a:r>
              <a:rPr lang="en-US" dirty="0"/>
              <a:t>Si0</a:t>
            </a:r>
            <a:r>
              <a:rPr lang="en-US" baseline="-25000" dirty="0"/>
              <a:t>2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453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3014"/>
          </a:xfrm>
        </p:spPr>
        <p:txBody>
          <a:bodyPr>
            <a:noAutofit/>
          </a:bodyPr>
          <a:lstStyle/>
          <a:p>
            <a:r>
              <a:rPr lang="ru-RU" sz="3200" i="1" dirty="0"/>
              <a:t>Тип второй. </a:t>
            </a:r>
            <a:r>
              <a:rPr lang="ru-RU" sz="3200" i="1" dirty="0" smtClean="0"/>
              <a:t>Ванадий</a:t>
            </a:r>
            <a:r>
              <a:rPr lang="en-US" sz="3200" i="1" dirty="0" smtClean="0"/>
              <a:t>-</a:t>
            </a:r>
            <a:r>
              <a:rPr lang="ru-RU" sz="3200" i="1" dirty="0" smtClean="0"/>
              <a:t>урановые</a:t>
            </a:r>
            <a:r>
              <a:rPr lang="en-US" sz="3200" i="1" dirty="0" smtClean="0"/>
              <a:t> </a:t>
            </a:r>
            <a:r>
              <a:rPr lang="ru-RU" sz="3200" i="1" dirty="0" err="1" smtClean="0"/>
              <a:t>пластообразные</a:t>
            </a:r>
            <a:r>
              <a:rPr lang="ru-RU" sz="3200" i="1" dirty="0" smtClean="0"/>
              <a:t> </a:t>
            </a:r>
            <a:r>
              <a:rPr lang="ru-RU" sz="3200" i="1" dirty="0"/>
              <a:t>и </a:t>
            </a:r>
            <a:r>
              <a:rPr lang="ru-RU" sz="3200" i="1" dirty="0" err="1"/>
              <a:t>ролловые</a:t>
            </a:r>
            <a:r>
              <a:rPr lang="ru-RU" sz="3200" i="1" dirty="0"/>
              <a:t> месторождения в </a:t>
            </a:r>
            <a:r>
              <a:rPr lang="ru-RU" sz="3200" i="1" dirty="0" smtClean="0"/>
              <a:t>песчаниках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Инфильтрационные ванадий-урановые и ванадиевые месторож­дения в песчаниках, широко распространенные на плато Коло­радо (США), являются важным промышленным типом. </a:t>
            </a:r>
            <a:endParaRPr lang="en-US" dirty="0" smtClean="0"/>
          </a:p>
          <a:p>
            <a:r>
              <a:rPr lang="ru-RU" dirty="0" smtClean="0"/>
              <a:t>Рудные </a:t>
            </a:r>
            <a:r>
              <a:rPr lang="ru-RU" dirty="0"/>
              <a:t>тела </a:t>
            </a:r>
            <a:r>
              <a:rPr lang="ru-RU" dirty="0" err="1"/>
              <a:t>пластообразной</a:t>
            </a:r>
            <a:r>
              <a:rPr lang="ru-RU" dirty="0"/>
              <a:t>, линзовидной и </a:t>
            </a:r>
            <a:r>
              <a:rPr lang="ru-RU" dirty="0" err="1"/>
              <a:t>ролловой</a:t>
            </a:r>
            <a:r>
              <a:rPr lang="ru-RU" dirty="0"/>
              <a:t> формы мощ­ностью до 10 м и более и протяженностью до 200 м приурочены к грязно-серым, </a:t>
            </a:r>
            <a:r>
              <a:rPr lang="ru-RU" b="1" dirty="0"/>
              <a:t>реже </a:t>
            </a:r>
            <a:r>
              <a:rPr lang="ru-RU" dirty="0"/>
              <a:t>серым тонкозернистым песчаникам триаса, юры и мела.</a:t>
            </a:r>
          </a:p>
        </p:txBody>
      </p:sp>
    </p:spTree>
    <p:extLst>
      <p:ext uri="{BB962C8B-B14F-4D97-AF65-F5344CB8AC3E}">
        <p14:creationId xmlns:p14="http://schemas.microsoft.com/office/powerpoint/2010/main" xmlns="" val="15960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3014"/>
          </a:xfrm>
        </p:spPr>
        <p:txBody>
          <a:bodyPr>
            <a:noAutofit/>
          </a:bodyPr>
          <a:lstStyle/>
          <a:p>
            <a:r>
              <a:rPr lang="ru-RU" sz="3200" i="1" dirty="0"/>
              <a:t>Тип второй. </a:t>
            </a:r>
            <a:r>
              <a:rPr lang="ru-RU" sz="3200" i="1" dirty="0" smtClean="0"/>
              <a:t>Ванадий-урановые </a:t>
            </a:r>
            <a:r>
              <a:rPr lang="ru-RU" sz="3200" i="1" dirty="0" err="1"/>
              <a:t>пластообразные</a:t>
            </a:r>
            <a:r>
              <a:rPr lang="ru-RU" sz="3200" i="1" dirty="0"/>
              <a:t> и </a:t>
            </a:r>
            <a:r>
              <a:rPr lang="ru-RU" sz="3200" i="1" dirty="0" err="1"/>
              <a:t>ролловые</a:t>
            </a:r>
            <a:r>
              <a:rPr lang="ru-RU" sz="3200" i="1" dirty="0"/>
              <a:t> месторождения в </a:t>
            </a:r>
            <a:r>
              <a:rPr lang="ru-RU" sz="3200" i="1" dirty="0" smtClean="0"/>
              <a:t>песчаниках</a:t>
            </a:r>
            <a:endParaRPr lang="ru-RU" sz="3200" dirty="0"/>
          </a:p>
        </p:txBody>
      </p:sp>
      <p:pic>
        <p:nvPicPr>
          <p:cNvPr id="1026" name="Picture 2" descr="C:\Users\rhusaino\Desktop\Eng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2925"/>
            <a:ext cx="4248472" cy="229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husaino\Desktop\Eng\img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3963" y="1556792"/>
            <a:ext cx="4592224" cy="394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546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3200" i="1" dirty="0"/>
              <a:t>Тип первый. </a:t>
            </a:r>
            <a:r>
              <a:rPr lang="ru-RU" sz="3200" i="1" dirty="0" err="1"/>
              <a:t>Ванадатовые</a:t>
            </a:r>
            <a:r>
              <a:rPr lang="ru-RU" sz="3200" i="1" dirty="0"/>
              <a:t> руды зоны окисления полиметаллических </a:t>
            </a:r>
            <a:r>
              <a:rPr lang="ru-RU" sz="3200" i="1" dirty="0" smtClean="0"/>
              <a:t>месторождений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полиметаллическом месторождении Берг-</a:t>
            </a:r>
            <a:r>
              <a:rPr lang="ru-RU" dirty="0" err="1"/>
              <a:t>Аукас</a:t>
            </a:r>
            <a:r>
              <a:rPr lang="ru-RU" dirty="0"/>
              <a:t> в Намибии из руд зоны окисления получают свинцово-ванадиевый концен­трат с содержанием </a:t>
            </a:r>
            <a:r>
              <a:rPr lang="en-US" dirty="0"/>
              <a:t>V</a:t>
            </a:r>
            <a:r>
              <a:rPr lang="ru-RU" baseline="-25000" dirty="0"/>
              <a:t>2</a:t>
            </a:r>
            <a:r>
              <a:rPr lang="ru-RU" dirty="0"/>
              <a:t>0</a:t>
            </a:r>
            <a:r>
              <a:rPr lang="ru-RU" baseline="-25000" dirty="0"/>
              <a:t>5</a:t>
            </a:r>
            <a:r>
              <a:rPr lang="ru-RU" dirty="0"/>
              <a:t> около 18%. Месторождение разра­батывается подземным способом. Ежегодное производство </a:t>
            </a:r>
            <a:r>
              <a:rPr lang="en-US" dirty="0"/>
              <a:t>V</a:t>
            </a:r>
            <a:r>
              <a:rPr lang="ru-RU" dirty="0"/>
              <a:t>2</a:t>
            </a:r>
            <a:r>
              <a:rPr lang="en-US" dirty="0"/>
              <a:t>O</a:t>
            </a:r>
            <a:r>
              <a:rPr lang="ru-RU" dirty="0"/>
              <a:t>5 здесь составляет около 1 тыс. т. Запасы равны 16 тыс. т </a:t>
            </a:r>
            <a:r>
              <a:rPr lang="en-US" dirty="0"/>
              <a:t>V</a:t>
            </a:r>
            <a:r>
              <a:rPr lang="ru-RU" dirty="0"/>
              <a:t>2</a:t>
            </a:r>
            <a:r>
              <a:rPr lang="en-US" dirty="0"/>
              <a:t>O</a:t>
            </a:r>
            <a:r>
              <a:rPr lang="ru-RU" dirty="0"/>
              <a:t>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918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8af4def9ed85d3359287e3677abeb946ccfe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556</Words>
  <Application>Microsoft Office PowerPoint</Application>
  <PresentationFormat>Экран (4:3)</PresentationFormat>
  <Paragraphs>55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Ванадий.</vt:lpstr>
      <vt:lpstr>Промышленные минералы.</vt:lpstr>
      <vt:lpstr>Промышленные руды.</vt:lpstr>
      <vt:lpstr>Геолого-промышленные типы МР.</vt:lpstr>
      <vt:lpstr>Геолого-промышленные типы МР.</vt:lpstr>
      <vt:lpstr>Тип первый. Титаномагнетитовые ванадийсодержащие месторождения</vt:lpstr>
      <vt:lpstr>Тип второй. Ванадий-урановые пластообразные и ролловые месторождения в песчаниках</vt:lpstr>
      <vt:lpstr>Тип второй. Ванадий-урановые пластообразные и ролловые месторождения в песчаниках</vt:lpstr>
      <vt:lpstr>Тип первый. Ванадатовые руды зоны окисления полиметаллических месторождений</vt:lpstr>
      <vt:lpstr>Тип второй. Фосфориты ванадийсодержащие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Ванадий.</dc:title>
  <dc:creator>Хусаинов Рафаэль Риязович</dc:creator>
  <cp:lastModifiedBy>nebom zav</cp:lastModifiedBy>
  <cp:revision>12</cp:revision>
  <dcterms:created xsi:type="dcterms:W3CDTF">2014-10-28T12:59:03Z</dcterms:created>
  <dcterms:modified xsi:type="dcterms:W3CDTF">2015-04-15T12:49:27Z</dcterms:modified>
</cp:coreProperties>
</file>