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85" r:id="rId2"/>
    <p:sldId id="282" r:id="rId3"/>
    <p:sldId id="283" r:id="rId4"/>
    <p:sldId id="284" r:id="rId5"/>
    <p:sldId id="286" r:id="rId6"/>
    <p:sldId id="287" r:id="rId7"/>
    <p:sldId id="289" r:id="rId8"/>
    <p:sldId id="290" r:id="rId9"/>
    <p:sldId id="291" r:id="rId10"/>
    <p:sldId id="297" r:id="rId11"/>
    <p:sldId id="294" r:id="rId12"/>
    <p:sldId id="292" r:id="rId13"/>
    <p:sldId id="293" r:id="rId14"/>
    <p:sldId id="296" r:id="rId15"/>
    <p:sldId id="298" r:id="rId16"/>
    <p:sldId id="299" r:id="rId17"/>
    <p:sldId id="295" r:id="rId18"/>
    <p:sldId id="302" r:id="rId19"/>
    <p:sldId id="303" r:id="rId20"/>
    <p:sldId id="300" r:id="rId21"/>
    <p:sldId id="304" r:id="rId22"/>
    <p:sldId id="305" r:id="rId23"/>
    <p:sldId id="313" r:id="rId24"/>
    <p:sldId id="334" r:id="rId25"/>
    <p:sldId id="335" r:id="rId26"/>
  </p:sldIdLst>
  <p:sldSz cx="9906000" cy="6858000" type="A4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7" autoAdjust="0"/>
    <p:restoredTop sz="91281" autoAdjust="0"/>
  </p:normalViewPr>
  <p:slideViewPr>
    <p:cSldViewPr>
      <p:cViewPr varScale="1">
        <p:scale>
          <a:sx n="89" d="100"/>
          <a:sy n="89" d="100"/>
        </p:scale>
        <p:origin x="-1230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06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71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0F953-A28D-4AF1-83BE-FFCDA39116A2}" type="datetimeFigureOut">
              <a:rPr lang="ru-RU" smtClean="0"/>
              <a:t>26.03.15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6B819-11BC-4705-A54F-A8306D4D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1981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62901-9229-4054-812B-51704CE1D574}" type="datetimeFigureOut">
              <a:rPr lang="ru-RU" smtClean="0"/>
              <a:t>26.03.15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300F7-56D0-443C-BE59-9B589D49C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46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300F7-56D0-443C-BE59-9B589D49C6E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8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440" y="12700"/>
            <a:ext cx="9902560" cy="6854825"/>
            <a:chOff x="2" y="8"/>
            <a:chExt cx="5758" cy="4318"/>
          </a:xfrm>
        </p:grpSpPr>
        <p:pic>
          <p:nvPicPr>
            <p:cNvPr id="5" name="Picture 3" descr="12173-SolidWorks-cov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8"/>
              <a:ext cx="5758" cy="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013" y="3970"/>
              <a:ext cx="1518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spAutoFit/>
            </a:bodyPr>
            <a:lstStyle>
              <a:lvl1pPr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700" b="0" smtClean="0">
                  <a:solidFill>
                    <a:srgbClr val="9C8E80"/>
                  </a:solidFill>
                </a:rPr>
                <a:t>Image courtesy of National Optical Astronomy Observatory, operated by the Association of Universities for Research in Astronomy, under cooperative agreement with the National Science Foundation.</a:t>
              </a:r>
            </a:p>
          </p:txBody>
        </p:sp>
        <p:pic>
          <p:nvPicPr>
            <p:cNvPr id="7" name="Picture 5" descr="swlogco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5" y="279"/>
              <a:ext cx="843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2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9496" y="2452688"/>
            <a:ext cx="9341908" cy="1117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074305" y="3733800"/>
            <a:ext cx="3449902" cy="1893888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46839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976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47203" y="107950"/>
            <a:ext cx="2342356" cy="6051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414" y="107950"/>
            <a:ext cx="6863688" cy="6051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29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414" y="107950"/>
            <a:ext cx="8218884" cy="800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677" y="1296988"/>
            <a:ext cx="4603882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071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414" y="107950"/>
            <a:ext cx="8218884" cy="800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85677" y="1296988"/>
            <a:ext cx="4603882" cy="23542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85677" y="3803650"/>
            <a:ext cx="4603882" cy="2355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29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719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8283743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414" y="1296988"/>
            <a:ext cx="4602163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677" y="1296988"/>
            <a:ext cx="4603882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56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020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041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002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58355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7972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173-SolidWorks-bk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" y="1"/>
            <a:ext cx="990256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9252479" y="6397625"/>
            <a:ext cx="4026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992DA2E6-B312-49D2-83F4-D65D465ADCE2}" type="slidenum">
              <a:rPr lang="en-US" smtClean="0">
                <a:solidFill>
                  <a:srgbClr val="FF99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mtClean="0">
              <a:solidFill>
                <a:srgbClr val="FF9900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18414" y="107950"/>
            <a:ext cx="821888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8415" y="1296988"/>
            <a:ext cx="9371144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CDD9-3712-4849-8A22-5BC141039854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https://encrypted-tbn0.google.com/images?q=tbn:ANd9GcREiVA8ti4zjXzc6mYH1Bu55VJ3tdIzp3CS9KszQIH_XRsEqdfe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415" y="188640"/>
            <a:ext cx="957737" cy="7920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526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34950" indent="-234950" algn="l" rtl="0" eaLnBrk="1" fontAlgn="base" hangingPunct="1">
        <a:lnSpc>
          <a:spcPct val="95000"/>
        </a:lnSpc>
        <a:spcBef>
          <a:spcPct val="5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500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79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3208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16637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1209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5781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0353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492500" indent="-22860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841432" cy="872778"/>
          </a:xfrm>
        </p:spPr>
        <p:txBody>
          <a:bodyPr/>
          <a:lstStyle/>
          <a:p>
            <a:r>
              <a:rPr lang="ru-RU" dirty="0"/>
              <a:t>Организация </a:t>
            </a:r>
            <a:r>
              <a:rPr lang="ru-RU" dirty="0" smtClean="0"/>
              <a:t>энергосбережения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ТЕМА 2</a:t>
            </a:r>
            <a:r>
              <a:rPr lang="ru-RU" sz="1800" dirty="0" smtClean="0"/>
              <a:t>. </a:t>
            </a:r>
            <a:r>
              <a:rPr lang="ru-RU" sz="1800" b="1" dirty="0"/>
              <a:t>ТРАНСПОРТИРОВАНИЕ ТЕПЛОВОЙ И ЭЛЕКТРИЧЕСКОЙ ЭНЕРГИИ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433048" cy="5472608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2.1</a:t>
            </a:r>
            <a:r>
              <a:rPr lang="ru-RU" sz="2000" dirty="0"/>
              <a:t>. </a:t>
            </a:r>
            <a:r>
              <a:rPr lang="ru-RU" sz="2000" b="1" dirty="0"/>
              <a:t>ЭЛЕКТРИЧЕСКИЕ СЕТИ. ПОТЕРИ ЭНЕРГИИ ПРИ ТРАНСПОРТИРОВКЕ ЭЛЕКТРОЭНЕРГИИ</a:t>
            </a:r>
            <a:r>
              <a:rPr lang="ru-RU" sz="2000" dirty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Произведенная </a:t>
            </a:r>
            <a:r>
              <a:rPr lang="ru-RU" dirty="0"/>
              <a:t>на крупных источниках энергия должна быть доставлена потребителям</a:t>
            </a:r>
            <a:r>
              <a:rPr lang="ru-RU" dirty="0" smtClean="0"/>
              <a:t>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Основные </a:t>
            </a:r>
            <a:r>
              <a:rPr lang="ru-RU" dirty="0"/>
              <a:t>виды потребляемой </a:t>
            </a:r>
            <a:r>
              <a:rPr lang="ru-RU" dirty="0" smtClean="0"/>
              <a:t>энергии: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э</a:t>
            </a:r>
            <a:r>
              <a:rPr lang="ru-RU" dirty="0" smtClean="0"/>
              <a:t>лектроэнергия;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теплота.</a:t>
            </a:r>
          </a:p>
          <a:p>
            <a:pPr marL="349250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      Качество </a:t>
            </a:r>
            <a:r>
              <a:rPr lang="ru-RU" dirty="0"/>
              <a:t>электроэнергии, кроме силы потребляемой тока и подведенного напряжения, характеризуется еще двумя важными параметрами: частота (должна быть </a:t>
            </a:r>
            <a:r>
              <a:rPr lang="ru-RU" b="1" dirty="0"/>
              <a:t>50 герц</a:t>
            </a:r>
            <a:r>
              <a:rPr lang="ru-RU" dirty="0"/>
              <a:t>, отклонения даже на 0.1 Гц ухудшает работу многих приборов и аппаратов) и </a:t>
            </a:r>
            <a:r>
              <a:rPr lang="en-US" sz="2400" b="1" dirty="0" err="1" smtClean="0"/>
              <a:t>cos</a:t>
            </a:r>
            <a:r>
              <a:rPr lang="el-GR" sz="2400" b="1" dirty="0" smtClean="0"/>
              <a:t>φ</a:t>
            </a:r>
            <a:r>
              <a:rPr lang="ru-RU" dirty="0" smtClean="0"/>
              <a:t>- </a:t>
            </a:r>
            <a:r>
              <a:rPr lang="ru-RU" dirty="0"/>
              <a:t>косинус угла между векторами напряжения и силы тока: этот параметр называется еще </a:t>
            </a:r>
            <a:r>
              <a:rPr lang="ru-RU" b="1" dirty="0"/>
              <a:t>коэффициентом мощности</a:t>
            </a:r>
            <a:r>
              <a:rPr lang="ru-RU" dirty="0"/>
              <a:t>, т.к. он равен отношению активной мощности к полной. Таким образом, для контроля электроэнергии, отпускаемой потребителю, необходимо иметь следующие приборы: амперметр, вольтметр, частотомер, измеритель </a:t>
            </a:r>
            <a:r>
              <a:rPr lang="ru-RU" b="1" dirty="0" err="1"/>
              <a:t>cos</a:t>
            </a:r>
            <a:r>
              <a:rPr lang="ru-RU" b="1" dirty="0"/>
              <a:t> ф</a:t>
            </a:r>
            <a:r>
              <a:rPr lang="ru-RU" dirty="0"/>
              <a:t>, электросчетчик.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309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60" y="116632"/>
            <a:ext cx="871296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4D4D4D"/>
                </a:solidFill>
              </a:rPr>
              <a:t>Организация энергосбережения</a:t>
            </a:r>
            <a:r>
              <a:rPr lang="ru-RU" dirty="0">
                <a:solidFill>
                  <a:srgbClr val="4D4D4D"/>
                </a:solidFill>
              </a:rPr>
              <a:t/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120" y="1155455"/>
            <a:ext cx="3089293" cy="3480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www.actaris.com.ua/data/katalog/images/14/teploschetchik-Itron-Actaris-Integral-MK-MaXX/Actaris-Itron-Integral-MK-MaXX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56" y="4278279"/>
            <a:ext cx="3369568" cy="235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29" y="1563754"/>
            <a:ext cx="287744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6496" y="1050059"/>
            <a:ext cx="4459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/>
                <a:ea typeface="Times New Roman"/>
              </a:rPr>
              <a:t>Счетчики </a:t>
            </a:r>
            <a:r>
              <a:rPr lang="ru-RU" sz="2800" dirty="0">
                <a:latin typeface="Times New Roman"/>
                <a:ea typeface="Times New Roman"/>
              </a:rPr>
              <a:t>тепловой энергии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89327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     Тепловая </a:t>
            </a:r>
            <a:r>
              <a:rPr lang="ru-RU" dirty="0"/>
              <a:t>энергия с точки зрения потерь при транспорте намного сложнее. Основное количество теплоты транспортируется в холодное время года, т.е. при значительной разности температур теплоносителя и окружающей среды; эта разность обуславливает величину потерь. Коэффициент теплоотдачи от элементов теплопередающей системы в окружающую среду даже нормативный, проектируемый составляет существенную величину: </a:t>
            </a:r>
            <a:endParaRPr lang="ru-RU" dirty="0" smtClean="0"/>
          </a:p>
          <a:p>
            <a:pPr lvl="1" algn="just"/>
            <a:r>
              <a:rPr lang="ru-RU" dirty="0" smtClean="0"/>
              <a:t>от </a:t>
            </a:r>
            <a:r>
              <a:rPr lang="ru-RU" dirty="0"/>
              <a:t>8 до 35 Вт/(м2к), в условиях эксплуатации он может быть еще выше. </a:t>
            </a:r>
            <a:endParaRPr lang="ru-RU" dirty="0" smtClean="0"/>
          </a:p>
          <a:p>
            <a:pPr algn="just"/>
            <a:r>
              <a:rPr lang="ru-RU" dirty="0" smtClean="0"/>
              <a:t>Если </a:t>
            </a:r>
            <a:r>
              <a:rPr lang="ru-RU" dirty="0"/>
              <a:t>путь теплоносителя к потребителю несколько километров, доля потерь теплоты по отношению к исходному ее количеству может составлять 20.. .60%.</a:t>
            </a:r>
          </a:p>
          <a:p>
            <a:pPr algn="just"/>
            <a:r>
              <a:rPr lang="ru-RU" dirty="0" smtClean="0"/>
              <a:t>     Тепловая </a:t>
            </a:r>
            <a:r>
              <a:rPr lang="ru-RU" dirty="0"/>
              <a:t>энергия в виде горячей воды или пара транспортируется от ТЭЦ или котельных к потребителям по специальным трубопроводам, которые называются </a:t>
            </a:r>
            <a:r>
              <a:rPr lang="ru-RU" b="1" dirty="0"/>
              <a:t>тепловой сетью</a:t>
            </a:r>
            <a:r>
              <a:rPr lang="ru-RU" b="1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Тепловая </a:t>
            </a:r>
            <a:r>
              <a:rPr lang="ru-RU" dirty="0"/>
              <a:t>энергия распределяется при помощи водных тепловых сетей:</a:t>
            </a:r>
          </a:p>
          <a:p>
            <a:pPr lvl="1"/>
            <a:r>
              <a:rPr lang="ru-RU" dirty="0"/>
              <a:t>Прямой ток: давление 4... 10 атм., температура 90.. .200 "С;</a:t>
            </a:r>
          </a:p>
          <a:p>
            <a:pPr lvl="1"/>
            <a:r>
              <a:rPr lang="ru-RU" dirty="0"/>
              <a:t>Обратный ток: давление 2.. .4 атм., температура 70 "С;</a:t>
            </a:r>
          </a:p>
          <a:p>
            <a:pPr algn="just"/>
            <a:endParaRPr lang="ru-RU" b="1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634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     Тепловые </a:t>
            </a:r>
            <a:r>
              <a:rPr lang="ru-RU" b="1" dirty="0"/>
              <a:t>сети: </a:t>
            </a:r>
            <a:r>
              <a:rPr lang="ru-RU" dirty="0"/>
              <a:t>магистральные (по главным направлениям населенного пункта), распределительные (внутри кварталов), ответвления (подвод к домам), - делятся на водяные (прямая и обратная трубы) и паровые (паропровод и </a:t>
            </a:r>
            <a:r>
              <a:rPr lang="ru-RU" dirty="0" err="1"/>
              <a:t>конденсатопровод</a:t>
            </a:r>
            <a:r>
              <a:rPr lang="ru-RU" dirty="0"/>
              <a:t>), используются стальные трубы от 20 до 600 мм диаметром, покрытые теплоизоляцией. </a:t>
            </a:r>
            <a:endParaRPr lang="ru-RU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Эти </a:t>
            </a:r>
            <a:r>
              <a:rPr lang="ru-RU" dirty="0"/>
              <a:t>трубы находятся в проходных каналах (одновременно с другими инженерными коммуникациями), в непроходных каналах (обычно коробчатой конструкции из бетонных блоков), или в виде </a:t>
            </a:r>
            <a:r>
              <a:rPr lang="ru-RU" dirty="0" smtClean="0"/>
              <a:t>без канальной </a:t>
            </a:r>
            <a:r>
              <a:rPr lang="ru-RU" dirty="0"/>
              <a:t>прокладки. Чем длиннее трубы (больше радиус действия тепловых сетей), тем больше энергии на прокачку теплоносителя, больше тепловой потери. Поэтому радиус ограничен 10 км. Для последующих потребителей требуется уже другой источник теплоты.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274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fontScale="85000" lnSpcReduction="10000"/>
          </a:bodyPr>
          <a:lstStyle/>
          <a:p>
            <a:pPr marR="12700" algn="just"/>
            <a:r>
              <a:rPr lang="ru-RU" dirty="0"/>
              <a:t>       По ходу теплоносителя устраиваются специальные камеры, колодцы (задвижки, вентили, манометры), компенсаторы ("П" - образные, линзовые, сальниковые), стойки, фиксаторы и т.д., увеличивающие теплопотери. Особенно велики теплопотери при открытой прокладке труб (так называемые "воздушные" тепловые сети), требуется большие расходы на теплоизоляцию. Плохая эксплуатация (открытые люки, поврежденная изоляция, влажность, сквозняки и т.д.) увеличивает теплопотери.</a:t>
            </a:r>
          </a:p>
          <a:p>
            <a:pPr marR="12700" algn="just"/>
            <a:r>
              <a:rPr lang="ru-RU" dirty="0"/>
              <a:t>       Вода нагревается в водогрейном котле ТЭЦ или котельной (или в специальных подогревателях) и насосом подается в тепловую сеть города. </a:t>
            </a:r>
            <a:r>
              <a:rPr lang="ru-RU" dirty="0" err="1"/>
              <a:t>Неплотности</a:t>
            </a:r>
            <a:r>
              <a:rPr lang="ru-RU" dirty="0"/>
              <a:t> по трассе, в сальниках насосов ведут к утечкам горячей воды. Температура горячей воды из централизованного теплоисточника колеблется от 90 до 100°С. От теплоносителя вода возвращается с расчетной температурой 70°С. При меньшей обратной температуре: а) необходимы большие размеры нагревательных приборов у потребителей; б) </a:t>
            </a:r>
            <a:r>
              <a:rPr lang="ru-RU" dirty="0" err="1"/>
              <a:t>корродируют</a:t>
            </a:r>
            <a:r>
              <a:rPr lang="ru-RU" dirty="0"/>
              <a:t> трубы котлов из-за конденсации водяных паров из продуктов сгорания.</a:t>
            </a:r>
          </a:p>
          <a:p>
            <a:pPr marR="12700" algn="just"/>
            <a:r>
              <a:rPr lang="ru-RU" dirty="0"/>
              <a:t> </a:t>
            </a:r>
            <a:r>
              <a:rPr lang="ru-RU" dirty="0" smtClean="0"/>
              <a:t>     Пар </a:t>
            </a:r>
            <a:r>
              <a:rPr lang="ru-RU" dirty="0"/>
              <a:t>образуется в парогенераторах и с давлением 1,5...2 </a:t>
            </a:r>
            <a:r>
              <a:rPr lang="ru-RU" dirty="0" err="1"/>
              <a:t>атм</a:t>
            </a:r>
            <a:r>
              <a:rPr lang="ru-RU" dirty="0"/>
              <a:t> поступает в паровую тепловую сеть; в нагревательных приборах потребителя он конденсируется, остывает и возвращается на ТЭЦ или котельную.</a:t>
            </a:r>
          </a:p>
          <a:p>
            <a:pPr marR="12700" algn="just"/>
            <a:endParaRPr lang="ru-RU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2947443"/>
            <a:ext cx="47625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2947443"/>
            <a:ext cx="4488160" cy="336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44" y="3018447"/>
            <a:ext cx="4267175" cy="3295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31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767" y="1052736"/>
            <a:ext cx="9649072" cy="5472608"/>
          </a:xfrm>
        </p:spPr>
        <p:txBody>
          <a:bodyPr>
            <a:normAutofit fontScale="92500" lnSpcReduction="10000"/>
          </a:bodyPr>
          <a:lstStyle/>
          <a:p>
            <a:pPr marL="12700" marR="12700" indent="5040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+mj-lt"/>
                <a:ea typeface="Times New Roman"/>
              </a:rPr>
              <a:t>Место </a:t>
            </a:r>
            <a:r>
              <a:rPr lang="ru-RU" sz="2000" dirty="0">
                <a:latin typeface="+mj-lt"/>
                <a:ea typeface="Times New Roman"/>
              </a:rPr>
              <a:t>подсоединения </a:t>
            </a:r>
            <a:r>
              <a:rPr lang="ru-RU" sz="2000" dirty="0" smtClean="0">
                <a:latin typeface="+mj-lt"/>
                <a:ea typeface="Times New Roman"/>
              </a:rPr>
              <a:t>потребителя</a:t>
            </a:r>
            <a:r>
              <a:rPr lang="en-US" sz="2000" dirty="0" smtClean="0">
                <a:latin typeface="+mj-lt"/>
                <a:ea typeface="Times New Roman"/>
              </a:rPr>
              <a:t> </a:t>
            </a:r>
            <a:r>
              <a:rPr lang="ru-RU" sz="2000" dirty="0" smtClean="0">
                <a:latin typeface="+mj-lt"/>
                <a:ea typeface="Times New Roman"/>
              </a:rPr>
              <a:t>тепл</a:t>
            </a:r>
            <a:r>
              <a:rPr lang="ru-RU" sz="2000" dirty="0">
                <a:latin typeface="+mj-lt"/>
                <a:ea typeface="Times New Roman"/>
              </a:rPr>
              <a:t>а</a:t>
            </a:r>
            <a:r>
              <a:rPr lang="ru-RU" sz="2000" dirty="0" smtClean="0">
                <a:latin typeface="+mj-lt"/>
                <a:ea typeface="Times New Roman"/>
              </a:rPr>
              <a:t> </a:t>
            </a:r>
            <a:r>
              <a:rPr lang="ru-RU" sz="2000" dirty="0">
                <a:latin typeface="+mj-lt"/>
                <a:ea typeface="Times New Roman"/>
              </a:rPr>
              <a:t>к тепловой сети (ввод), называется </a:t>
            </a:r>
            <a:r>
              <a:rPr lang="ru-RU" sz="2000" b="1" dirty="0">
                <a:latin typeface="+mj-lt"/>
                <a:ea typeface="Times New Roman"/>
              </a:rPr>
              <a:t>тепловым пунктом</a:t>
            </a:r>
            <a:r>
              <a:rPr lang="ru-RU" sz="2000" dirty="0">
                <a:latin typeface="+mj-lt"/>
                <a:ea typeface="Times New Roman"/>
              </a:rPr>
              <a:t>, они подразделяются на </a:t>
            </a:r>
          </a:p>
          <a:p>
            <a:pPr marL="412750" marR="12700" lvl="1" indent="5040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j-lt"/>
                <a:ea typeface="Times New Roman"/>
                <a:cs typeface="+mn-cs"/>
              </a:rPr>
              <a:t>индивидуальные - ИТП (для присоединения систем отопления, вентиляции, горячего </a:t>
            </a:r>
            <a:r>
              <a:rPr lang="ru-RU" dirty="0" smtClean="0">
                <a:latin typeface="+mj-lt"/>
                <a:ea typeface="Times New Roman"/>
                <a:cs typeface="+mn-cs"/>
              </a:rPr>
              <a:t>водоснабжения одного здания); </a:t>
            </a:r>
            <a:endParaRPr lang="ru-RU" dirty="0">
              <a:latin typeface="+mj-lt"/>
              <a:ea typeface="Times New Roman"/>
              <a:cs typeface="+mn-cs"/>
            </a:endParaRPr>
          </a:p>
          <a:p>
            <a:pPr marL="412750" marR="12700" lvl="1" indent="5040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j-lt"/>
                <a:ea typeface="Times New Roman"/>
                <a:cs typeface="+mn-cs"/>
              </a:rPr>
              <a:t>центральные - ЦТП (два и более здания). </a:t>
            </a:r>
          </a:p>
          <a:p>
            <a:pPr marL="12700" marR="12700" indent="5040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j-lt"/>
                <a:ea typeface="Times New Roman"/>
              </a:rPr>
              <a:t>В тепловых пунктах устанавливается оборудование для преобразования вида теплоносителя или его параметров, контроля параметров, регулирования расхода теплоносителя и его распределения, защиты от аварийного повышения параметров, заполнения и подпитки систем, сбора и возврата конденсата, аккумулирования теплоты, водоподготовки для горячего водоснабжения. Утечки теплоносителя, плохая теплоизоляция оборудования дают теплопотери. </a:t>
            </a:r>
            <a:endParaRPr lang="ru-RU" sz="2000" dirty="0" smtClean="0">
              <a:latin typeface="+mj-lt"/>
              <a:ea typeface="Times New Roman"/>
            </a:endParaRPr>
          </a:p>
          <a:p>
            <a:pPr marL="12700" marR="12700" indent="5040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+mj-lt"/>
                <a:ea typeface="Times New Roman"/>
              </a:rPr>
              <a:t>Основная </a:t>
            </a:r>
            <a:r>
              <a:rPr lang="ru-RU" sz="2000" dirty="0">
                <a:latin typeface="+mj-lt"/>
                <a:ea typeface="Times New Roman"/>
              </a:rPr>
              <a:t>часть тепловой энергии идет на </a:t>
            </a:r>
            <a:r>
              <a:rPr lang="ru-RU" sz="2000" b="1" dirty="0">
                <a:latin typeface="+mj-lt"/>
                <a:ea typeface="Times New Roman"/>
              </a:rPr>
              <a:t>отопление</a:t>
            </a:r>
            <a:r>
              <a:rPr lang="ru-RU" sz="2000" dirty="0">
                <a:latin typeface="+mj-lt"/>
                <a:ea typeface="Times New Roman"/>
              </a:rPr>
              <a:t>. </a:t>
            </a:r>
            <a:r>
              <a:rPr lang="ru-RU" sz="2000" b="1" dirty="0">
                <a:latin typeface="+mj-lt"/>
                <a:ea typeface="Times New Roman"/>
              </a:rPr>
              <a:t>Отопление</a:t>
            </a:r>
            <a:r>
              <a:rPr lang="ru-RU" sz="2000" dirty="0">
                <a:latin typeface="+mj-lt"/>
                <a:ea typeface="Times New Roman"/>
              </a:rPr>
              <a:t> - это компенсация тепловых потерь в окружающую среду данного помещения, объекта при условии поддержания в нем заданной температуры. Если температура в помещении больше, чем снаружи, то всегда имеется тепловой поток, называемый </a:t>
            </a:r>
            <a:r>
              <a:rPr lang="ru-RU" sz="2000" b="1" dirty="0">
                <a:latin typeface="+mj-lt"/>
                <a:ea typeface="Times New Roman"/>
              </a:rPr>
              <a:t>теплопотерями</a:t>
            </a:r>
            <a:r>
              <a:rPr lang="ru-RU" sz="2000" dirty="0">
                <a:latin typeface="+mj-lt"/>
                <a:ea typeface="Times New Roman"/>
              </a:rPr>
              <a:t>. Этот поток никогда не равен нулю (только при равенстве температур), т.е. все тепло, введенное в помещение, в конце концов оказывается в окружающей среде.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21" y="2276872"/>
            <a:ext cx="66675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6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</a:t>
            </a:r>
            <a:r>
              <a:rPr lang="ru-RU" dirty="0" smtClean="0"/>
              <a:t>еличина</a:t>
            </a:r>
            <a:r>
              <a:rPr lang="ru-RU" dirty="0"/>
              <a:t>, интенсивность </a:t>
            </a:r>
            <a:r>
              <a:rPr lang="ru-RU" dirty="0" smtClean="0"/>
              <a:t>теплопотерь (количество </a:t>
            </a:r>
            <a:r>
              <a:rPr lang="ru-RU" dirty="0"/>
              <a:t>тепла в единицу </a:t>
            </a:r>
            <a:r>
              <a:rPr lang="ru-RU" dirty="0" smtClean="0"/>
              <a:t>времени) зависит </a:t>
            </a:r>
            <a:r>
              <a:rPr lang="ru-RU" dirty="0"/>
              <a:t>от </a:t>
            </a:r>
            <a:r>
              <a:rPr lang="ru-RU" b="1" dirty="0"/>
              <a:t>термического сопротивления </a:t>
            </a:r>
            <a:r>
              <a:rPr lang="ru-RU" dirty="0"/>
              <a:t>наружных ограждений - стен, окон, потолка, пола и т.д. </a:t>
            </a:r>
            <a:endParaRPr lang="ru-RU" dirty="0" smtClean="0"/>
          </a:p>
          <a:p>
            <a:r>
              <a:rPr lang="ru-RU" b="1" dirty="0"/>
              <a:t>Термическое сопротивление </a:t>
            </a:r>
            <a:r>
              <a:rPr lang="ru-RU" dirty="0"/>
              <a:t>— </a:t>
            </a:r>
            <a:r>
              <a:rPr lang="ru-RU" dirty="0" smtClean="0"/>
              <a:t>способность </a:t>
            </a:r>
            <a:r>
              <a:rPr lang="ru-RU" dirty="0"/>
              <a:t>тела (его поверхности или какого-либо слоя) препятствовать распространению теплового движения молекул.</a:t>
            </a:r>
            <a:endParaRPr lang="ru-RU" dirty="0" smtClean="0"/>
          </a:p>
          <a:p>
            <a:r>
              <a:rPr lang="ru-RU" dirty="0" smtClean="0"/>
              <a:t>Очевидно</a:t>
            </a:r>
            <a:r>
              <a:rPr lang="ru-RU" dirty="0"/>
              <a:t>, увеличивая толщину и переходя на более совершенный теплоизоляционный материал, можно уменьшить теплопотери, уменьшить необходимую мощность системы отопления, уменьшить расход топлива на получения тепловой энергии. </a:t>
            </a:r>
            <a:endParaRPr lang="ru-RU" dirty="0" smtClean="0"/>
          </a:p>
          <a:p>
            <a:r>
              <a:rPr lang="ru-RU" dirty="0" smtClean="0"/>
              <a:t>Однако </a:t>
            </a:r>
            <a:r>
              <a:rPr lang="ru-RU" dirty="0"/>
              <a:t>при этом возрастает стоимость сооружения, поэтому термическое сопротивление нормируется. </a:t>
            </a:r>
            <a:endParaRPr lang="ru-RU" dirty="0" smtClean="0"/>
          </a:p>
          <a:p>
            <a:r>
              <a:rPr lang="ru-RU" dirty="0" smtClean="0"/>
              <a:t>Нахождение </a:t>
            </a:r>
            <a:r>
              <a:rPr lang="ru-RU" dirty="0"/>
              <a:t>оптимума по минимуму затрат - наиболее правильный путь энергосбережения, но чаще нормы усредняют расчет для разных потребителей. Поэтому с точки зрения энергосбережения желательно для конкретных практических случаев уточнять экономически целесообразные термические сопротивления ограждений</a:t>
            </a:r>
            <a:r>
              <a:rPr lang="ru-RU" dirty="0" smtClean="0"/>
              <a:t>.</a:t>
            </a:r>
          </a:p>
          <a:p>
            <a:r>
              <a:rPr lang="ru-RU" dirty="0"/>
              <a:t>В системах отопления тепло передается в помещении при помощи нагревательных (отопительных) приборов; обычно это чугунные и стальные радиаторы и </a:t>
            </a:r>
            <a:r>
              <a:rPr lang="ru-RU" dirty="0" smtClean="0"/>
              <a:t>конвекторы.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03" y="2492896"/>
            <a:ext cx="5544616" cy="418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10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Виды отопления</a:t>
            </a:r>
          </a:p>
          <a:p>
            <a:pPr lvl="1"/>
            <a:r>
              <a:rPr lang="ru-RU" dirty="0"/>
              <a:t>о</a:t>
            </a:r>
            <a:r>
              <a:rPr lang="ru-RU" dirty="0" smtClean="0"/>
              <a:t>гневоздушное отопление;</a:t>
            </a:r>
            <a:endParaRPr lang="ru-RU" dirty="0"/>
          </a:p>
          <a:p>
            <a:pPr lvl="1"/>
            <a:r>
              <a:rPr lang="ru-RU" dirty="0" smtClean="0"/>
              <a:t>паровое отопление;</a:t>
            </a:r>
            <a:endParaRPr lang="ru-RU" dirty="0"/>
          </a:p>
          <a:p>
            <a:pPr lvl="1"/>
            <a:r>
              <a:rPr lang="ru-RU" dirty="0" smtClean="0"/>
              <a:t>водяное отопление;</a:t>
            </a:r>
            <a:endParaRPr lang="ru-RU" dirty="0"/>
          </a:p>
          <a:p>
            <a:pPr lvl="1"/>
            <a:r>
              <a:rPr lang="ru-RU" dirty="0" smtClean="0"/>
              <a:t>воздушное отопление;</a:t>
            </a:r>
            <a:endParaRPr lang="ru-RU" dirty="0"/>
          </a:p>
          <a:p>
            <a:pPr lvl="1"/>
            <a:r>
              <a:rPr lang="ru-RU" dirty="0" smtClean="0"/>
              <a:t>инфракрасное отопление;</a:t>
            </a:r>
            <a:endParaRPr lang="ru-RU" dirty="0"/>
          </a:p>
          <a:p>
            <a:pPr lvl="1"/>
            <a:r>
              <a:rPr lang="ru-RU" dirty="0" smtClean="0"/>
              <a:t>динамическое отопление.</a:t>
            </a:r>
          </a:p>
          <a:p>
            <a:pPr marL="0" indent="0">
              <a:buNone/>
            </a:pPr>
            <a:r>
              <a:rPr lang="ru-RU" dirty="0"/>
              <a:t>Для повышения эффективности работы отопительных приборов следует:</a:t>
            </a:r>
          </a:p>
          <a:p>
            <a:pPr lvl="1"/>
            <a:r>
              <a:rPr lang="ru-RU" dirty="0" smtClean="0"/>
              <a:t>не </a:t>
            </a:r>
            <a:r>
              <a:rPr lang="ru-RU" dirty="0"/>
              <a:t>ограждать их декоративными решетками;</a:t>
            </a:r>
          </a:p>
          <a:p>
            <a:pPr lvl="1"/>
            <a:r>
              <a:rPr lang="ru-RU" dirty="0" smtClean="0"/>
              <a:t>не </a:t>
            </a:r>
            <a:r>
              <a:rPr lang="ru-RU" dirty="0"/>
              <a:t>заглублять в ниши;</a:t>
            </a:r>
          </a:p>
          <a:p>
            <a:pPr lvl="1"/>
            <a:r>
              <a:rPr lang="ru-RU" dirty="0" smtClean="0"/>
              <a:t>использовать </a:t>
            </a:r>
            <a:r>
              <a:rPr lang="ru-RU" dirty="0"/>
              <a:t>темную окраску;</a:t>
            </a:r>
          </a:p>
          <a:p>
            <a:pPr lvl="1"/>
            <a:r>
              <a:rPr lang="ru-RU" dirty="0" smtClean="0"/>
              <a:t>при </a:t>
            </a:r>
            <a:r>
              <a:rPr lang="ru-RU" dirty="0"/>
              <a:t>большом количестве секций делить на несколько батарей;</a:t>
            </a:r>
          </a:p>
          <a:p>
            <a:pPr lvl="1"/>
            <a:r>
              <a:rPr lang="ru-RU" dirty="0" smtClean="0"/>
              <a:t>не </a:t>
            </a:r>
            <a:r>
              <a:rPr lang="ru-RU" dirty="0"/>
              <a:t>располагать их высоко;</a:t>
            </a:r>
          </a:p>
          <a:p>
            <a:pPr lvl="1"/>
            <a:r>
              <a:rPr lang="ru-RU" dirty="0" smtClean="0"/>
              <a:t>при </a:t>
            </a:r>
            <a:r>
              <a:rPr lang="ru-RU" dirty="0"/>
              <a:t>установке на наружных стенах применять теплоизоляцию со стороны стены;</a:t>
            </a:r>
          </a:p>
          <a:p>
            <a:pPr lvl="1"/>
            <a:r>
              <a:rPr lang="ru-RU" dirty="0" smtClean="0"/>
              <a:t>иметь </a:t>
            </a:r>
            <a:r>
              <a:rPr lang="ru-RU" dirty="0"/>
              <a:t>отключающий и регулирующий вентиль;</a:t>
            </a:r>
          </a:p>
          <a:p>
            <a:pPr lvl="1"/>
            <a:r>
              <a:rPr lang="ru-RU" dirty="0" smtClean="0"/>
              <a:t>следить </a:t>
            </a:r>
            <a:r>
              <a:rPr lang="ru-RU" dirty="0"/>
              <a:t>за чистотой межреберного пространства в конвекторах.</a:t>
            </a:r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304" y="1124744"/>
            <a:ext cx="180889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878421"/>
            <a:ext cx="2364854" cy="236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726" y="878421"/>
            <a:ext cx="57054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06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72480" y="1052736"/>
            <a:ext cx="4176464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800" b="1" dirty="0" smtClean="0"/>
              <a:t>Классификация систем отопления</a:t>
            </a:r>
            <a:endParaRPr lang="ru-RU" sz="1800" b="1" dirty="0"/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Системы отопления можно разделить:</a:t>
            </a:r>
          </a:p>
          <a:p>
            <a:pPr marL="400050" lvl="1" indent="0">
              <a:lnSpc>
                <a:spcPct val="100000"/>
              </a:lnSpc>
              <a:buNone/>
            </a:pPr>
            <a:r>
              <a:rPr lang="ru-RU" sz="1600" dirty="0"/>
              <a:t>По типу источника нагрева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газовые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геотермальные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дровяные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мазутные,</a:t>
            </a:r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 </a:t>
            </a:r>
            <a:r>
              <a:rPr lang="ru-RU" sz="1600" dirty="0"/>
              <a:t>солнечные,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угольные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торфяные,</a:t>
            </a:r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 </a:t>
            </a:r>
            <a:r>
              <a:rPr lang="ru-RU" sz="1600" dirty="0" err="1"/>
              <a:t>пеллетные</a:t>
            </a:r>
            <a:r>
              <a:rPr lang="ru-RU" sz="1600" dirty="0" smtClean="0"/>
              <a:t>,</a:t>
            </a:r>
          </a:p>
          <a:p>
            <a:pPr marL="742950" lvl="1" indent="-342900">
              <a:lnSpc>
                <a:spcPct val="100000"/>
              </a:lnSpc>
              <a:buFont typeface="Arial" pitchFamily="34" charset="0"/>
              <a:buChar char="―"/>
            </a:pPr>
            <a:r>
              <a:rPr lang="ru-RU" sz="1600" dirty="0" smtClean="0"/>
              <a:t> </a:t>
            </a:r>
            <a:r>
              <a:rPr lang="ru-RU" sz="1600" dirty="0"/>
              <a:t>электрические (кабельная) и пр..</a:t>
            </a:r>
          </a:p>
          <a:p>
            <a:pPr marL="400050" lvl="1" indent="0">
              <a:lnSpc>
                <a:spcPct val="100000"/>
              </a:lnSpc>
              <a:buNone/>
            </a:pPr>
            <a:r>
              <a:rPr lang="ru-RU" sz="1600" dirty="0" smtClean="0"/>
              <a:t>По </a:t>
            </a:r>
            <a:r>
              <a:rPr lang="ru-RU" sz="1600" dirty="0"/>
              <a:t>типу </a:t>
            </a:r>
            <a:r>
              <a:rPr lang="ru-RU" sz="1600" dirty="0" smtClean="0"/>
              <a:t>теплоносителя</a:t>
            </a:r>
          </a:p>
          <a:p>
            <a:pPr marL="742950" lvl="1" indent="-342900">
              <a:lnSpc>
                <a:spcPct val="100000"/>
              </a:lnSpc>
            </a:pPr>
            <a:r>
              <a:rPr lang="ru-RU" sz="1600" dirty="0" smtClean="0"/>
              <a:t>водяные,</a:t>
            </a:r>
          </a:p>
          <a:p>
            <a:pPr marL="742950" lvl="1" indent="-342900">
              <a:lnSpc>
                <a:spcPct val="100000"/>
              </a:lnSpc>
            </a:pPr>
            <a:r>
              <a:rPr lang="ru-RU" sz="1600" dirty="0" smtClean="0"/>
              <a:t>воздушные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</a:pPr>
            <a:r>
              <a:rPr lang="ru-RU" sz="1600" dirty="0" smtClean="0"/>
              <a:t>паровые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742950" lvl="1" indent="-342900">
              <a:lnSpc>
                <a:spcPct val="100000"/>
              </a:lnSpc>
            </a:pPr>
            <a:r>
              <a:rPr lang="ru-RU" sz="1600" dirty="0" smtClean="0"/>
              <a:t>комбинированные</a:t>
            </a:r>
            <a:r>
              <a:rPr lang="ru-RU" sz="1600" dirty="0"/>
              <a:t>;</a:t>
            </a:r>
          </a:p>
          <a:p>
            <a:pPr marL="400050" lvl="1" indent="0">
              <a:lnSpc>
                <a:spcPct val="100000"/>
              </a:lnSpc>
              <a:buNone/>
            </a:pPr>
            <a:r>
              <a:rPr lang="ru-RU" sz="1600" dirty="0"/>
              <a:t>По типу применяемых приборов </a:t>
            </a:r>
            <a:endParaRPr lang="ru-RU" sz="1600" dirty="0" smtClean="0"/>
          </a:p>
          <a:p>
            <a:pPr marL="685800" lvl="1">
              <a:lnSpc>
                <a:spcPct val="100000"/>
              </a:lnSpc>
            </a:pPr>
            <a:r>
              <a:rPr lang="ru-RU" sz="1600" dirty="0" smtClean="0"/>
              <a:t>лучистые</a:t>
            </a:r>
            <a:r>
              <a:rPr lang="ru-RU" sz="1600" dirty="0"/>
              <a:t>, </a:t>
            </a:r>
            <a:endParaRPr lang="ru-RU" sz="1600" dirty="0" smtClean="0"/>
          </a:p>
          <a:p>
            <a:pPr marL="685800" lvl="1">
              <a:lnSpc>
                <a:spcPct val="100000"/>
              </a:lnSpc>
            </a:pPr>
            <a:r>
              <a:rPr lang="ru-RU" sz="1600" dirty="0" smtClean="0"/>
              <a:t>конвективно-лучистые,</a:t>
            </a:r>
          </a:p>
          <a:p>
            <a:pPr marL="685800" lvl="1">
              <a:lnSpc>
                <a:spcPct val="100000"/>
              </a:lnSpc>
            </a:pPr>
            <a:r>
              <a:rPr lang="ru-RU" sz="1600" dirty="0" smtClean="0"/>
              <a:t>конвективные;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736976" y="1340768"/>
            <a:ext cx="4852583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600" dirty="0"/>
              <a:t>По виду циркуляции теплоносителя</a:t>
            </a:r>
          </a:p>
          <a:p>
            <a:pPr lvl="1"/>
            <a:r>
              <a:rPr lang="ru-RU" sz="1200" dirty="0"/>
              <a:t>естественной</a:t>
            </a:r>
          </a:p>
          <a:p>
            <a:pPr lvl="1"/>
            <a:r>
              <a:rPr lang="ru-RU" sz="1200" dirty="0"/>
              <a:t>искусственной (механической, с использованием насосов</a:t>
            </a:r>
            <a:r>
              <a:rPr lang="ru-RU" sz="1200" dirty="0" smtClean="0"/>
              <a:t>).</a:t>
            </a:r>
            <a:endParaRPr lang="ru-RU" sz="1200" dirty="0"/>
          </a:p>
          <a:p>
            <a:pPr marL="0" indent="0">
              <a:buNone/>
            </a:pPr>
            <a:r>
              <a:rPr lang="ru-RU" sz="1600" dirty="0"/>
              <a:t>По радиусу действия</a:t>
            </a:r>
          </a:p>
          <a:p>
            <a:pPr lvl="1"/>
            <a:r>
              <a:rPr lang="ru-RU" sz="1200" dirty="0"/>
              <a:t>местные</a:t>
            </a:r>
          </a:p>
          <a:p>
            <a:pPr lvl="1"/>
            <a:r>
              <a:rPr lang="ru-RU" sz="1200" dirty="0"/>
              <a:t>центральные.</a:t>
            </a:r>
          </a:p>
          <a:p>
            <a:pPr marL="0" indent="0">
              <a:buNone/>
            </a:pPr>
            <a:r>
              <a:rPr lang="ru-RU" sz="1600" dirty="0"/>
              <a:t>По режиму работы</a:t>
            </a:r>
          </a:p>
          <a:p>
            <a:pPr lvl="1"/>
            <a:r>
              <a:rPr lang="ru-RU" sz="1200" dirty="0"/>
              <a:t>постоянно работающие на протяжении отопительного периода;</a:t>
            </a:r>
          </a:p>
          <a:p>
            <a:pPr lvl="1"/>
            <a:r>
              <a:rPr lang="ru-RU" sz="1200" dirty="0"/>
              <a:t>периодические (в том числе и аккумуляционные) системы отопления.</a:t>
            </a:r>
          </a:p>
          <a:p>
            <a:pPr marL="0" indent="0">
              <a:buNone/>
            </a:pPr>
            <a:r>
              <a:rPr lang="ru-RU" sz="1600" dirty="0"/>
              <a:t>По гидравлическим режимам</a:t>
            </a:r>
          </a:p>
          <a:p>
            <a:pPr lvl="1"/>
            <a:r>
              <a:rPr lang="ru-RU" sz="1200" dirty="0"/>
              <a:t>постоянным;</a:t>
            </a:r>
          </a:p>
          <a:p>
            <a:pPr lvl="1"/>
            <a:r>
              <a:rPr lang="ru-RU" sz="1200" dirty="0"/>
              <a:t>изменяемым режимом.</a:t>
            </a:r>
          </a:p>
          <a:p>
            <a:pPr marL="0" indent="0">
              <a:buNone/>
            </a:pPr>
            <a:r>
              <a:rPr lang="ru-RU" sz="1600" dirty="0"/>
              <a:t>По ходу движения теплоносителя в магистральных трубопроводах</a:t>
            </a:r>
          </a:p>
          <a:p>
            <a:pPr lvl="1"/>
            <a:r>
              <a:rPr lang="ru-RU" sz="1200" dirty="0"/>
              <a:t>т</a:t>
            </a:r>
            <a:r>
              <a:rPr lang="ru-RU" sz="1200" dirty="0" smtClean="0"/>
              <a:t>упиковые</a:t>
            </a:r>
          </a:p>
          <a:p>
            <a:pPr lvl="1"/>
            <a:r>
              <a:rPr lang="ru-RU" sz="1200" dirty="0"/>
              <a:t>п</a:t>
            </a:r>
            <a:r>
              <a:rPr lang="ru-RU" sz="1200" dirty="0" smtClean="0"/>
              <a:t>опутные.</a:t>
            </a:r>
            <a:endParaRPr lang="ru-RU" sz="1200" dirty="0"/>
          </a:p>
          <a:p>
            <a:pPr marL="0" indent="0">
              <a:buNone/>
            </a:pPr>
            <a:r>
              <a:rPr lang="ru-RU" sz="1600" dirty="0" smtClean="0"/>
              <a:t>Для </a:t>
            </a:r>
            <a:r>
              <a:rPr lang="ru-RU" sz="1600" dirty="0"/>
              <a:t>водяного </a:t>
            </a:r>
            <a:r>
              <a:rPr lang="ru-RU" sz="1600" dirty="0" smtClean="0"/>
              <a:t>отопления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По способу </a:t>
            </a:r>
            <a:r>
              <a:rPr lang="ru-RU" sz="1600" dirty="0" smtClean="0"/>
              <a:t>разводки</a:t>
            </a:r>
          </a:p>
          <a:p>
            <a:pPr lvl="1"/>
            <a:r>
              <a:rPr lang="ru-RU" sz="1200" dirty="0"/>
              <a:t>с верхней, нижней, комбинированной, горизонтальной, вертикальной;</a:t>
            </a:r>
          </a:p>
          <a:p>
            <a:pPr marL="0" indent="0">
              <a:buNone/>
            </a:pPr>
            <a:r>
              <a:rPr lang="ru-RU" sz="1600" dirty="0"/>
              <a:t>По способу присоединения </a:t>
            </a:r>
            <a:r>
              <a:rPr lang="ru-RU" sz="1600" dirty="0" smtClean="0"/>
              <a:t>приборов</a:t>
            </a:r>
          </a:p>
          <a:p>
            <a:pPr lvl="1"/>
            <a:r>
              <a:rPr lang="ru-RU" sz="1200" dirty="0"/>
              <a:t>однотрубные, </a:t>
            </a:r>
          </a:p>
          <a:p>
            <a:pPr lvl="1"/>
            <a:r>
              <a:rPr lang="ru-RU" sz="1200" dirty="0"/>
              <a:t>двухтрубные, </a:t>
            </a:r>
          </a:p>
          <a:p>
            <a:pPr lvl="1"/>
            <a:r>
              <a:rPr lang="ru-RU" sz="1200" dirty="0"/>
              <a:t>трёхтрубные, </a:t>
            </a:r>
          </a:p>
          <a:p>
            <a:pPr lvl="1"/>
            <a:r>
              <a:rPr lang="ru-RU" sz="1200" dirty="0" err="1"/>
              <a:t>четырёхтрубные</a:t>
            </a:r>
            <a:r>
              <a:rPr lang="ru-RU" sz="1200" dirty="0"/>
              <a:t>, </a:t>
            </a:r>
          </a:p>
          <a:p>
            <a:pPr lvl="1"/>
            <a:r>
              <a:rPr lang="ru-RU" sz="1200" dirty="0"/>
              <a:t>комбинированные;</a:t>
            </a:r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2019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1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1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1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17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01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1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17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1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01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17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01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1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17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1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1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17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01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1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17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7332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300" b="1" dirty="0"/>
              <a:t>Проблемы в теплоснабжении</a:t>
            </a:r>
          </a:p>
          <a:p>
            <a:pPr marL="0" indent="0">
              <a:buNone/>
            </a:pPr>
            <a:r>
              <a:rPr lang="ru-RU" dirty="0" smtClean="0"/>
              <a:t>Одной </a:t>
            </a:r>
            <a:r>
              <a:rPr lang="ru-RU" dirty="0"/>
              <a:t>из ключевых проблем теплоснабжения </a:t>
            </a:r>
            <a:r>
              <a:rPr lang="ru-RU" dirty="0" smtClean="0"/>
              <a:t>является </a:t>
            </a:r>
            <a:r>
              <a:rPr lang="ru-RU" dirty="0"/>
              <a:t>снижение теплоотдачи отопительных приборов и теплообменных аппаратов из-за накопления окислов и солей </a:t>
            </a:r>
            <a:r>
              <a:rPr lang="ru-RU" dirty="0" smtClean="0"/>
              <a:t>металлов.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результате: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Суммарные </a:t>
            </a:r>
            <a:r>
              <a:rPr lang="ru-RU" dirty="0"/>
              <a:t>потери тепловой энергии в системе составляют до 30 %</a:t>
            </a:r>
          </a:p>
          <a:p>
            <a:pPr lvl="1"/>
            <a:r>
              <a:rPr lang="ru-RU" dirty="0"/>
              <a:t>Растут потери тепловой энергии и теплоносителя</a:t>
            </a:r>
          </a:p>
          <a:p>
            <a:pPr lvl="1"/>
            <a:r>
              <a:rPr lang="ru-RU" dirty="0"/>
              <a:t>Растут затраты электрической энергии на циркуляцию теплоносителя</a:t>
            </a:r>
          </a:p>
          <a:p>
            <a:pPr lvl="1"/>
            <a:r>
              <a:rPr lang="ru-RU" dirty="0"/>
              <a:t>Снижается КПД источника тепловой энергии из-за повышения температуры обратной воды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Сокращается </a:t>
            </a:r>
            <a:r>
              <a:rPr lang="ru-RU" dirty="0"/>
              <a:t>нормативный срок эксплуатации внутридомовых тепловых сетей и оборудования с 30 до 10 лет</a:t>
            </a:r>
          </a:p>
          <a:p>
            <a:pPr marL="0" indent="0">
              <a:buNone/>
            </a:pPr>
            <a:r>
              <a:rPr lang="ru-RU" dirty="0" smtClean="0"/>
              <a:t>Основные </a:t>
            </a:r>
            <a:r>
              <a:rPr lang="ru-RU" dirty="0"/>
              <a:t>требование к любой отопительной системе — надежность, долговечность, эффективность, экономичность. Новые, только смонтированные и испытанные системы централизованного и индивидуального отопления работают без сбоев в соответствии с проектной мощностью. По прошествии некоторого времени наблюдается недостаточная теплоотдача, увеличивается расход топлива и </a:t>
            </a:r>
            <a:r>
              <a:rPr lang="ru-RU" dirty="0" smtClean="0"/>
              <a:t>электроэнергии. Практика </a:t>
            </a:r>
            <a:r>
              <a:rPr lang="ru-RU" dirty="0"/>
              <a:t>показывает, что трубопроводы систем отопления в зданиях, где не проводятся профилактические работы более 10 лет, на 40-50 % забиты окислами и солями металлов. Накипь создает термическое сопротивление теплоносителю, что ведет к снижению теплоотдачи, а это, в свою очередь, приводит к ухудшению комфортных условий для проживания жильцов. Поскольку теплопроводность накипи в 40 раз ниже теплопроводности металла в системах отопления, отложения толщиной всего 1 мм снижают теплоотдачу на 15 %. Если процесс не остановить вовремя, произойдет выход из строя теплообменников, трубопроводов, отопительных приборов.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6163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Из всех существующих методов, связанных с профилактическими работами по поддержанию теплового оборудования в рабочем состоянии применяются:</a:t>
            </a:r>
          </a:p>
          <a:p>
            <a:r>
              <a:rPr lang="ru-RU" dirty="0"/>
              <a:t>механическая очистка</a:t>
            </a:r>
          </a:p>
          <a:p>
            <a:r>
              <a:rPr lang="ru-RU" dirty="0"/>
              <a:t>химическая промывка</a:t>
            </a:r>
          </a:p>
          <a:p>
            <a:r>
              <a:rPr lang="ru-RU" dirty="0"/>
              <a:t>гидравлическая промывка</a:t>
            </a:r>
          </a:p>
          <a:p>
            <a:r>
              <a:rPr lang="ru-RU" dirty="0"/>
              <a:t>Данные методы имеют достаточно низкий КПД и значительные ограничения по применению. Главное ограничение по применению состоит в том, что методы можно использовать только в межсезонный период, когда теплоноситель не подается в теплоцентрали. В среднем </a:t>
            </a:r>
            <a:r>
              <a:rPr lang="ru-RU" dirty="0" smtClean="0"/>
              <a:t>этот </a:t>
            </a:r>
            <a:r>
              <a:rPr lang="ru-RU" dirty="0"/>
              <a:t>период длится всего 3-5 месяцев. </a:t>
            </a:r>
            <a:r>
              <a:rPr lang="ru-RU" dirty="0" smtClean="0"/>
              <a:t>Помимо </a:t>
            </a:r>
            <a:r>
              <a:rPr lang="ru-RU" dirty="0"/>
              <a:t>усовершенствования метода промывки внутридомовых тепловых сетей и теплообменного оборудования большое значение имеет реагент, которым промывается объект. В настоящее время шлам удаляется при помощи химической промывки с использованием </a:t>
            </a:r>
            <a:r>
              <a:rPr lang="ru-RU" dirty="0" smtClean="0"/>
              <a:t>кислотных </a:t>
            </a:r>
            <a:r>
              <a:rPr lang="ru-RU" dirty="0"/>
              <a:t>и щелочных реагентов. Помимо экологической опасности данные реагенты негативно влияют на трубы, так как вступают в реакцию с металлом, что приводит к его разрушению.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310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/>
              <a:t>Организация энергосбережения</a:t>
            </a:r>
            <a:br>
              <a:rPr lang="ru-RU" dirty="0"/>
            </a:br>
            <a:r>
              <a:rPr lang="ru-RU" sz="1800" b="1" dirty="0"/>
              <a:t>ТЕМА 2. ТРАНСПОРТИРОВАНИЕ ТЕПЛОВОЙ И ЭЛЕКТРИЧЕСКОЙ ЭНЕРГИИ</a:t>
            </a:r>
            <a:endParaRPr lang="en-US" sz="1800" b="1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001000" cy="547260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Линия электропередачи (ЛЭП)</a:t>
            </a:r>
            <a:r>
              <a:rPr lang="ru-RU" dirty="0"/>
              <a:t> - электроустановка для передачи электрической энергии на расстояние, состоящая из проводников тока и вспомогательных устройств. ЛЭП является одним из основных звеньев электрических систем и вместе с электрическими подстанциями образуют </a:t>
            </a:r>
            <a:r>
              <a:rPr lang="ru-RU" b="1" dirty="0"/>
              <a:t>электрические сети.</a:t>
            </a:r>
            <a:r>
              <a:rPr lang="ru-RU" dirty="0"/>
              <a:t> </a:t>
            </a:r>
            <a:endParaRPr lang="en-US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Выбор </a:t>
            </a:r>
            <a:r>
              <a:rPr lang="ru-RU" dirty="0"/>
              <a:t>номинального напряжения ЛЭП определяется передаваемой мощностью и расстоянием; различают ЛЭП низкого (до 1кВ), среднего (3...35 </a:t>
            </a:r>
            <a:r>
              <a:rPr lang="ru-RU" dirty="0" err="1"/>
              <a:t>кВ</a:t>
            </a:r>
            <a:r>
              <a:rPr lang="ru-RU" dirty="0"/>
              <a:t>), высокого (110...220 </a:t>
            </a:r>
            <a:r>
              <a:rPr lang="ru-RU" dirty="0" err="1"/>
              <a:t>кВ</a:t>
            </a:r>
            <a:r>
              <a:rPr lang="ru-RU" dirty="0"/>
              <a:t>), сверхвысокого (330... 1000 </a:t>
            </a:r>
            <a:r>
              <a:rPr lang="ru-RU" dirty="0" err="1"/>
              <a:t>кВ</a:t>
            </a:r>
            <a:r>
              <a:rPr lang="ru-RU" dirty="0"/>
              <a:t>) и ультравысокого (более 1000 </a:t>
            </a:r>
            <a:r>
              <a:rPr lang="ru-RU" dirty="0" err="1"/>
              <a:t>кВ</a:t>
            </a:r>
            <a:r>
              <a:rPr lang="ru-RU" dirty="0"/>
              <a:t>) напряжения. Повсеместно используются главным образом трехфазные ЛЭП переменного тока.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995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7332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2.3. </a:t>
            </a:r>
            <a:r>
              <a:rPr lang="ru-RU" b="1" dirty="0" smtClean="0"/>
              <a:t>Структура </a:t>
            </a:r>
            <a:r>
              <a:rPr lang="ru-RU" b="1" dirty="0"/>
              <a:t>энергопотребления </a:t>
            </a:r>
            <a:endParaRPr lang="ru-RU" b="1" dirty="0" smtClean="0"/>
          </a:p>
          <a:p>
            <a:pPr marL="400050" lvl="1" indent="0">
              <a:buNone/>
            </a:pPr>
            <a:r>
              <a:rPr lang="ru-RU" dirty="0" smtClean="0"/>
              <a:t>Всё </a:t>
            </a:r>
            <a:r>
              <a:rPr lang="ru-RU" dirty="0"/>
              <a:t>потребление энергоресурсов принято делить на четыре </a:t>
            </a:r>
            <a:r>
              <a:rPr lang="ru-RU" dirty="0" smtClean="0"/>
              <a:t>группы</a:t>
            </a:r>
            <a:r>
              <a:rPr lang="ru-RU" dirty="0"/>
              <a:t>: </a:t>
            </a:r>
            <a:endParaRPr lang="ru-RU" dirty="0" smtClean="0"/>
          </a:p>
          <a:p>
            <a:pPr marL="742950" lvl="1" indent="-342900"/>
            <a:r>
              <a:rPr lang="ru-RU" dirty="0" smtClean="0"/>
              <a:t>промышленность</a:t>
            </a:r>
            <a:r>
              <a:rPr lang="ru-RU" dirty="0"/>
              <a:t>, </a:t>
            </a:r>
            <a:endParaRPr lang="ru-RU" dirty="0" smtClean="0"/>
          </a:p>
          <a:p>
            <a:pPr marL="742950" lvl="1" indent="-342900"/>
            <a:r>
              <a:rPr lang="ru-RU" dirty="0" smtClean="0"/>
              <a:t>энергетика</a:t>
            </a:r>
            <a:r>
              <a:rPr lang="ru-RU" dirty="0"/>
              <a:t>, </a:t>
            </a:r>
            <a:endParaRPr lang="ru-RU" dirty="0" smtClean="0"/>
          </a:p>
          <a:p>
            <a:pPr marL="742950" lvl="1" indent="-342900"/>
            <a:r>
              <a:rPr lang="ru-RU" dirty="0"/>
              <a:t>т</a:t>
            </a:r>
            <a:r>
              <a:rPr lang="ru-RU" dirty="0" smtClean="0"/>
              <a:t>ранспорт,</a:t>
            </a:r>
          </a:p>
          <a:p>
            <a:pPr marL="742950" lvl="1" indent="-342900"/>
            <a:r>
              <a:rPr lang="ru-RU" dirty="0" smtClean="0"/>
              <a:t>коммунально-бытовое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/>
              <a:t>Существуют потребители, расходующие теплоту круглый год, например, горячее водоснабжение, но неравномерно (в течение суток, недели, месяца и т.д.). </a:t>
            </a:r>
            <a:endParaRPr lang="ru-RU" dirty="0" smtClean="0"/>
          </a:p>
          <a:p>
            <a:r>
              <a:rPr lang="ru-RU" dirty="0" smtClean="0"/>
              <a:t>Некоторые </a:t>
            </a:r>
            <a:r>
              <a:rPr lang="ru-RU" dirty="0"/>
              <a:t>потребители расходуют теплоту в течение всех дней недели, другие потребляют ее на технологические нужды лишь в рабочие дни, а в субботу и воскресенье оставляют работающими только системы отопления. </a:t>
            </a:r>
            <a:endParaRPr lang="ru-RU" dirty="0" smtClean="0"/>
          </a:p>
          <a:p>
            <a:r>
              <a:rPr lang="ru-RU" dirty="0" smtClean="0"/>
              <a:t>Неравномерное </a:t>
            </a:r>
            <a:r>
              <a:rPr lang="ru-RU" dirty="0"/>
              <a:t>потребление теплоты в течение суток характерно для предприятий с одно- двухсменным режимом работы. Потребление тепловой и электрической энергии сильно дифференцировано по отраслям народного хозяйства</a:t>
            </a:r>
            <a:r>
              <a:rPr lang="ru-RU" dirty="0" smtClean="0"/>
              <a:t>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426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092366"/>
            <a:ext cx="9433048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График </a:t>
            </a:r>
            <a:r>
              <a:rPr lang="ru-RU" sz="1800" dirty="0"/>
              <a:t>теплопотребления в зависимости от температуры наружного </a:t>
            </a:r>
            <a:r>
              <a:rPr lang="ru-RU" sz="1800" dirty="0" smtClean="0"/>
              <a:t>воздуха</a:t>
            </a:r>
          </a:p>
          <a:p>
            <a:pPr marL="0" lvl="0" indent="0">
              <a:lnSpc>
                <a:spcPct val="100000"/>
              </a:lnSpc>
              <a:buClr>
                <a:srgbClr val="F6950D"/>
              </a:buClr>
              <a:buNone/>
            </a:pPr>
            <a:r>
              <a:rPr lang="ru-RU" dirty="0" smtClean="0"/>
              <a:t>Q</a:t>
            </a:r>
            <a:r>
              <a:rPr lang="en-US" sz="1500" dirty="0" smtClean="0"/>
              <a:t>o</a:t>
            </a:r>
            <a:r>
              <a:rPr lang="ru-RU" dirty="0">
                <a:solidFill>
                  <a:srgbClr val="4D4D4D"/>
                </a:solidFill>
              </a:rPr>
              <a:t>- </a:t>
            </a:r>
            <a:r>
              <a:rPr lang="ru-RU" sz="1400" dirty="0">
                <a:solidFill>
                  <a:srgbClr val="4D4D4D"/>
                </a:solidFill>
              </a:rPr>
              <a:t>расход тепловой энергии на </a:t>
            </a:r>
            <a:r>
              <a:rPr lang="ru-RU" sz="1400" dirty="0" smtClean="0">
                <a:solidFill>
                  <a:srgbClr val="4D4D4D"/>
                </a:solidFill>
              </a:rPr>
              <a:t>отопление</a:t>
            </a:r>
            <a:endParaRPr lang="ru-RU" sz="1400" dirty="0">
              <a:solidFill>
                <a:srgbClr val="4D4D4D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Q</a:t>
            </a:r>
            <a:r>
              <a:rPr lang="en-US" sz="1400" dirty="0" smtClean="0"/>
              <a:t>v</a:t>
            </a:r>
            <a:r>
              <a:rPr lang="ru-RU" sz="1400" dirty="0" smtClean="0"/>
              <a:t> </a:t>
            </a:r>
            <a:r>
              <a:rPr lang="ru-RU" dirty="0" smtClean="0"/>
              <a:t>- </a:t>
            </a:r>
            <a:r>
              <a:rPr lang="ru-RU" sz="1400" dirty="0"/>
              <a:t>расход тепловой энергии на </a:t>
            </a:r>
            <a:r>
              <a:rPr lang="ru-RU" sz="1400" dirty="0" smtClean="0"/>
              <a:t>вентиляцию</a:t>
            </a:r>
            <a:endParaRPr lang="ru-RU" sz="1400" dirty="0"/>
          </a:p>
          <a:p>
            <a:pPr marL="0" indent="0">
              <a:lnSpc>
                <a:spcPct val="100000"/>
              </a:lnSpc>
              <a:buNone/>
            </a:pPr>
            <a:r>
              <a:rPr lang="ru-RU" dirty="0" err="1" smtClean="0"/>
              <a:t>Q</a:t>
            </a:r>
            <a:r>
              <a:rPr lang="ru-RU" sz="1400" dirty="0" err="1" smtClean="0"/>
              <a:t>гвс</a:t>
            </a:r>
            <a:r>
              <a:rPr lang="ru-RU" dirty="0" smtClean="0"/>
              <a:t> - </a:t>
            </a:r>
            <a:r>
              <a:rPr lang="ru-RU" sz="1400" dirty="0"/>
              <a:t>расход тепловой </a:t>
            </a:r>
            <a:r>
              <a:rPr lang="ru-RU" sz="1400" dirty="0" smtClean="0"/>
              <a:t>энергии на горячее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/>
              <a:t>водоснабжение.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800" dirty="0" smtClean="0"/>
              <a:t>График </a:t>
            </a:r>
            <a:r>
              <a:rPr lang="ru-RU" sz="1800" dirty="0"/>
              <a:t>теплопотребления в зависимости от продолжительности стояния температур наружного воздуха</a:t>
            </a:r>
            <a:endParaRPr lang="en-US" sz="1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72" y="1418250"/>
            <a:ext cx="3744416" cy="21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67" y="4293096"/>
            <a:ext cx="3951826" cy="241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46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r>
              <a:rPr lang="ru-RU" dirty="0"/>
              <a:t>График теплового потребления </a:t>
            </a:r>
            <a:r>
              <a:rPr lang="ru-RU" dirty="0" smtClean="0"/>
              <a:t>по </a:t>
            </a:r>
            <a:r>
              <a:rPr lang="ru-RU" dirty="0"/>
              <a:t>месяцам</a:t>
            </a:r>
            <a:endParaRPr lang="en-US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1800225"/>
            <a:ext cx="8055513" cy="4293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08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980728"/>
            <a:ext cx="9217024" cy="475953"/>
          </a:xfrm>
        </p:spPr>
        <p:txBody>
          <a:bodyPr>
            <a:normAutofit/>
          </a:bodyPr>
          <a:lstStyle/>
          <a:p>
            <a:r>
              <a:rPr lang="ru-RU" sz="2000" dirty="0"/>
              <a:t>График теплового потребления </a:t>
            </a:r>
            <a:r>
              <a:rPr lang="ru-RU" sz="2000" dirty="0" smtClean="0"/>
              <a:t>в зависимости от наружной температуры </a:t>
            </a:r>
            <a:endParaRPr lang="en-US" sz="20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374213"/>
            <a:ext cx="7560839" cy="528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89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9057456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3. НЕТРАДИЦИОННЫЕ И ВОЗОБНОВЛЯЕМЫЕ ИСТОЧНИКИ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9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9057456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3. НЕТРАДИЦИОННЫЕ И ВОЗОБНОВЛЯЕМЫЕ ИСТОЧНИКИ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20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505056" cy="547260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Схема основной электрической сети энергосистемы Украины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 smtClean="0"/>
          </a:p>
        </p:txBody>
      </p:sp>
      <p:pic>
        <p:nvPicPr>
          <p:cNvPr id="4" name="Рисунок 3" descr="http://upload.wikimedia.org/wikipedia/ru/7/7e/%D0%AD%D0%BB%D0%B5%D0%BA%D1%82%D1%80%D0%BE%D1%8D%D0%BD%D0%B5%D1%80%D0%B3%D0%B5%D1%82%D0%B8%D0%BA%D0%B0_%D0%A3%D0%BA%D1%80%D0%B0%D0%B8%D0%BD%D1%8B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628800"/>
            <a:ext cx="878497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794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841432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18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001000" cy="5472608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      </a:t>
            </a:r>
            <a:r>
              <a:rPr lang="ru-RU" dirty="0" smtClean="0"/>
              <a:t>Электроэнергия </a:t>
            </a:r>
            <a:r>
              <a:rPr lang="ru-RU" dirty="0"/>
              <a:t>- чистый и дорогой продукт, </a:t>
            </a:r>
            <a:r>
              <a:rPr lang="ru-RU" dirty="0" smtClean="0"/>
              <a:t>транспортировка </a:t>
            </a:r>
            <a:r>
              <a:rPr lang="ru-RU" dirty="0"/>
              <a:t>которого </a:t>
            </a:r>
            <a:r>
              <a:rPr lang="ru-RU" dirty="0" smtClean="0"/>
              <a:t>отработана </a:t>
            </a:r>
            <a:r>
              <a:rPr lang="ru-RU" dirty="0"/>
              <a:t>достаточно совершенно; потери электроэнергии на ЛЭП сопоставлены с затратами, уменьшающие их. Потери активной и реактивной энергии на ЛЭП переменного тока составляют порядка 10%, постоянного тока - несколько меньше, и уменьшение потерь связано с перерасходом дорогих материалов и установкой сложного оборудования. </a:t>
            </a:r>
            <a:endParaRPr lang="ru-RU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 </a:t>
            </a:r>
            <a:r>
              <a:rPr lang="ru-RU" dirty="0" smtClean="0"/>
              <a:t>     Потребление </a:t>
            </a:r>
            <a:r>
              <a:rPr lang="ru-RU" dirty="0"/>
              <a:t>энергии подразумевает преобразование у потребителя получение энергии в форму, требующуюся потребителю, или для создания определенных условий, продукта, действия (механическая энергия, химические преобразования, температурной уровень и т.д.). Электрическая энергия потребляется практически в момент ее выработки.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9954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841432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001000" cy="5472608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Электрическая </a:t>
            </a:r>
            <a:r>
              <a:rPr lang="ru-RU" dirty="0"/>
              <a:t>энергия потребляется практически в момент ее выработки. Основные потребители электродвигатели, нагреватели, аппараты химического производства, осветители. Чаще используется переменный трехфазный ток. При заданном напряжении для получения одной и той же мощности требуется тем большая сила тока, чем меньше </a:t>
            </a:r>
            <a:r>
              <a:rPr lang="ru-RU" dirty="0" err="1"/>
              <a:t>cos</a:t>
            </a:r>
            <a:r>
              <a:rPr lang="ru-RU" dirty="0"/>
              <a:t> </a:t>
            </a:r>
            <a:r>
              <a:rPr lang="el-GR" dirty="0" smtClean="0"/>
              <a:t>φ</a:t>
            </a:r>
            <a:r>
              <a:rPr lang="ru-RU" dirty="0" smtClean="0"/>
              <a:t> </a:t>
            </a:r>
            <a:r>
              <a:rPr lang="ru-RU" dirty="0"/>
              <a:t>( угол между векторами тока и напряжения). </a:t>
            </a:r>
            <a:endParaRPr lang="ru-RU" dirty="0" smtClean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 Увеличение </a:t>
            </a:r>
            <a:r>
              <a:rPr lang="ru-RU" dirty="0"/>
              <a:t>силы тока приводит к потерям энергии на нагрев в соединяющих электрогенераторы и приемники линиях электропередачи и к дополнительной нагрузке генераторов, т.е. перерасход топлива на ТЭС. Поэтому используются специальные устройства между генераторами и приемниками - так называемые синхронные компенсаторы (это батареи конденсаторов или вращающаяся электромашина) - для компенсации сдвига фаз и увеличения </a:t>
            </a:r>
            <a:r>
              <a:rPr lang="ru-RU" dirty="0" err="1" smtClean="0"/>
              <a:t>соs</a:t>
            </a:r>
            <a:r>
              <a:rPr lang="el-GR" dirty="0" smtClean="0"/>
              <a:t>φ</a:t>
            </a:r>
            <a:r>
              <a:rPr lang="ru-RU" dirty="0" smtClean="0"/>
              <a:t> </a:t>
            </a:r>
            <a:r>
              <a:rPr lang="ru-RU" dirty="0"/>
              <a:t>до 1. Для предприятий, потребляющих электроэнергию, со</a:t>
            </a:r>
            <a:r>
              <a:rPr lang="de-AT" dirty="0"/>
              <a:t>s</a:t>
            </a:r>
            <a:r>
              <a:rPr lang="el-GR" dirty="0" smtClean="0"/>
              <a:t>φ</a:t>
            </a:r>
            <a:r>
              <a:rPr lang="ru-RU" dirty="0" smtClean="0"/>
              <a:t> должен </a:t>
            </a:r>
            <a:r>
              <a:rPr lang="ru-RU" dirty="0"/>
              <a:t>быть </a:t>
            </a:r>
            <a:r>
              <a:rPr lang="ru-RU" dirty="0" smtClean="0"/>
              <a:t>больше чем 0,9</a:t>
            </a:r>
            <a:r>
              <a:rPr lang="ru-RU" dirty="0"/>
              <a:t>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290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841432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6480720" cy="468052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  Если </a:t>
            </a:r>
            <a:r>
              <a:rPr lang="ru-RU" dirty="0"/>
              <a:t>используется двигатель, установленная мощность которого больше требуемой, </a:t>
            </a:r>
            <a:r>
              <a:rPr lang="en-US" dirty="0" err="1" smtClean="0"/>
              <a:t>cos</a:t>
            </a:r>
            <a:r>
              <a:rPr lang="en-US" dirty="0" err="1"/>
              <a:t>φ</a:t>
            </a:r>
            <a:r>
              <a:rPr lang="ru-RU" dirty="0" smtClean="0"/>
              <a:t> </a:t>
            </a:r>
            <a:r>
              <a:rPr lang="ru-RU" dirty="0"/>
              <a:t>уменьшается, т.к. бесполезно "прокачивается" по обмоткам двигателя реактивная мощность, идущая на перемагничивание обмоток, не производящая механической работы (на что тратится активная мощность). Поэтому правильный подбор электродвигателей, особенно по мощности - важный фактор энергосбережения. При использовании электроэнергии для нагрева и ведения химических процессов следует уменьшать непроизвольные тепловые потоки и образования разного вида отходов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933" y="1052736"/>
            <a:ext cx="267059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644" y="3717032"/>
            <a:ext cx="2509176" cy="208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61648" y="5805266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</a:t>
            </a:r>
            <a:r>
              <a:rPr lang="ru-RU" dirty="0"/>
              <a:t>) векторная диаграмма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43644" y="3363059"/>
            <a:ext cx="2385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а) схема включения </a:t>
            </a:r>
          </a:p>
        </p:txBody>
      </p:sp>
    </p:spTree>
    <p:extLst>
      <p:ext uri="{BB962C8B-B14F-4D97-AF65-F5344CB8AC3E}">
        <p14:creationId xmlns:p14="http://schemas.microsoft.com/office/powerpoint/2010/main" val="337889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2.2. </a:t>
            </a:r>
            <a:r>
              <a:rPr lang="ru-RU" sz="2000" b="1" dirty="0"/>
              <a:t>Тепловые сети. Потери энергии при </a:t>
            </a:r>
            <a:r>
              <a:rPr lang="ru-RU" sz="2000" b="1" dirty="0" smtClean="0"/>
              <a:t>транспортировке тепла</a:t>
            </a:r>
            <a:r>
              <a:rPr lang="ru-RU" sz="2000" b="1" dirty="0"/>
              <a:t>.</a:t>
            </a:r>
          </a:p>
          <a:p>
            <a:r>
              <a:rPr lang="ru-RU" dirty="0" smtClean="0"/>
              <a:t>     </a:t>
            </a:r>
            <a:r>
              <a:rPr lang="ru-RU" b="1" dirty="0" smtClean="0"/>
              <a:t>Потребление </a:t>
            </a:r>
            <a:r>
              <a:rPr lang="ru-RU" b="1" dirty="0"/>
              <a:t>энергии </a:t>
            </a:r>
            <a:r>
              <a:rPr lang="ru-RU" dirty="0"/>
              <a:t>подразумевает преобразование у потребителя получение энергии в форму, требующуюся потребителю, или для создания определенных условий, продукта, действия (механическая энергия, химические преобразования, температурной уровень и т.д.).</a:t>
            </a:r>
          </a:p>
          <a:p>
            <a:r>
              <a:rPr lang="ru-RU" b="1" dirty="0" smtClean="0"/>
              <a:t>      Качество </a:t>
            </a:r>
            <a:r>
              <a:rPr lang="ru-RU" b="1" dirty="0"/>
              <a:t>тепловой энергии</a:t>
            </a:r>
            <a:r>
              <a:rPr lang="ru-RU" dirty="0"/>
              <a:t> должно быть таким, чтобы у потребителя при потреблении ее реализовались требуемые условия</a:t>
            </a:r>
            <a:r>
              <a:rPr lang="ru-RU" dirty="0" smtClean="0"/>
              <a:t>:</a:t>
            </a:r>
          </a:p>
          <a:p>
            <a:pPr lvl="1"/>
            <a:r>
              <a:rPr lang="ru-RU" dirty="0" smtClean="0"/>
              <a:t>при </a:t>
            </a:r>
            <a:r>
              <a:rPr lang="ru-RU" dirty="0"/>
              <a:t>отоплении - необходимая температура нагревательных </a:t>
            </a:r>
            <a:r>
              <a:rPr lang="ru-RU" dirty="0" smtClean="0"/>
              <a:t>приборов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pPr lvl="1"/>
            <a:r>
              <a:rPr lang="ru-RU" dirty="0" smtClean="0"/>
              <a:t>вентиляции </a:t>
            </a:r>
            <a:r>
              <a:rPr lang="ru-RU" dirty="0"/>
              <a:t>- температура воздуха, </a:t>
            </a:r>
            <a:endParaRPr lang="ru-RU" dirty="0" smtClean="0"/>
          </a:p>
          <a:p>
            <a:pPr lvl="1"/>
            <a:r>
              <a:rPr lang="ru-RU" dirty="0" smtClean="0"/>
              <a:t>на </a:t>
            </a:r>
            <a:r>
              <a:rPr lang="ru-RU" dirty="0"/>
              <a:t>паровых машинах - требуется механическая мощность, </a:t>
            </a:r>
            <a:endParaRPr lang="ru-RU" dirty="0" smtClean="0"/>
          </a:p>
          <a:p>
            <a:pPr lvl="1"/>
            <a:r>
              <a:rPr lang="ru-RU" dirty="0" smtClean="0"/>
              <a:t>в </a:t>
            </a:r>
            <a:r>
              <a:rPr lang="ru-RU" dirty="0"/>
              <a:t>технологических процессах </a:t>
            </a:r>
            <a:r>
              <a:rPr lang="ru-RU" dirty="0" smtClean="0"/>
              <a:t>- производство  соответствующей </a:t>
            </a:r>
            <a:r>
              <a:rPr lang="ru-RU" dirty="0"/>
              <a:t>продукции (например, количество и качество бетонных или керамических изделий).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2912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pPr marL="12700" marR="12700" indent="546100" algn="just">
              <a:lnSpc>
                <a:spcPts val="24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Тепловая </a:t>
            </a:r>
            <a:r>
              <a:rPr lang="ru-RU" sz="2000" dirty="0">
                <a:latin typeface="Times New Roman"/>
                <a:ea typeface="Times New Roman"/>
              </a:rPr>
              <a:t>энергия должна иметь показания по следующим параметрам: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  <a:cs typeface="Times New Roman"/>
            </a:endParaRPr>
          </a:p>
          <a:p>
            <a:pPr marL="412750" marR="12700" lvl="1" indent="5461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температура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теплоносителя (обычно воды или пара);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412750" marR="12700" lvl="1" indent="5461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давление </a:t>
            </a:r>
            <a:r>
              <a:rPr lang="ru-RU" dirty="0">
                <a:latin typeface="Times New Roman"/>
                <a:ea typeface="Times New Roman"/>
              </a:rPr>
              <a:t>(особенно пара);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b="1" dirty="0" smtClean="0">
              <a:latin typeface="Times New Roman"/>
              <a:ea typeface="Times New Roman"/>
              <a:cs typeface="Times New Roman"/>
            </a:endParaRPr>
          </a:p>
          <a:p>
            <a:pPr marL="412750" marR="12700" lvl="1" indent="546100" algn="just">
              <a:lnSpc>
                <a:spcPts val="24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расход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теплоты</a:t>
            </a:r>
            <a:r>
              <a:rPr lang="ru-RU" dirty="0">
                <a:latin typeface="Times New Roman"/>
                <a:ea typeface="Times New Roman"/>
              </a:rPr>
              <a:t> и общее количество теплоты.</a:t>
            </a:r>
          </a:p>
          <a:p>
            <a:pPr marL="12700" marR="12700" indent="546100" algn="just">
              <a:lnSpc>
                <a:spcPts val="24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Работоспособность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(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</a:rPr>
              <a:t>эксергия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2000" dirty="0">
                <a:latin typeface="Times New Roman"/>
                <a:ea typeface="Times New Roman"/>
              </a:rPr>
              <a:t> характеризуется превышением температуры теплоносителя над температурой окружающей среды; для ее определения нужно знать исходные и конечные величины энтальпии и энтропии, которые определяются по температуре и давлению. Тепловая энергия от теплоносителя передается потребителю через теплообменник, его эффективность тем выше чем больше исходная температура. Однако при теплообмене работоспособность теряется. Поэтому необходимо оптимум, выражающийся в максимальном суммарном эффекте. Такой оптимум в настоящее время практически не определяется, и это одно из направлений энергосбережения при производстве и потреблении теплоты</a:t>
            </a:r>
            <a:r>
              <a:rPr lang="ru-RU" dirty="0">
                <a:latin typeface="Times New Roman"/>
                <a:ea typeface="Times New Roman"/>
              </a:rPr>
              <a:t>. </a:t>
            </a:r>
            <a:r>
              <a:rPr lang="ru-RU" sz="2000" dirty="0">
                <a:latin typeface="Times New Roman"/>
                <a:ea typeface="Times New Roman"/>
              </a:rPr>
              <a:t>Температура измеряется различными термометрами, давление - манометрами. Основной прибор для теплоснабжения - тепломер (счетчик тепловой энергии).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016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7950"/>
            <a:ext cx="8769424" cy="800100"/>
          </a:xfrm>
        </p:spPr>
        <p:txBody>
          <a:bodyPr/>
          <a:lstStyle/>
          <a:p>
            <a:r>
              <a:rPr lang="ru-RU" dirty="0">
                <a:solidFill>
                  <a:srgbClr val="4D4D4D"/>
                </a:solidFill>
              </a:rPr>
              <a:t>Организация энергосбережения</a:t>
            </a:r>
            <a:br>
              <a:rPr lang="ru-RU" dirty="0">
                <a:solidFill>
                  <a:srgbClr val="4D4D4D"/>
                </a:solidFill>
              </a:rPr>
            </a:br>
            <a:r>
              <a:rPr lang="ru-RU" sz="1800" b="1" dirty="0">
                <a:solidFill>
                  <a:srgbClr val="4D4D4D"/>
                </a:solidFill>
              </a:rPr>
              <a:t>ТЕМА 2. ТРАНСПОРТИРОВАНИЕ ТЕПЛОВОЙ И ЭЛЕКТРИЧЕСКОЙ ЭНЕРГИИ</a:t>
            </a:r>
            <a:endParaRPr lang="en-US" sz="2000" b="1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0472" y="1124744"/>
            <a:ext cx="9649072" cy="5472608"/>
          </a:xfrm>
        </p:spPr>
        <p:txBody>
          <a:bodyPr>
            <a:normAutofit/>
          </a:bodyPr>
          <a:lstStyle/>
          <a:p>
            <a:r>
              <a:rPr lang="ru-RU" dirty="0" smtClean="0"/>
              <a:t>Принцип действия тепломера основан на измерении объема протекающего теплоносителя и разности температур. </a:t>
            </a:r>
          </a:p>
          <a:p>
            <a:r>
              <a:rPr lang="ru-RU" dirty="0" smtClean="0"/>
              <a:t>Следовательно</a:t>
            </a:r>
            <a:r>
              <a:rPr lang="ru-RU" dirty="0"/>
              <a:t>, расход теплоты равен произведению расхода теплоносителя, его теплоемкости, разности температур теплоносителя на входе и выходе у потребителя. Поэтому тепломер представляет собой расходомер воды (пара), в котором учитывается указанная разность температур. Конструкции тепломера различны. Обычно приборы учета потребления теплоты потребителем находятся в тепловых пунктах, их обслуживает жилищно-коммунальная служба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Необходимо </a:t>
            </a:r>
            <a:r>
              <a:rPr lang="ru-RU" dirty="0"/>
              <a:t>также учитывать расход топлива. Если расход газа и нефти определяется достаточно точно известными типами расходомеров, то данные по расходу твердого топлива (уголь, торф, дрова) менее точны.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097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8dd83d9265245b0acc1282ab9f8a8ad579d025"/>
</p:tagLst>
</file>

<file path=ppt/theme/theme1.xml><?xml version="1.0" encoding="utf-8"?>
<a:theme xmlns:a="http://schemas.openxmlformats.org/drawingml/2006/main" name="ЭНЕРГОСНАБЖЕНИЕ">
  <a:themeElements>
    <a:clrScheme name="SWCORP_PPT_Template 1">
      <a:dk1>
        <a:srgbClr val="4D4D4D"/>
      </a:dk1>
      <a:lt1>
        <a:srgbClr val="FFFFFF"/>
      </a:lt1>
      <a:dk2>
        <a:srgbClr val="9C8E80"/>
      </a:dk2>
      <a:lt2>
        <a:srgbClr val="CEC7C0"/>
      </a:lt2>
      <a:accent1>
        <a:srgbClr val="F6950D"/>
      </a:accent1>
      <a:accent2>
        <a:srgbClr val="CC0000"/>
      </a:accent2>
      <a:accent3>
        <a:srgbClr val="FFFFFF"/>
      </a:accent3>
      <a:accent4>
        <a:srgbClr val="404040"/>
      </a:accent4>
      <a:accent5>
        <a:srgbClr val="FAC8AA"/>
      </a:accent5>
      <a:accent6>
        <a:srgbClr val="B90000"/>
      </a:accent6>
      <a:hlink>
        <a:srgbClr val="0F0068"/>
      </a:hlink>
      <a:folHlink>
        <a:srgbClr val="538034"/>
      </a:folHlink>
    </a:clrScheme>
    <a:fontScheme name="SWCORP_PP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WCORP_PPT_Template 1">
        <a:dk1>
          <a:srgbClr val="4D4D4D"/>
        </a:dk1>
        <a:lt1>
          <a:srgbClr val="FFFFFF"/>
        </a:lt1>
        <a:dk2>
          <a:srgbClr val="9C8E80"/>
        </a:dk2>
        <a:lt2>
          <a:srgbClr val="CEC7C0"/>
        </a:lt2>
        <a:accent1>
          <a:srgbClr val="F6950D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AC8AA"/>
        </a:accent5>
        <a:accent6>
          <a:srgbClr val="B90000"/>
        </a:accent6>
        <a:hlink>
          <a:srgbClr val="0F0068"/>
        </a:hlink>
        <a:folHlink>
          <a:srgbClr val="5380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ЭНЕРГОСНАБЖЕНИЕ</Template>
  <TotalTime>7412</TotalTime>
  <Words>2506</Words>
  <Application>Microsoft Office PowerPoint</Application>
  <PresentationFormat>Лист A4 (210x297 мм)</PresentationFormat>
  <Paragraphs>197</Paragraphs>
  <Slides>25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ЭНЕРГОСНАБЖЕНИЕ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Презентация PowerPoint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2. ТРАНСПОРТИРОВАНИЕ ТЕПЛОВОЙ И ЭЛЕКТРИЧЕСКОЙ ЭНЕРГИИ</vt:lpstr>
      <vt:lpstr>Организация энергосбережения ТЕМА 3. НЕТРАДИЦИОННЫЕ И ВОЗОБНОВЛЯЕМЫЕ ИСТОЧНИКИ ЭНЕРГИИ</vt:lpstr>
      <vt:lpstr>Организация энергосбережения ТЕМА 3. НЕТРАДИЦИОННЫЕ И ВОЗОБНОВЛЯЕМЫЕ ИСТОЧНИКИ ЭНЕРГИИ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энергосбережения ТЕМА 1. ЭНЕРГЕТИЧЕСКИЕ РЕСУРСЫ</dc:title>
  <dc:creator>Николай</dc:creator>
  <cp:lastModifiedBy>Nick</cp:lastModifiedBy>
  <cp:revision>89</cp:revision>
  <dcterms:created xsi:type="dcterms:W3CDTF">2013-02-20T19:20:18Z</dcterms:created>
  <dcterms:modified xsi:type="dcterms:W3CDTF">2015-03-27T07:52:29Z</dcterms:modified>
</cp:coreProperties>
</file>