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custDataLst>
    <p:tags r:id="rId18"/>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218E42-61DE-4F95-90A0-B6143D0FF673}" type="datetimeFigureOut">
              <a:rPr lang="ru-RU" smtClean="0"/>
              <a:pPr/>
              <a:t>15.04.2015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FE7295-A4A4-4DBC-99EF-1FA725D98F8D}" type="slidenum">
              <a:rPr lang="ru-RU" smtClean="0"/>
              <a:pPr/>
              <a:t>‹#›</a:t>
            </a:fld>
            <a:endParaRPr lang="ru-RU"/>
          </a:p>
        </p:txBody>
      </p:sp>
    </p:spTree>
    <p:extLst>
      <p:ext uri="{BB962C8B-B14F-4D97-AF65-F5344CB8AC3E}">
        <p14:creationId xmlns:p14="http://schemas.microsoft.com/office/powerpoint/2010/main" xmlns="" val="2988845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a:t>
            </a:fld>
            <a:endParaRPr lang="ru-RU"/>
          </a:p>
        </p:txBody>
      </p:sp>
    </p:spTree>
    <p:extLst>
      <p:ext uri="{BB962C8B-B14F-4D97-AF65-F5344CB8AC3E}">
        <p14:creationId xmlns:p14="http://schemas.microsoft.com/office/powerpoint/2010/main" xmlns="" val="1501508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10</a:t>
            </a:fld>
            <a:endParaRPr lang="ru-RU"/>
          </a:p>
        </p:txBody>
      </p:sp>
    </p:spTree>
    <p:extLst>
      <p:ext uri="{BB962C8B-B14F-4D97-AF65-F5344CB8AC3E}">
        <p14:creationId xmlns:p14="http://schemas.microsoft.com/office/powerpoint/2010/main" xmlns="" val="3210806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11</a:t>
            </a:fld>
            <a:endParaRPr lang="ru-RU"/>
          </a:p>
        </p:txBody>
      </p:sp>
    </p:spTree>
    <p:extLst>
      <p:ext uri="{BB962C8B-B14F-4D97-AF65-F5344CB8AC3E}">
        <p14:creationId xmlns:p14="http://schemas.microsoft.com/office/powerpoint/2010/main" xmlns="" val="1461030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12</a:t>
            </a:fld>
            <a:endParaRPr lang="ru-RU"/>
          </a:p>
        </p:txBody>
      </p:sp>
    </p:spTree>
    <p:extLst>
      <p:ext uri="{BB962C8B-B14F-4D97-AF65-F5344CB8AC3E}">
        <p14:creationId xmlns:p14="http://schemas.microsoft.com/office/powerpoint/2010/main" xmlns="" val="2455357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13</a:t>
            </a:fld>
            <a:endParaRPr lang="ru-RU"/>
          </a:p>
        </p:txBody>
      </p:sp>
    </p:spTree>
    <p:extLst>
      <p:ext uri="{BB962C8B-B14F-4D97-AF65-F5344CB8AC3E}">
        <p14:creationId xmlns:p14="http://schemas.microsoft.com/office/powerpoint/2010/main" xmlns="" val="3476273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14</a:t>
            </a:fld>
            <a:endParaRPr lang="ru-RU"/>
          </a:p>
        </p:txBody>
      </p:sp>
    </p:spTree>
    <p:extLst>
      <p:ext uri="{BB962C8B-B14F-4D97-AF65-F5344CB8AC3E}">
        <p14:creationId xmlns:p14="http://schemas.microsoft.com/office/powerpoint/2010/main" xmlns="" val="3801374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15</a:t>
            </a:fld>
            <a:endParaRPr lang="ru-RU"/>
          </a:p>
        </p:txBody>
      </p:sp>
    </p:spTree>
    <p:extLst>
      <p:ext uri="{BB962C8B-B14F-4D97-AF65-F5344CB8AC3E}">
        <p14:creationId xmlns:p14="http://schemas.microsoft.com/office/powerpoint/2010/main" xmlns="" val="2241332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2</a:t>
            </a:fld>
            <a:endParaRPr lang="ru-RU"/>
          </a:p>
        </p:txBody>
      </p:sp>
    </p:spTree>
    <p:extLst>
      <p:ext uri="{BB962C8B-B14F-4D97-AF65-F5344CB8AC3E}">
        <p14:creationId xmlns:p14="http://schemas.microsoft.com/office/powerpoint/2010/main" xmlns="" val="3166161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3</a:t>
            </a:fld>
            <a:endParaRPr lang="ru-RU"/>
          </a:p>
        </p:txBody>
      </p:sp>
    </p:spTree>
    <p:extLst>
      <p:ext uri="{BB962C8B-B14F-4D97-AF65-F5344CB8AC3E}">
        <p14:creationId xmlns:p14="http://schemas.microsoft.com/office/powerpoint/2010/main" xmlns="" val="2994386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4</a:t>
            </a:fld>
            <a:endParaRPr lang="ru-RU"/>
          </a:p>
        </p:txBody>
      </p:sp>
    </p:spTree>
    <p:extLst>
      <p:ext uri="{BB962C8B-B14F-4D97-AF65-F5344CB8AC3E}">
        <p14:creationId xmlns:p14="http://schemas.microsoft.com/office/powerpoint/2010/main" xmlns="" val="2379457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5</a:t>
            </a:fld>
            <a:endParaRPr lang="ru-RU"/>
          </a:p>
        </p:txBody>
      </p:sp>
    </p:spTree>
    <p:extLst>
      <p:ext uri="{BB962C8B-B14F-4D97-AF65-F5344CB8AC3E}">
        <p14:creationId xmlns:p14="http://schemas.microsoft.com/office/powerpoint/2010/main" xmlns="" val="2138776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6</a:t>
            </a:fld>
            <a:endParaRPr lang="ru-RU"/>
          </a:p>
        </p:txBody>
      </p:sp>
    </p:spTree>
    <p:extLst>
      <p:ext uri="{BB962C8B-B14F-4D97-AF65-F5344CB8AC3E}">
        <p14:creationId xmlns:p14="http://schemas.microsoft.com/office/powerpoint/2010/main" xmlns="" val="1962296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7</a:t>
            </a:fld>
            <a:endParaRPr lang="ru-RU"/>
          </a:p>
        </p:txBody>
      </p:sp>
    </p:spTree>
    <p:extLst>
      <p:ext uri="{BB962C8B-B14F-4D97-AF65-F5344CB8AC3E}">
        <p14:creationId xmlns:p14="http://schemas.microsoft.com/office/powerpoint/2010/main" xmlns="" val="2435649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8</a:t>
            </a:fld>
            <a:endParaRPr lang="ru-RU"/>
          </a:p>
        </p:txBody>
      </p:sp>
    </p:spTree>
    <p:extLst>
      <p:ext uri="{BB962C8B-B14F-4D97-AF65-F5344CB8AC3E}">
        <p14:creationId xmlns:p14="http://schemas.microsoft.com/office/powerpoint/2010/main" xmlns="" val="2235042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CFE7295-A4A4-4DBC-99EF-1FA725D98F8D}" type="slidenum">
              <a:rPr lang="ru-RU" smtClean="0"/>
              <a:pPr/>
              <a:t>9</a:t>
            </a:fld>
            <a:endParaRPr lang="ru-RU"/>
          </a:p>
        </p:txBody>
      </p:sp>
    </p:spTree>
    <p:extLst>
      <p:ext uri="{BB962C8B-B14F-4D97-AF65-F5344CB8AC3E}">
        <p14:creationId xmlns:p14="http://schemas.microsoft.com/office/powerpoint/2010/main" xmlns="" val="1587528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1867692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1553601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35469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10585740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2611650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3553922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1273231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330244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2580082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2993509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40BA2E7-9022-43BF-9811-B411D7CF059F}" type="datetimeFigureOut">
              <a:rPr lang="ru-RU" smtClean="0"/>
              <a:pPr/>
              <a:t>15.04.2015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3519637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0BA2E7-9022-43BF-9811-B411D7CF059F}" type="datetimeFigureOut">
              <a:rPr lang="ru-RU" smtClean="0"/>
              <a:pPr/>
              <a:t>15.04.2015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6D831-5D43-46FF-B156-693D521BE72D}" type="slidenum">
              <a:rPr lang="ru-RU" smtClean="0"/>
              <a:pPr/>
              <a:t>‹#›</a:t>
            </a:fld>
            <a:endParaRPr lang="ru-RU"/>
          </a:p>
        </p:txBody>
      </p:sp>
    </p:spTree>
    <p:extLst>
      <p:ext uri="{BB962C8B-B14F-4D97-AF65-F5344CB8AC3E}">
        <p14:creationId xmlns:p14="http://schemas.microsoft.com/office/powerpoint/2010/main" xmlns="" val="2718430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prezentacija.biz/prezentacii-po-ximii/"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prezentacija.biz/"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b="1" dirty="0" smtClean="0"/>
              <a:t>I</a:t>
            </a:r>
            <a:r>
              <a:rPr lang="ru-RU" b="1" dirty="0" smtClean="0"/>
              <a:t>. Ч Е Р Н Ы Е   М Е Т А Л </a:t>
            </a:r>
            <a:r>
              <a:rPr lang="ru-RU" b="1" dirty="0" err="1" smtClean="0"/>
              <a:t>Л</a:t>
            </a:r>
            <a:r>
              <a:rPr lang="ru-RU" b="1" dirty="0" smtClean="0"/>
              <a:t> Ы</a:t>
            </a:r>
            <a:endParaRPr lang="ru-RU" b="1" dirty="0"/>
          </a:p>
        </p:txBody>
      </p:sp>
      <p:sp>
        <p:nvSpPr>
          <p:cNvPr id="3" name="Подзаголовок 2"/>
          <p:cNvSpPr>
            <a:spLocks noGrp="1"/>
          </p:cNvSpPr>
          <p:nvPr>
            <p:ph type="subTitle" idx="1"/>
          </p:nvPr>
        </p:nvSpPr>
        <p:spPr/>
        <p:txBody>
          <a:bodyPr>
            <a:normAutofit/>
          </a:bodyPr>
          <a:lstStyle/>
          <a:p>
            <a:r>
              <a:rPr lang="ru-RU" sz="4000" b="1" dirty="0" smtClean="0">
                <a:solidFill>
                  <a:schemeClr val="tx1"/>
                </a:solidFill>
              </a:rPr>
              <a:t>Т И Т А Н</a:t>
            </a:r>
            <a:endParaRPr lang="ru-RU" sz="4000" b="1" dirty="0">
              <a:solidFill>
                <a:schemeClr val="tx1"/>
              </a:solidFill>
            </a:endParaRPr>
          </a:p>
        </p:txBody>
      </p:sp>
    </p:spTree>
    <p:extLst>
      <p:ext uri="{BB962C8B-B14F-4D97-AF65-F5344CB8AC3E}">
        <p14:creationId xmlns:p14="http://schemas.microsoft.com/office/powerpoint/2010/main" xmlns="" val="21419338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9392"/>
            <a:ext cx="8229600" cy="1143000"/>
          </a:xfrm>
        </p:spPr>
        <p:txBody>
          <a:bodyPr/>
          <a:lstStyle/>
          <a:p>
            <a:r>
              <a:rPr lang="ru-RU" sz="3200" b="1" dirty="0" smtClean="0"/>
              <a:t>Россыпные месторождения </a:t>
            </a:r>
            <a:endParaRPr lang="ru-RU" sz="3200" b="1" dirty="0"/>
          </a:p>
        </p:txBody>
      </p:sp>
      <p:sp>
        <p:nvSpPr>
          <p:cNvPr id="3" name="Объект 2"/>
          <p:cNvSpPr>
            <a:spLocks noGrp="1"/>
          </p:cNvSpPr>
          <p:nvPr>
            <p:ph idx="1"/>
          </p:nvPr>
        </p:nvSpPr>
        <p:spPr>
          <a:xfrm>
            <a:off x="179512" y="764704"/>
            <a:ext cx="8517632" cy="5832648"/>
          </a:xfrm>
        </p:spPr>
        <p:txBody>
          <a:bodyPr>
            <a:normAutofit fontScale="62500" lnSpcReduction="20000"/>
          </a:bodyPr>
          <a:lstStyle/>
          <a:p>
            <a:pPr marL="0" indent="0">
              <a:buNone/>
            </a:pPr>
            <a:r>
              <a:rPr lang="ru-RU" b="1" dirty="0" smtClean="0"/>
              <a:t>Имеют важное промышленное значение.</a:t>
            </a:r>
          </a:p>
          <a:p>
            <a:pPr marL="0" indent="0">
              <a:buNone/>
            </a:pPr>
            <a:r>
              <a:rPr lang="ru-RU" b="1" dirty="0" smtClean="0"/>
              <a:t> Среди них различают два типа: прибрежно-морские и континентальные. </a:t>
            </a:r>
          </a:p>
          <a:p>
            <a:pPr marL="0" indent="0">
              <a:buNone/>
            </a:pPr>
            <a:r>
              <a:rPr lang="ru-RU" b="1" dirty="0" smtClean="0"/>
              <a:t>Более важными являются прибрежно-морские, меньшее значение имеют континентальные аллювиально-делювиальные россыпи. </a:t>
            </a:r>
          </a:p>
          <a:p>
            <a:pPr marL="0" indent="0">
              <a:buNone/>
            </a:pPr>
            <a:r>
              <a:rPr lang="ru-RU" b="1" dirty="0" smtClean="0"/>
              <a:t>По времени образования среди прибрежно-морских россыпей выделяют древние (ископаемые) и современные.</a:t>
            </a:r>
          </a:p>
          <a:p>
            <a:pPr marL="0" indent="0">
              <a:buNone/>
            </a:pPr>
            <a:r>
              <a:rPr lang="ru-RU" b="1" dirty="0" smtClean="0"/>
              <a:t>В России главное значение имеют древние россыпи, распространенные в отложениях неогена и палеогена Ставрополья, палеогена Зауралья, Северного Приаралья, юго-западной части Сибирской плиты, палеогена и мезозоя </a:t>
            </a:r>
            <a:r>
              <a:rPr lang="ru-RU" b="1" dirty="0" err="1" smtClean="0"/>
              <a:t>Чулымо</a:t>
            </a:r>
            <a:r>
              <a:rPr lang="ru-RU" b="1" dirty="0" smtClean="0"/>
              <a:t>-Енисейской и </a:t>
            </a:r>
            <a:r>
              <a:rPr lang="ru-RU" b="1" dirty="0" err="1" smtClean="0"/>
              <a:t>Амуро-Зейской</a:t>
            </a:r>
            <a:r>
              <a:rPr lang="ru-RU" b="1" dirty="0" smtClean="0"/>
              <a:t> впадин, мезозойских депрессий Уральской складчатой системы, Иркутского угленосного бассейна, палеозоя </a:t>
            </a:r>
            <a:r>
              <a:rPr lang="ru-RU" b="1" dirty="0" err="1" smtClean="0"/>
              <a:t>Тиманского</a:t>
            </a:r>
            <a:r>
              <a:rPr lang="ru-RU" b="1" dirty="0" smtClean="0"/>
              <a:t> и Томь-</a:t>
            </a:r>
            <a:r>
              <a:rPr lang="ru-RU" b="1" dirty="0" err="1" smtClean="0"/>
              <a:t>Колыванского</a:t>
            </a:r>
            <a:r>
              <a:rPr lang="ru-RU" b="1" dirty="0" smtClean="0"/>
              <a:t> поднятий.</a:t>
            </a:r>
          </a:p>
          <a:p>
            <a:pPr marL="0" indent="0">
              <a:buNone/>
            </a:pPr>
            <a:r>
              <a:rPr lang="ru-RU" b="1" dirty="0" smtClean="0"/>
              <a:t>Прибрежно-морские ильменит-рутил-</a:t>
            </a:r>
            <a:r>
              <a:rPr lang="ru-RU" b="1" dirty="0" err="1" smtClean="0"/>
              <a:t>цирконовые</a:t>
            </a:r>
            <a:r>
              <a:rPr lang="ru-RU" b="1" dirty="0" smtClean="0"/>
              <a:t> комплексные россыпи отличаются большими размерами и крупными запасами. </a:t>
            </a:r>
          </a:p>
          <a:p>
            <a:pPr marL="0" indent="0">
              <a:buNone/>
            </a:pPr>
            <a:r>
              <a:rPr lang="ru-RU" b="1" dirty="0" smtClean="0"/>
              <a:t>Для них характерны </a:t>
            </a:r>
            <a:r>
              <a:rPr lang="ru-RU" b="1" dirty="0" err="1" smtClean="0"/>
              <a:t>пласто</a:t>
            </a:r>
            <a:r>
              <a:rPr lang="ru-RU" b="1" dirty="0" smtClean="0"/>
              <a:t>- и линзообразные залежи, мощность которых достигает десятков метров, а протяженность нескольких десятков километров.</a:t>
            </a:r>
          </a:p>
          <a:p>
            <a:pPr marL="0" indent="0">
              <a:buNone/>
            </a:pPr>
            <a:r>
              <a:rPr lang="ru-RU" b="1" dirty="0" smtClean="0"/>
              <a:t> По составу эти россыпи обычно </a:t>
            </a:r>
            <a:r>
              <a:rPr lang="ru-RU" b="1" dirty="0" err="1" smtClean="0"/>
              <a:t>олигомиктовые</a:t>
            </a:r>
            <a:r>
              <a:rPr lang="ru-RU" b="1" dirty="0" smtClean="0"/>
              <a:t>: главный породообразующий минерал – кварц. Пески тонко- и мелкозернистые. </a:t>
            </a:r>
          </a:p>
          <a:p>
            <a:pPr marL="0" indent="0">
              <a:buNone/>
            </a:pPr>
            <a:r>
              <a:rPr lang="ru-RU" b="1" dirty="0" smtClean="0"/>
              <a:t>Содержание в россыпях ильменита и рутила от десятков до сотен кг/м3 (рис. 1).</a:t>
            </a:r>
          </a:p>
          <a:p>
            <a:pPr marL="0" indent="0">
              <a:buNone/>
            </a:pPr>
            <a:endParaRPr lang="ru-RU" dirty="0"/>
          </a:p>
        </p:txBody>
      </p:sp>
    </p:spTree>
    <p:extLst>
      <p:ext uri="{BB962C8B-B14F-4D97-AF65-F5344CB8AC3E}">
        <p14:creationId xmlns:p14="http://schemas.microsoft.com/office/powerpoint/2010/main" xmlns="" val="6321133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869160"/>
            <a:ext cx="8229600" cy="1143000"/>
          </a:xfrm>
        </p:spPr>
        <p:txBody>
          <a:bodyPr>
            <a:noAutofit/>
          </a:bodyPr>
          <a:lstStyle/>
          <a:p>
            <a:r>
              <a:rPr lang="ru-RU" sz="1400" b="1" dirty="0" smtClean="0"/>
              <a:t>Рис. </a:t>
            </a:r>
            <a:r>
              <a:rPr lang="ru-RU" sz="1400" b="1" smtClean="0"/>
              <a:t>1. </a:t>
            </a:r>
            <a:r>
              <a:rPr lang="ru-RU" sz="1400" b="1" dirty="0" smtClean="0"/>
              <a:t>Поперечный разрез одной из залежей сарматской россыпи Правобережного месторождения и график изменения содержания тяжелых минералов в </a:t>
            </a:r>
            <a:r>
              <a:rPr lang="ru-RU" sz="1400" b="1" dirty="0" err="1" smtClean="0"/>
              <a:t>среднесарматских</a:t>
            </a:r>
            <a:r>
              <a:rPr lang="ru-RU" sz="1400" b="1" dirty="0" smtClean="0"/>
              <a:t> продуктивных песках, по М. </a:t>
            </a:r>
            <a:r>
              <a:rPr lang="ru-RU" sz="1400" b="1" dirty="0" err="1" smtClean="0"/>
              <a:t>Векличу</a:t>
            </a:r>
            <a:r>
              <a:rPr lang="ru-RU" sz="1400" b="1" dirty="0" smtClean="0"/>
              <a:t> и др.:</a:t>
            </a:r>
            <a:br>
              <a:rPr lang="ru-RU" sz="1400" b="1" dirty="0" smtClean="0"/>
            </a:br>
            <a:r>
              <a:rPr lang="ru-RU" sz="1400" b="1" dirty="0" smtClean="0"/>
              <a:t>1 - лессы и лессовидные суглинки; 2 - глины и суглинки; 3 - глины; 4 - пески кварцевые мелко- и среднезернистые; 5 - пески кварцевые мелко- и тонкозернистые; 6 - пески кварц-глауконитовые. Содержание тяжелых минералов: 7 - низкое, 8 - высокое, 9 - очень высокое; 10 - циркониево-титановые залежи в отложениях полтавской серии.</a:t>
            </a:r>
            <a:endParaRPr lang="ru-RU" sz="1400" b="1"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07504" y="332656"/>
            <a:ext cx="8865205" cy="4392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813167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normAutofit fontScale="62500" lnSpcReduction="20000"/>
          </a:bodyPr>
          <a:lstStyle/>
          <a:p>
            <a:pPr marL="0" indent="0" algn="just">
              <a:buNone/>
            </a:pPr>
            <a:r>
              <a:rPr lang="ru-RU" b="1" dirty="0" smtClean="0"/>
              <a:t>Континентальные россыпи ильменита распространены в четвертичных, палеогеновых и нижнемеловых отложениях. </a:t>
            </a:r>
          </a:p>
          <a:p>
            <a:pPr marL="0" indent="0" algn="just">
              <a:buNone/>
            </a:pPr>
            <a:r>
              <a:rPr lang="ru-RU" b="1" dirty="0" smtClean="0"/>
              <a:t>Рудные тела аллювиальных россыпей имеют обычно лентовидную форму. Рудные минералы накапливаются в нижних горизонтах. </a:t>
            </a:r>
          </a:p>
          <a:p>
            <a:pPr marL="0" indent="0" algn="just">
              <a:buNone/>
            </a:pPr>
            <a:r>
              <a:rPr lang="ru-RU" b="1" dirty="0" smtClean="0"/>
              <a:t>По составу континентальные россыпи обычно </a:t>
            </a:r>
            <a:r>
              <a:rPr lang="ru-RU" b="1" dirty="0" err="1" smtClean="0"/>
              <a:t>полимиктовые</a:t>
            </a:r>
            <a:r>
              <a:rPr lang="ru-RU" b="1" dirty="0" smtClean="0"/>
              <a:t> (кварц, полевой шпат, каолинит). </a:t>
            </a:r>
          </a:p>
          <a:p>
            <a:pPr marL="0" indent="0" algn="just">
              <a:buNone/>
            </a:pPr>
            <a:r>
              <a:rPr lang="ru-RU" b="1" dirty="0" smtClean="0"/>
              <a:t>Содержание ильменита изменяется от нескольких десятков до нескольких сотен кг/м3.</a:t>
            </a:r>
          </a:p>
          <a:p>
            <a:pPr marL="0" indent="0" algn="just">
              <a:buNone/>
            </a:pPr>
            <a:r>
              <a:rPr lang="ru-RU" b="1" dirty="0" smtClean="0"/>
              <a:t>Из современных прибрежно-морских россыпей ильменит и рутил добывают в Австралии, ЮАР, Индии, Шри-Ланке, частично в Бразилии и США. </a:t>
            </a:r>
          </a:p>
          <a:p>
            <a:pPr marL="0" indent="0" algn="just">
              <a:buNone/>
            </a:pPr>
            <a:r>
              <a:rPr lang="ru-RU" b="1" dirty="0" smtClean="0"/>
              <a:t>Это </a:t>
            </a:r>
            <a:r>
              <a:rPr lang="ru-RU" b="1" dirty="0" err="1" smtClean="0"/>
              <a:t>пляжевые</a:t>
            </a:r>
            <a:r>
              <a:rPr lang="ru-RU" b="1" dirty="0" smtClean="0"/>
              <a:t> пески океанических побережий тропических и субтропических климатических поясов.</a:t>
            </a:r>
          </a:p>
          <a:p>
            <a:pPr marL="0" indent="0" algn="just">
              <a:buNone/>
            </a:pPr>
            <a:r>
              <a:rPr lang="ru-RU" b="1" dirty="0" smtClean="0"/>
              <a:t> Россыпи имеют большую протяженность, измеряемую сотнями и тысячами километров. </a:t>
            </a:r>
          </a:p>
          <a:p>
            <a:pPr marL="0" indent="0" algn="just">
              <a:buNone/>
            </a:pPr>
            <a:r>
              <a:rPr lang="ru-RU" b="1" dirty="0" smtClean="0"/>
              <a:t>Мощность их 1 – 1,3 м. </a:t>
            </a:r>
          </a:p>
          <a:p>
            <a:pPr marL="0" indent="0" algn="just">
              <a:buNone/>
            </a:pPr>
            <a:r>
              <a:rPr lang="ru-RU" b="1" dirty="0" smtClean="0"/>
              <a:t>Рудоносные пески или совсем не перекрыты или перекрыты маломощным слоем </a:t>
            </a:r>
            <a:r>
              <a:rPr lang="ru-RU" b="1" dirty="0" err="1" smtClean="0"/>
              <a:t>безрудных</a:t>
            </a:r>
            <a:r>
              <a:rPr lang="ru-RU" b="1" dirty="0" smtClean="0"/>
              <a:t> песков. Россыпи постоянно возобновляемы. По составу они аналогичны ископаемым россыпям.</a:t>
            </a:r>
          </a:p>
          <a:p>
            <a:pPr marL="0" indent="0">
              <a:buNone/>
            </a:pPr>
            <a:endParaRPr lang="ru-RU" dirty="0"/>
          </a:p>
        </p:txBody>
      </p:sp>
    </p:spTree>
    <p:extLst>
      <p:ext uri="{BB962C8B-B14F-4D97-AF65-F5344CB8AC3E}">
        <p14:creationId xmlns:p14="http://schemas.microsoft.com/office/powerpoint/2010/main" xmlns="" val="39516908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5589240"/>
            <a:ext cx="8229600" cy="1143000"/>
          </a:xfrm>
        </p:spPr>
        <p:txBody>
          <a:bodyPr>
            <a:normAutofit/>
          </a:bodyPr>
          <a:lstStyle/>
          <a:p>
            <a:r>
              <a:rPr lang="en-US" sz="1300" b="1" dirty="0" smtClean="0"/>
              <a:t>Fig. 07.02. Titanium-bearing heavy minerals. </a:t>
            </a:r>
            <a:r>
              <a:rPr lang="ru-RU" sz="1300" b="1" dirty="0" smtClean="0"/>
              <a:t/>
            </a:r>
            <a:br>
              <a:rPr lang="ru-RU" sz="1300" b="1" dirty="0" smtClean="0"/>
            </a:br>
            <a:r>
              <a:rPr lang="en-US" sz="1300" b="1" dirty="0" smtClean="0"/>
              <a:t>a) Rounded </a:t>
            </a:r>
            <a:r>
              <a:rPr lang="en-US" sz="1300" b="1" dirty="0" err="1" smtClean="0"/>
              <a:t>ilmenite</a:t>
            </a:r>
            <a:r>
              <a:rPr lang="en-US" sz="1300" b="1" dirty="0" smtClean="0"/>
              <a:t> from </a:t>
            </a:r>
            <a:r>
              <a:rPr lang="en-US" sz="1300" b="1" dirty="0" err="1" smtClean="0"/>
              <a:t>Brandse</a:t>
            </a:r>
            <a:r>
              <a:rPr lang="en-US" sz="1300" b="1" dirty="0" smtClean="0"/>
              <a:t> </a:t>
            </a:r>
            <a:r>
              <a:rPr lang="en-US" sz="1300" b="1" dirty="0" err="1" smtClean="0"/>
              <a:t>Baai</a:t>
            </a:r>
            <a:r>
              <a:rPr lang="en-US" sz="1300" b="1" dirty="0" smtClean="0"/>
              <a:t> coastal placers, South Africa (SEM). b) Rounded rutile from </a:t>
            </a:r>
            <a:r>
              <a:rPr lang="en-US" sz="1300" b="1" dirty="0" err="1" smtClean="0"/>
              <a:t>Brandse</a:t>
            </a:r>
            <a:r>
              <a:rPr lang="en-US" sz="1300" b="1" dirty="0" smtClean="0"/>
              <a:t> </a:t>
            </a:r>
            <a:r>
              <a:rPr lang="en-US" sz="1300" b="1" dirty="0" err="1" smtClean="0"/>
              <a:t>Baai</a:t>
            </a:r>
            <a:r>
              <a:rPr lang="en-US" sz="1300" b="1" dirty="0" smtClean="0"/>
              <a:t> coastal placers, South Africa (SEM). c) Platy aggregates of </a:t>
            </a:r>
            <a:r>
              <a:rPr lang="en-US" sz="1300" b="1" dirty="0" err="1" smtClean="0"/>
              <a:t>anatase</a:t>
            </a:r>
            <a:r>
              <a:rPr lang="en-US" sz="1300" b="1" dirty="0" smtClean="0"/>
              <a:t> from </a:t>
            </a:r>
            <a:r>
              <a:rPr lang="en-US" sz="1300" b="1" dirty="0" err="1" smtClean="0"/>
              <a:t>kaolinitic</a:t>
            </a:r>
            <a:r>
              <a:rPr lang="en-US" sz="1300" b="1" dirty="0" smtClean="0"/>
              <a:t> </a:t>
            </a:r>
            <a:r>
              <a:rPr lang="en-US" sz="1300" b="1" dirty="0" err="1" smtClean="0"/>
              <a:t>saprolite</a:t>
            </a:r>
            <a:r>
              <a:rPr lang="en-US" sz="1300" b="1" dirty="0" smtClean="0"/>
              <a:t> which formed under subtropical climatic conditions (thin section, plane polarized light). d) </a:t>
            </a:r>
            <a:r>
              <a:rPr lang="en-US" sz="1300" b="1" dirty="0" err="1" smtClean="0"/>
              <a:t>Subrounded</a:t>
            </a:r>
            <a:r>
              <a:rPr lang="en-US" sz="1300" b="1" dirty="0" smtClean="0"/>
              <a:t> </a:t>
            </a:r>
            <a:r>
              <a:rPr lang="en-US" sz="1300" b="1" dirty="0" err="1" smtClean="0"/>
              <a:t>brookite</a:t>
            </a:r>
            <a:r>
              <a:rPr lang="en-US" sz="1300" b="1" dirty="0" smtClean="0"/>
              <a:t> from </a:t>
            </a:r>
            <a:r>
              <a:rPr lang="en-US" sz="1300" b="1" dirty="0" err="1" smtClean="0"/>
              <a:t>saprolite</a:t>
            </a:r>
            <a:r>
              <a:rPr lang="en-US" sz="1300" b="1" dirty="0" smtClean="0"/>
              <a:t> (thin section, partly crossed </a:t>
            </a:r>
            <a:r>
              <a:rPr lang="en-US" sz="1300" b="1" dirty="0" err="1" smtClean="0"/>
              <a:t>polars</a:t>
            </a:r>
            <a:r>
              <a:rPr lang="en-US" sz="1300" b="1" dirty="0" smtClean="0"/>
              <a:t> to show its anomalous optical properties).</a:t>
            </a:r>
            <a:endParaRPr lang="ru-RU" sz="1300" b="1"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755576" y="0"/>
            <a:ext cx="7200800" cy="5700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62850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t>Вулканогенно-осадочные месторождения </a:t>
            </a:r>
            <a:endParaRPr lang="ru-RU" sz="3600" b="1" dirty="0"/>
          </a:p>
        </p:txBody>
      </p:sp>
      <p:sp>
        <p:nvSpPr>
          <p:cNvPr id="3" name="Объект 2"/>
          <p:cNvSpPr>
            <a:spLocks noGrp="1"/>
          </p:cNvSpPr>
          <p:nvPr>
            <p:ph idx="1"/>
          </p:nvPr>
        </p:nvSpPr>
        <p:spPr/>
        <p:txBody>
          <a:bodyPr>
            <a:normAutofit fontScale="70000" lnSpcReduction="20000"/>
          </a:bodyPr>
          <a:lstStyle/>
          <a:p>
            <a:pPr marL="0" indent="0" algn="just">
              <a:buNone/>
            </a:pPr>
            <a:r>
              <a:rPr lang="ru-RU" b="1" dirty="0" smtClean="0"/>
              <a:t>Приурочены к титаноносным вулканогенно-осадочным образованиям на юге Воронежской области.</a:t>
            </a:r>
          </a:p>
          <a:p>
            <a:pPr marL="0" indent="0" algn="just">
              <a:buNone/>
            </a:pPr>
            <a:r>
              <a:rPr lang="ru-RU" b="1" dirty="0" smtClean="0"/>
              <a:t> Месторождение сложено осадочными и вулканогенно-осадочными породами палеозоя, мезозоя и кайнозоя, залегающими на докембрийском фундаменте.</a:t>
            </a:r>
          </a:p>
          <a:p>
            <a:pPr marL="0" indent="0" algn="just">
              <a:buNone/>
            </a:pPr>
            <a:r>
              <a:rPr lang="ru-RU" b="1" dirty="0" smtClean="0"/>
              <a:t> Рудоносными являются отложения </a:t>
            </a:r>
            <a:r>
              <a:rPr lang="ru-RU" b="1" dirty="0" err="1" smtClean="0"/>
              <a:t>ястребовского</a:t>
            </a:r>
            <a:r>
              <a:rPr lang="ru-RU" b="1" dirty="0" smtClean="0"/>
              <a:t> горизонта девонского возраста мощностью от нескольких до 35 м. </a:t>
            </a:r>
          </a:p>
          <a:p>
            <a:pPr marL="0" indent="0" algn="just">
              <a:buNone/>
            </a:pPr>
            <a:r>
              <a:rPr lang="ru-RU" b="1" dirty="0" smtClean="0"/>
              <a:t>Общая протяженность примерно 100 км при ширине 20-40 км.</a:t>
            </a:r>
          </a:p>
          <a:p>
            <a:pPr marL="0" indent="0" algn="just">
              <a:buNone/>
            </a:pPr>
            <a:r>
              <a:rPr lang="ru-RU" b="1" dirty="0" smtClean="0"/>
              <a:t> Наибольшее количество ильменита приурочено к грубообломочным туфам, </a:t>
            </a:r>
            <a:r>
              <a:rPr lang="ru-RU" b="1" dirty="0" err="1" smtClean="0"/>
              <a:t>туффитам</a:t>
            </a:r>
            <a:r>
              <a:rPr lang="ru-RU" b="1" dirty="0" smtClean="0"/>
              <a:t> и </a:t>
            </a:r>
            <a:r>
              <a:rPr lang="ru-RU" b="1" dirty="0" err="1" smtClean="0"/>
              <a:t>туфопесчаникам</a:t>
            </a:r>
            <a:r>
              <a:rPr lang="ru-RU" b="1" dirty="0" smtClean="0"/>
              <a:t>.</a:t>
            </a:r>
          </a:p>
          <a:p>
            <a:pPr marL="0" indent="0" algn="just">
              <a:buNone/>
            </a:pPr>
            <a:r>
              <a:rPr lang="ru-RU" b="1" dirty="0" smtClean="0"/>
              <a:t> Образование вулканогенных пород, обогащенных ильменитом, вероятно, происходило в мелководном морском бассейне и явилось следствием подводной вулканической деятельности.</a:t>
            </a:r>
            <a:endParaRPr lang="ru-RU" b="1" dirty="0"/>
          </a:p>
        </p:txBody>
      </p:sp>
    </p:spTree>
    <p:extLst>
      <p:ext uri="{BB962C8B-B14F-4D97-AF65-F5344CB8AC3E}">
        <p14:creationId xmlns:p14="http://schemas.microsoft.com/office/powerpoint/2010/main" xmlns="" val="2227827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t>М е т а м о р ф о г е н </a:t>
            </a:r>
            <a:r>
              <a:rPr lang="ru-RU" sz="3600" b="1" dirty="0" err="1" smtClean="0"/>
              <a:t>н</a:t>
            </a:r>
            <a:r>
              <a:rPr lang="ru-RU" sz="3600" b="1" dirty="0" smtClean="0"/>
              <a:t> а я   с е р и я</a:t>
            </a:r>
            <a:br>
              <a:rPr lang="ru-RU" sz="3600" b="1" dirty="0" smtClean="0"/>
            </a:br>
            <a:endParaRPr lang="ru-RU" sz="3600" b="1" dirty="0"/>
          </a:p>
        </p:txBody>
      </p:sp>
      <p:sp>
        <p:nvSpPr>
          <p:cNvPr id="3" name="Объект 2"/>
          <p:cNvSpPr>
            <a:spLocks noGrp="1"/>
          </p:cNvSpPr>
          <p:nvPr>
            <p:ph idx="1"/>
          </p:nvPr>
        </p:nvSpPr>
        <p:spPr/>
        <p:txBody>
          <a:bodyPr>
            <a:normAutofit fontScale="70000" lnSpcReduction="20000"/>
          </a:bodyPr>
          <a:lstStyle/>
          <a:p>
            <a:pPr marL="0" indent="0" algn="just">
              <a:buNone/>
            </a:pPr>
            <a:r>
              <a:rPr lang="ru-RU" b="1" dirty="0" smtClean="0"/>
              <a:t>В этой серии выделяются месторождения метаморфизованной и метаморфических групп.</a:t>
            </a:r>
          </a:p>
          <a:p>
            <a:pPr marL="0" indent="0" algn="just">
              <a:buNone/>
            </a:pPr>
            <a:r>
              <a:rPr lang="ru-RU" b="1" dirty="0" smtClean="0"/>
              <a:t>Метаморфизованные месторождения образуются при метаморфизме древних россыпей и коренных магматических руд.</a:t>
            </a:r>
          </a:p>
          <a:p>
            <a:pPr marL="0" indent="0" algn="just">
              <a:buNone/>
            </a:pPr>
            <a:r>
              <a:rPr lang="ru-RU" b="1" dirty="0" smtClean="0"/>
              <a:t>Метаморфические месторождения образуются при метаморфизме интрузивных, эффузивных и осадочных пород, обогащенных титаном. </a:t>
            </a:r>
          </a:p>
          <a:p>
            <a:pPr marL="0" indent="0" algn="just">
              <a:buNone/>
            </a:pPr>
            <a:r>
              <a:rPr lang="ru-RU" b="1" dirty="0" smtClean="0"/>
              <a:t>На </a:t>
            </a:r>
            <a:r>
              <a:rPr lang="ru-RU" b="1" dirty="0" err="1" smtClean="0"/>
              <a:t>Кузнечихинском</a:t>
            </a:r>
            <a:r>
              <a:rPr lang="ru-RU" b="1" dirty="0" smtClean="0"/>
              <a:t> месторождении (Средний Урал) в амфиболитах содержится около 1,5% рутила, а в </a:t>
            </a:r>
            <a:r>
              <a:rPr lang="ru-RU" b="1" dirty="0" err="1" smtClean="0"/>
              <a:t>эклогитах</a:t>
            </a:r>
            <a:r>
              <a:rPr lang="ru-RU" b="1" dirty="0" smtClean="0"/>
              <a:t> </a:t>
            </a:r>
            <a:r>
              <a:rPr lang="ru-RU" b="1" dirty="0" err="1" smtClean="0"/>
              <a:t>Шубинского</a:t>
            </a:r>
            <a:r>
              <a:rPr lang="ru-RU" b="1" dirty="0" smtClean="0"/>
              <a:t> месторождения (Южный Урал)  - 4,5%. </a:t>
            </a:r>
          </a:p>
          <a:p>
            <a:pPr marL="0" indent="0" algn="just">
              <a:buNone/>
            </a:pPr>
            <a:r>
              <a:rPr lang="ru-RU" b="1" dirty="0" smtClean="0"/>
              <a:t>Промышленное значение таких месторождений невелико.</a:t>
            </a:r>
          </a:p>
          <a:p>
            <a:pPr marL="0" indent="0">
              <a:buNone/>
            </a:pPr>
            <a:endParaRPr lang="ru-RU" dirty="0"/>
          </a:p>
        </p:txBody>
      </p:sp>
    </p:spTree>
    <p:extLst>
      <p:ext uri="{BB962C8B-B14F-4D97-AF65-F5344CB8AC3E}">
        <p14:creationId xmlns:p14="http://schemas.microsoft.com/office/powerpoint/2010/main" xmlns="" val="10752212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t>Общие сведения и области применения</a:t>
            </a:r>
            <a:br>
              <a:rPr lang="ru-RU" sz="3600" b="1" dirty="0" smtClean="0"/>
            </a:br>
            <a:endParaRPr lang="ru-RU" sz="3600" b="1" dirty="0"/>
          </a:p>
        </p:txBody>
      </p:sp>
      <p:sp>
        <p:nvSpPr>
          <p:cNvPr id="3" name="Объект 2"/>
          <p:cNvSpPr>
            <a:spLocks noGrp="1"/>
          </p:cNvSpPr>
          <p:nvPr>
            <p:ph idx="1"/>
          </p:nvPr>
        </p:nvSpPr>
        <p:spPr>
          <a:xfrm>
            <a:off x="467544" y="980728"/>
            <a:ext cx="8229600" cy="5544616"/>
          </a:xfrm>
        </p:spPr>
        <p:txBody>
          <a:bodyPr>
            <a:normAutofit fontScale="85000" lnSpcReduction="20000"/>
          </a:bodyPr>
          <a:lstStyle/>
          <a:p>
            <a:pPr marL="0" indent="0" algn="just">
              <a:buNone/>
            </a:pPr>
            <a:r>
              <a:rPr lang="ru-RU" b="1" dirty="0" smtClean="0"/>
              <a:t>Титан был открыт в 1791 году, но применяться начал лишь с середины XX в. </a:t>
            </a:r>
          </a:p>
          <a:p>
            <a:pPr marL="0" indent="0" algn="just">
              <a:buNone/>
            </a:pPr>
            <a:r>
              <a:rPr lang="ru-RU" b="1" dirty="0" smtClean="0"/>
              <a:t>Свойства титана уникальны: температура плавления 1725 °С, удельный вес 3,6 г/см3. </a:t>
            </a:r>
          </a:p>
          <a:p>
            <a:pPr marL="0" indent="0" algn="just">
              <a:buNone/>
            </a:pPr>
            <a:r>
              <a:rPr lang="ru-RU" b="1" dirty="0" smtClean="0"/>
              <a:t>Титан отличается высокой прочностью и коррозионной стойкостью. </a:t>
            </a:r>
          </a:p>
          <a:p>
            <a:pPr marL="0" indent="0" algn="just">
              <a:buNone/>
            </a:pPr>
            <a:r>
              <a:rPr lang="ru-RU" b="1" dirty="0" smtClean="0"/>
              <a:t>Титановые сплавы, отличающиеся высокой прочностью, ковкостью и свариваемостью, применяются в космической технике, авиационной, автомобильной, судостроительной, пищевой и медицинской отраслях промышленности. </a:t>
            </a:r>
          </a:p>
          <a:p>
            <a:pPr marL="0" indent="0" algn="just">
              <a:buNone/>
            </a:pPr>
            <a:r>
              <a:rPr lang="ru-RU" b="1" dirty="0" smtClean="0"/>
              <a:t>Карбид титана применяется для изготовления сверхтвердых сплавов, двуокись титана для производства стойких титановых белил, пластмасс и в целлюлозно-бумажной промышленности.</a:t>
            </a:r>
          </a:p>
          <a:p>
            <a:pPr marL="0" indent="0">
              <a:buNone/>
            </a:pPr>
            <a:endParaRPr lang="ru-RU" dirty="0"/>
          </a:p>
        </p:txBody>
      </p:sp>
    </p:spTree>
    <p:extLst>
      <p:ext uri="{BB962C8B-B14F-4D97-AF65-F5344CB8AC3E}">
        <p14:creationId xmlns:p14="http://schemas.microsoft.com/office/powerpoint/2010/main" xmlns="" val="41822457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Обзор ресурсов</a:t>
            </a:r>
            <a:br>
              <a:rPr lang="ru-RU" b="1" dirty="0" smtClean="0"/>
            </a:br>
            <a:endParaRPr lang="ru-RU" b="1" dirty="0"/>
          </a:p>
        </p:txBody>
      </p:sp>
      <p:sp>
        <p:nvSpPr>
          <p:cNvPr id="3" name="Объект 2"/>
          <p:cNvSpPr>
            <a:spLocks noGrp="1"/>
          </p:cNvSpPr>
          <p:nvPr>
            <p:ph idx="1"/>
          </p:nvPr>
        </p:nvSpPr>
        <p:spPr>
          <a:xfrm>
            <a:off x="179512" y="908720"/>
            <a:ext cx="8784976" cy="5760640"/>
          </a:xfrm>
        </p:spPr>
        <p:txBody>
          <a:bodyPr>
            <a:noAutofit/>
          </a:bodyPr>
          <a:lstStyle/>
          <a:p>
            <a:pPr marL="0" indent="0">
              <a:buNone/>
            </a:pPr>
            <a:r>
              <a:rPr lang="ru-RU" sz="1800" b="1" dirty="0" smtClean="0"/>
              <a:t>Общие запасы двуокиси титана в 20 зарубежных странах оцениваются в 420 млн. т. </a:t>
            </a:r>
          </a:p>
          <a:p>
            <a:pPr marL="0" indent="0">
              <a:buNone/>
            </a:pPr>
            <a:r>
              <a:rPr lang="ru-RU" sz="1800" b="1" dirty="0" smtClean="0"/>
              <a:t>Около 90 % этих запасов сосредоточено на Украине, Бразилии, ЮАР, Австралии, Индии, Китае, Норвегии и Канаде. </a:t>
            </a:r>
          </a:p>
          <a:p>
            <a:pPr marL="0" indent="0">
              <a:buNone/>
            </a:pPr>
            <a:r>
              <a:rPr lang="ru-RU" sz="1800" b="1" dirty="0" smtClean="0"/>
              <a:t>Производство титановых концентратов в зарубежных странах составляет 5,2 млн. т. </a:t>
            </a:r>
          </a:p>
          <a:p>
            <a:pPr marL="0" indent="0">
              <a:buNone/>
            </a:pPr>
            <a:r>
              <a:rPr lang="ru-RU" sz="1800" b="1" dirty="0" smtClean="0"/>
              <a:t>Основные производители титановых концентратов Австралия, ЮАР, Канада и Норвегия. </a:t>
            </a:r>
          </a:p>
          <a:p>
            <a:pPr marL="0" indent="0">
              <a:buNone/>
            </a:pPr>
            <a:r>
              <a:rPr lang="ru-RU" sz="1800" b="1" dirty="0" smtClean="0"/>
              <a:t>Добыча титанового сырья осуществляется в 14 странах на 36 разрабатываемых месторождениях, из которых только три относятся к коренным: </a:t>
            </a:r>
            <a:r>
              <a:rPr lang="ru-RU" sz="1800" b="1" dirty="0" err="1" smtClean="0"/>
              <a:t>Теллнес</a:t>
            </a:r>
            <a:r>
              <a:rPr lang="ru-RU" sz="1800" b="1" dirty="0" smtClean="0"/>
              <a:t> (Норвегия), </a:t>
            </a:r>
            <a:r>
              <a:rPr lang="ru-RU" sz="1800" b="1" dirty="0" err="1" smtClean="0"/>
              <a:t>Аллард</a:t>
            </a:r>
            <a:r>
              <a:rPr lang="ru-RU" sz="1800" b="1" dirty="0" smtClean="0"/>
              <a:t> </a:t>
            </a:r>
            <a:r>
              <a:rPr lang="ru-RU" sz="1800" b="1" dirty="0" err="1" smtClean="0"/>
              <a:t>Лейк</a:t>
            </a:r>
            <a:r>
              <a:rPr lang="ru-RU" sz="1800" b="1" dirty="0" smtClean="0"/>
              <a:t> (Канада), </a:t>
            </a:r>
            <a:r>
              <a:rPr lang="ru-RU" sz="1800" b="1" dirty="0" err="1" smtClean="0"/>
              <a:t>Панчджихуа</a:t>
            </a:r>
            <a:r>
              <a:rPr lang="ru-RU" sz="1800" b="1" dirty="0" smtClean="0"/>
              <a:t> (Китай). </a:t>
            </a:r>
          </a:p>
          <a:p>
            <a:pPr marL="0" indent="0">
              <a:buNone/>
            </a:pPr>
            <a:r>
              <a:rPr lang="ru-RU" sz="1800" b="1" dirty="0" smtClean="0"/>
              <a:t>Среди россыпных месторождений крупнейшими являются россыпи ЮАР, Австралии, Индии, Бразилии.</a:t>
            </a:r>
          </a:p>
          <a:p>
            <a:pPr marL="0" indent="0">
              <a:buNone/>
            </a:pPr>
            <a:r>
              <a:rPr lang="ru-RU" sz="1800" b="1" dirty="0" smtClean="0"/>
              <a:t>В России запасы титана сосредоточены в 20 месторождениях (53,1% - в россыпных и 46,9% в магматогенных). </a:t>
            </a:r>
          </a:p>
          <a:p>
            <a:pPr marL="0" indent="0">
              <a:buNone/>
            </a:pPr>
            <a:r>
              <a:rPr lang="ru-RU" sz="1800" b="1" dirty="0" smtClean="0"/>
              <a:t>После завершения эксплуатации Кусинского месторождения титан получают попутно из </a:t>
            </a:r>
            <a:r>
              <a:rPr lang="ru-RU" sz="1800" b="1" dirty="0" err="1" smtClean="0"/>
              <a:t>лопаритовых</a:t>
            </a:r>
            <a:r>
              <a:rPr lang="ru-RU" sz="1800" b="1" dirty="0" smtClean="0"/>
              <a:t> концентратов и апатит-нефелиновых руд Кольского полуострова. </a:t>
            </a:r>
          </a:p>
          <a:p>
            <a:pPr marL="0" indent="0">
              <a:buNone/>
            </a:pPr>
            <a:r>
              <a:rPr lang="ru-RU" sz="1800" b="1" dirty="0" smtClean="0"/>
              <a:t>Кроме того, производится импорт титана из Украины, Австралии, Канады.</a:t>
            </a:r>
          </a:p>
          <a:p>
            <a:pPr marL="0" indent="0">
              <a:buNone/>
            </a:pPr>
            <a:endParaRPr lang="ru-RU" sz="1800" dirty="0"/>
          </a:p>
        </p:txBody>
      </p:sp>
      <p:sp>
        <p:nvSpPr>
          <p:cNvPr id="4" name="Прямоугольник 3"/>
          <p:cNvSpPr/>
          <p:nvPr/>
        </p:nvSpPr>
        <p:spPr>
          <a:xfrm>
            <a:off x="6974816" y="6427113"/>
            <a:ext cx="2169184" cy="430887"/>
          </a:xfrm>
          <a:prstGeom prst="rect">
            <a:avLst/>
          </a:prstGeom>
        </p:spPr>
        <p:txBody>
          <a:bodyPr wrap="none">
            <a:spAutoFit/>
          </a:bodyPr>
          <a:lstStyle/>
          <a:p>
            <a:pPr algn="ctr"/>
            <a:r>
              <a:rPr lang="ru-RU" sz="1100" b="1" cap="all" dirty="0" smtClean="0">
                <a:solidFill>
                  <a:srgbClr val="FF0000"/>
                </a:solidFill>
                <a:hlinkClick r:id="rId3" tooltip="&lt;p style=&quot;text-align: center; text-align: center;&quot;&gt;&lt;b&gt;Познавать интересно по предмету Химия легче с презентациями&lt;/b&gt;&lt;/p&gt;&lt;p style=&quot;text-align: justify;&quot;&gt;Школьная программа разнообразна своими материалами и методами преподавания. Учителя могут использовать на уроках самые разнообразные методы обучения, которые помогут им объяснить ученикам основные моменты и показать как это выглядит на практике.&lt;/p&gt;&lt;p style=&quot;text-align: justify;&quot;&gt;При помощи &lt;b&gt;презентации по химии &lt;/b&gt;учитель может рассказать ученикам намного больше о протекающих химических реакциях с участием тех ли иных реактивов и химических веществ. Некоторые виды реакций опасны для повторения и с помощью мультимедийных слайдов имеется возможность рассказать о них, и наглядно показать каким образом протекает опасная реакция. Ученикам особенно понравится такой метод преподавания и за счет такого интереса возрастет успеваемость.&lt;/p&gt;&lt;p style=&quot;text-align: justify;&quot;&gt;Основные функции готовой презентации по химии:&lt;/p&gt;&lt;p style=&quot;text-align: justify;&quot;&gt;&lt;/p&gt;&lt;ul&gt;&lt;li&gt;      Развитие мышления у учеников&lt;br&gt;&lt;/li&gt;&lt;li&gt;     Возможность показать интересные химические реакции без вреда ля здоровья учеников&lt;br&gt;&lt;/li&gt;&lt;li&gt;     Заинтересовать и пробудить любовь к науке Химия у учеников&lt;br&gt;&lt;/li&gt;&lt;li&gt;    Возможность проводить лабораторные и проверочные работы с помощью слайдов&lt;br&gt;&lt;/li&gt;&lt;li&gt;     Всегда можно повторить пройденный материал и тем самым закрепить знания на практике.&lt;br&gt;&lt;/li&gt;&lt;/ul&gt;&lt;p style=&quot;text-align: justify;&quot;&gt;&#10;&#10;&#10;&#10;&#10;&#10;&#10;&#10;&#10;&#10;&#10;&#10;&#10;&#10;&#10;&#10;&#10;&#10;&lt;/p&gt;&lt;p style=&quot;text-align: justify;&quot;&gt;Современные методы обучения очень нравятся ученикам и учителям, поэтому такие уроки никогда не пройдут незамеченными и останутся в памяти, а значит усвоится пройденный материал.&lt;/p&gt;"/>
              </a:rPr>
              <a:t>ПРЕЗЕНТАЦИИ ПО </a:t>
            </a:r>
            <a:r>
              <a:rPr lang="ru-RU" sz="1100" b="1" cap="all" dirty="0" smtClean="0">
                <a:solidFill>
                  <a:srgbClr val="FF0000"/>
                </a:solidFill>
                <a:hlinkClick r:id="rId3" tooltip="&lt;p style=&quot;text-align: center; text-align: center;&quot;&gt;&lt;b&gt;Познавать интересно по предмету Химия легче с презентациями&lt;/b&gt;&lt;/p&gt;&lt;p style=&quot;text-align: justify;&quot;&gt;Школьная программа разнообразна своими материалами и методами преподавания. Учителя могут использовать на уроках самые разнообразные методы обучения, которые помогут им объяснить ученикам основные моменты и показать как это выглядит на практике.&lt;/p&gt;&lt;p style=&quot;text-align: justify;&quot;&gt;При помощи &lt;b&gt;презентации по химии &lt;/b&gt;учитель может рассказать ученикам намного больше о протекающих химических реакциях с участием тех ли иных реактивов и химических веществ. Некоторые виды реакций опасны для повторения и с помощью мультимедийных слайдов имеется возможность рассказать о них, и наглядно показать каким образом протекает опасная реакция. Ученикам особенно понравится такой метод преподавания и за счет такого интереса возрастет успеваемость.&lt;/p&gt;&lt;p style=&quot;text-align: justify;&quot;&gt;Основные функции готовой презентации по химии:&lt;/p&gt;&lt;p style=&quot;text-align: justify;&quot;&gt;&lt;/p&gt;&lt;ul&gt;&lt;li&gt;      Развитие мышления у учеников&lt;br&gt;&lt;/li&gt;&lt;li&gt;     Возможность показать интересные химические реакции без вреда ля здоровья учеников&lt;br&gt;&lt;/li&gt;&lt;li&gt;     Заинтересовать и пробудить любовь к науке Химия у учеников&lt;br&gt;&lt;/li&gt;&lt;li&gt;    Возможность проводить лабораторные и проверочные работы с помощью слайдов&lt;br&gt;&lt;/li&gt;&lt;li&gt;     Всегда можно повторить пройденный материал и тем самым закрепить знания на практике.&lt;br&gt;&lt;/li&gt;&lt;/ul&gt;&lt;p style=&quot;text-align: justify;&quot;&gt;&#10;&#10;&#10;&#10;&#10;&#10;&#10;&#10;&#10;&#10;&#10;&#10;&#10;&#10;&#10;&#10;&#10;&#10;&lt;/p&gt;&lt;p style=&quot;text-align: justify;&quot;&gt;Современные методы обучения очень нравятся ученикам и учителям, поэтому такие уроки никогда не пройдут незамеченными и останутся в памяти, а значит усвоится пройденный материал.&lt;/p&gt;"/>
              </a:rPr>
              <a:t>ХИМИИ</a:t>
            </a:r>
            <a:endParaRPr lang="ru-RU" sz="1100" b="1" cap="all" dirty="0" smtClean="0">
              <a:solidFill>
                <a:srgbClr val="FF0000"/>
              </a:solidFill>
            </a:endParaRPr>
          </a:p>
          <a:p>
            <a:pPr algn="ctr"/>
            <a:r>
              <a:rPr lang="en-US" sz="1100" dirty="0" smtClean="0">
                <a:solidFill>
                  <a:srgbClr val="FF0000"/>
                </a:solidFill>
                <a:hlinkClick r:id="rId4"/>
              </a:rPr>
              <a:t>http://prezentacija.biz/</a:t>
            </a:r>
            <a:endParaRPr lang="ru-RU" sz="1100" dirty="0">
              <a:solidFill>
                <a:srgbClr val="FF0000"/>
              </a:solidFill>
            </a:endParaRPr>
          </a:p>
        </p:txBody>
      </p:sp>
    </p:spTree>
    <p:extLst>
      <p:ext uri="{BB962C8B-B14F-4D97-AF65-F5344CB8AC3E}">
        <p14:creationId xmlns:p14="http://schemas.microsoft.com/office/powerpoint/2010/main" xmlns="" val="23425399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48680"/>
            <a:ext cx="8229600" cy="1143000"/>
          </a:xfrm>
        </p:spPr>
        <p:txBody>
          <a:bodyPr>
            <a:normAutofit/>
          </a:bodyPr>
          <a:lstStyle/>
          <a:p>
            <a:r>
              <a:rPr lang="en-US" sz="2000" b="1" dirty="0" smtClean="0"/>
              <a:t>World titanium production in 2005 by country and mining company.</a:t>
            </a:r>
            <a:br>
              <a:rPr lang="en-US" sz="2000" b="1" dirty="0" smtClean="0"/>
            </a:br>
            <a:endParaRPr lang="ru-RU" sz="2000" b="1" dirty="0"/>
          </a:p>
        </p:txBody>
      </p:sp>
      <p:sp>
        <p:nvSpPr>
          <p:cNvPr id="3" name="Объект 2"/>
          <p:cNvSpPr>
            <a:spLocks noGrp="1"/>
          </p:cNvSpPr>
          <p:nvPr>
            <p:ph idx="1"/>
          </p:nvPr>
        </p:nvSpPr>
        <p:spPr/>
        <p:txBody>
          <a:bodyPr>
            <a:normAutofit fontScale="55000" lnSpcReduction="20000"/>
          </a:bodyPr>
          <a:lstStyle/>
          <a:p>
            <a:pPr marL="0" indent="0">
              <a:buNone/>
            </a:pPr>
            <a:r>
              <a:rPr lang="en-US" dirty="0" smtClean="0"/>
              <a:t> </a:t>
            </a:r>
            <a:r>
              <a:rPr lang="en-US" b="1" dirty="0" smtClean="0"/>
              <a:t>World mine production 2.5 m t metal content</a:t>
            </a:r>
          </a:p>
          <a:p>
            <a:pPr marL="0" indent="0">
              <a:buNone/>
            </a:pPr>
            <a:r>
              <a:rPr lang="en-US" b="1" dirty="0" smtClean="0"/>
              <a:t> </a:t>
            </a:r>
            <a:r>
              <a:rPr lang="en-US" b="1" dirty="0" err="1" smtClean="0"/>
              <a:t>Proven+probable</a:t>
            </a:r>
            <a:r>
              <a:rPr lang="en-US" b="1" dirty="0" smtClean="0"/>
              <a:t> resources 390 m t metal content</a:t>
            </a:r>
          </a:p>
          <a:p>
            <a:pPr marL="0" indent="0">
              <a:buNone/>
            </a:pPr>
            <a:r>
              <a:rPr lang="en-US" b="1" dirty="0" smtClean="0">
                <a:solidFill>
                  <a:srgbClr val="FF0000"/>
                </a:solidFill>
              </a:rPr>
              <a:t> Mine production by country                                                  </a:t>
            </a:r>
            <a:r>
              <a:rPr lang="en-US" b="1" dirty="0" smtClean="0"/>
              <a:t>Top 5: 84.4%. Top 10: 99.5%</a:t>
            </a:r>
          </a:p>
          <a:p>
            <a:pPr marL="0" indent="0">
              <a:buNone/>
            </a:pPr>
            <a:r>
              <a:rPr lang="en-US" b="1" dirty="0" smtClean="0"/>
              <a:t> Australia (31.1%)</a:t>
            </a:r>
          </a:p>
          <a:p>
            <a:pPr marL="0" indent="0">
              <a:buNone/>
            </a:pPr>
            <a:r>
              <a:rPr lang="en-US" b="1" dirty="0" smtClean="0"/>
              <a:t> South Africa (20.2%)</a:t>
            </a:r>
          </a:p>
          <a:p>
            <a:pPr marL="0" indent="0">
              <a:buNone/>
            </a:pPr>
            <a:r>
              <a:rPr lang="en-US" b="1" dirty="0" smtClean="0"/>
              <a:t> Canada (16.4%)</a:t>
            </a:r>
          </a:p>
          <a:p>
            <a:pPr marL="0" indent="0">
              <a:buNone/>
            </a:pPr>
            <a:r>
              <a:rPr lang="en-US" b="1" dirty="0" smtClean="0"/>
              <a:t> Ukraine (8.7%)</a:t>
            </a:r>
          </a:p>
          <a:p>
            <a:pPr marL="0" indent="0">
              <a:buNone/>
            </a:pPr>
            <a:r>
              <a:rPr lang="en-US" b="1" dirty="0" smtClean="0"/>
              <a:t> Norway (8.0%)</a:t>
            </a:r>
          </a:p>
          <a:p>
            <a:pPr marL="0" indent="0">
              <a:buNone/>
            </a:pPr>
            <a:r>
              <a:rPr lang="en-US" b="1" dirty="0" smtClean="0"/>
              <a:t> </a:t>
            </a:r>
            <a:r>
              <a:rPr lang="en-US" b="1" dirty="0" smtClean="0">
                <a:solidFill>
                  <a:srgbClr val="FF0000"/>
                </a:solidFill>
              </a:rPr>
              <a:t>Major producer                                                                       </a:t>
            </a:r>
            <a:r>
              <a:rPr lang="en-US" b="1" dirty="0" smtClean="0"/>
              <a:t>Top 5: 72.5%. Top 10: 83.5%</a:t>
            </a:r>
          </a:p>
          <a:p>
            <a:pPr marL="0" indent="0">
              <a:buNone/>
            </a:pPr>
            <a:r>
              <a:rPr lang="en-US" b="1" dirty="0" smtClean="0"/>
              <a:t> Rio Tinto (Great Britain 23.8%)</a:t>
            </a:r>
          </a:p>
          <a:p>
            <a:pPr marL="0" indent="0">
              <a:buNone/>
            </a:pPr>
            <a:r>
              <a:rPr lang="en-US" b="1" dirty="0" smtClean="0"/>
              <a:t> </a:t>
            </a:r>
            <a:r>
              <a:rPr lang="en-US" b="1" dirty="0" err="1" smtClean="0"/>
              <a:t>Iluka</a:t>
            </a:r>
            <a:r>
              <a:rPr lang="en-US" b="1" dirty="0" smtClean="0"/>
              <a:t> Resources (Australia 20.4%)</a:t>
            </a:r>
          </a:p>
          <a:p>
            <a:pPr marL="0" indent="0">
              <a:buNone/>
            </a:pPr>
            <a:r>
              <a:rPr lang="en-US" b="1" dirty="0" smtClean="0"/>
              <a:t> Anglo American (Great Britain 12.1%)</a:t>
            </a:r>
          </a:p>
          <a:p>
            <a:pPr marL="0" indent="0">
              <a:buNone/>
            </a:pPr>
            <a:r>
              <a:rPr lang="en-US" b="1" dirty="0" smtClean="0"/>
              <a:t> NL Industries (USA 9.3%)</a:t>
            </a:r>
          </a:p>
          <a:p>
            <a:pPr marL="0" indent="0">
              <a:buNone/>
            </a:pPr>
            <a:r>
              <a:rPr lang="en-US" b="1" dirty="0" smtClean="0"/>
              <a:t> BHP Billiton (Australia 6.9%)</a:t>
            </a:r>
          </a:p>
          <a:p>
            <a:pPr marL="0" indent="0">
              <a:buNone/>
            </a:pPr>
            <a:endParaRPr lang="ru-RU" b="1" dirty="0"/>
          </a:p>
        </p:txBody>
      </p:sp>
    </p:spTree>
    <p:extLst>
      <p:ext uri="{BB962C8B-B14F-4D97-AF65-F5344CB8AC3E}">
        <p14:creationId xmlns:p14="http://schemas.microsoft.com/office/powerpoint/2010/main" xmlns="" val="1046903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143000"/>
          </a:xfrm>
        </p:spPr>
        <p:txBody>
          <a:bodyPr>
            <a:normAutofit fontScale="90000"/>
          </a:bodyPr>
          <a:lstStyle/>
          <a:p>
            <a:r>
              <a:rPr lang="ru-RU" b="1" dirty="0" smtClean="0"/>
              <a:t>Кондиции</a:t>
            </a:r>
            <a:br>
              <a:rPr lang="ru-RU" b="1" dirty="0" smtClean="0"/>
            </a:br>
            <a:endParaRPr lang="ru-RU" b="1" dirty="0"/>
          </a:p>
        </p:txBody>
      </p:sp>
      <p:sp>
        <p:nvSpPr>
          <p:cNvPr id="3" name="Объект 2"/>
          <p:cNvSpPr>
            <a:spLocks noGrp="1"/>
          </p:cNvSpPr>
          <p:nvPr>
            <p:ph idx="1"/>
          </p:nvPr>
        </p:nvSpPr>
        <p:spPr>
          <a:xfrm>
            <a:off x="467544" y="1916832"/>
            <a:ext cx="8229600" cy="4525963"/>
          </a:xfrm>
        </p:spPr>
        <p:txBody>
          <a:bodyPr/>
          <a:lstStyle/>
          <a:p>
            <a:pPr marL="0" indent="0" algn="ctr">
              <a:buNone/>
            </a:pPr>
            <a:r>
              <a:rPr lang="ru-RU" b="1" dirty="0" smtClean="0"/>
              <a:t>Промышленными являются коренные месторождения, которые содержат в рудах более 10 % TiO</a:t>
            </a:r>
            <a:r>
              <a:rPr lang="ru-RU" sz="1600" b="1" dirty="0" smtClean="0"/>
              <a:t>2</a:t>
            </a:r>
            <a:r>
              <a:rPr lang="ru-RU" b="1" dirty="0" smtClean="0"/>
              <a:t>  и россыпные, в которых более 10 % ильменита или 1,5 % рутила.</a:t>
            </a:r>
          </a:p>
          <a:p>
            <a:pPr marL="0" indent="0" algn="ctr">
              <a:buNone/>
            </a:pPr>
            <a:endParaRPr lang="ru-RU" b="1" dirty="0"/>
          </a:p>
        </p:txBody>
      </p:sp>
    </p:spTree>
    <p:extLst>
      <p:ext uri="{BB962C8B-B14F-4D97-AF65-F5344CB8AC3E}">
        <p14:creationId xmlns:p14="http://schemas.microsoft.com/office/powerpoint/2010/main" xmlns="" val="22504522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Геохимия и минералогия</a:t>
            </a:r>
            <a:br>
              <a:rPr lang="ru-RU" b="1" dirty="0" smtClean="0"/>
            </a:br>
            <a:endParaRPr lang="ru-RU" b="1" dirty="0"/>
          </a:p>
        </p:txBody>
      </p:sp>
      <p:sp>
        <p:nvSpPr>
          <p:cNvPr id="3" name="Объект 2"/>
          <p:cNvSpPr>
            <a:spLocks noGrp="1"/>
          </p:cNvSpPr>
          <p:nvPr>
            <p:ph idx="1"/>
          </p:nvPr>
        </p:nvSpPr>
        <p:spPr/>
        <p:txBody>
          <a:bodyPr>
            <a:normAutofit fontScale="77500" lnSpcReduction="20000"/>
          </a:bodyPr>
          <a:lstStyle/>
          <a:p>
            <a:pPr marL="0" indent="0" algn="just">
              <a:buNone/>
            </a:pPr>
            <a:r>
              <a:rPr lang="ru-RU" b="1" dirty="0" smtClean="0"/>
              <a:t>Титан – девятый по распространенности элемент земной коры со средним содержанием 0,9 %.</a:t>
            </a:r>
          </a:p>
          <a:p>
            <a:pPr marL="0" indent="0" algn="just">
              <a:buNone/>
            </a:pPr>
            <a:r>
              <a:rPr lang="ru-RU" b="1" dirty="0" smtClean="0"/>
              <a:t> В дунитах среднее содержание TiO</a:t>
            </a:r>
            <a:r>
              <a:rPr lang="ru-RU" sz="1500" b="1" dirty="0" smtClean="0"/>
              <a:t>2</a:t>
            </a:r>
            <a:r>
              <a:rPr lang="ru-RU" b="1" dirty="0" smtClean="0"/>
              <a:t> - 0,02 %, в </a:t>
            </a:r>
            <a:r>
              <a:rPr lang="ru-RU" b="1" dirty="0" err="1" smtClean="0"/>
              <a:t>габбро</a:t>
            </a:r>
            <a:r>
              <a:rPr lang="ru-RU" b="1" dirty="0" smtClean="0"/>
              <a:t> - 1,34 % и гранитах 0,30 %.</a:t>
            </a:r>
          </a:p>
          <a:p>
            <a:pPr marL="0" indent="0" algn="just">
              <a:buNone/>
            </a:pPr>
            <a:r>
              <a:rPr lang="ru-RU" b="1" dirty="0" smtClean="0"/>
              <a:t> Среди осадочных пород глины в среднем содержат 0,80, пески – 0,25 и известняки менее 0,10 % TiO</a:t>
            </a:r>
            <a:r>
              <a:rPr lang="ru-RU" sz="1500" b="1" dirty="0" smtClean="0"/>
              <a:t>2</a:t>
            </a:r>
            <a:r>
              <a:rPr lang="ru-RU" b="1" dirty="0" smtClean="0"/>
              <a:t>. </a:t>
            </a:r>
          </a:p>
          <a:p>
            <a:pPr marL="0" indent="0" algn="just">
              <a:buNone/>
            </a:pPr>
            <a:r>
              <a:rPr lang="ru-RU" b="1" dirty="0" smtClean="0"/>
              <a:t>В настоящее время известно около 70 минералов титана. Во многие из них  титан входит в качестве примеси. Промышленными являются ильменит FeTiO</a:t>
            </a:r>
            <a:r>
              <a:rPr lang="ru-RU" sz="1500" b="1" dirty="0" smtClean="0"/>
              <a:t>3</a:t>
            </a:r>
            <a:r>
              <a:rPr lang="ru-RU" b="1" dirty="0" smtClean="0"/>
              <a:t> и рутил TiO</a:t>
            </a:r>
            <a:r>
              <a:rPr lang="ru-RU" sz="1500" b="1" dirty="0" smtClean="0"/>
              <a:t>2</a:t>
            </a:r>
            <a:r>
              <a:rPr lang="ru-RU" b="1" dirty="0" smtClean="0"/>
              <a:t>. Извлечение ильменита из титаномагнетита возможно при размерах зерен ильменита более 0,3 мм.</a:t>
            </a:r>
          </a:p>
          <a:p>
            <a:pPr marL="0" indent="0" algn="just">
              <a:buNone/>
            </a:pPr>
            <a:r>
              <a:rPr lang="ru-RU" b="1" dirty="0" smtClean="0"/>
              <a:t> Частично титан извлекают из </a:t>
            </a:r>
            <a:r>
              <a:rPr lang="ru-RU" b="1" dirty="0" err="1" smtClean="0"/>
              <a:t>лейкоксена</a:t>
            </a:r>
            <a:r>
              <a:rPr lang="ru-RU" b="1" dirty="0" smtClean="0"/>
              <a:t> и </a:t>
            </a:r>
            <a:r>
              <a:rPr lang="ru-RU" b="1" dirty="0" err="1" smtClean="0"/>
              <a:t>лопарита</a:t>
            </a:r>
            <a:r>
              <a:rPr lang="ru-RU" b="1" dirty="0" smtClean="0"/>
              <a:t>.</a:t>
            </a:r>
            <a:endParaRPr lang="ru-RU" b="1" dirty="0"/>
          </a:p>
        </p:txBody>
      </p:sp>
    </p:spTree>
    <p:extLst>
      <p:ext uri="{BB962C8B-B14F-4D97-AF65-F5344CB8AC3E}">
        <p14:creationId xmlns:p14="http://schemas.microsoft.com/office/powerpoint/2010/main" xmlns="" val="2350684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en-US" sz="3200" b="1" dirty="0" smtClean="0"/>
              <a:t>Titanium minerals of economic importance</a:t>
            </a:r>
            <a:br>
              <a:rPr lang="en-US" sz="3200" b="1" dirty="0" smtClean="0"/>
            </a:br>
            <a:endParaRPr lang="ru-RU" sz="3200" b="1" dirty="0"/>
          </a:p>
        </p:txBody>
      </p:sp>
      <p:sp>
        <p:nvSpPr>
          <p:cNvPr id="3" name="Объект 2"/>
          <p:cNvSpPr>
            <a:spLocks noGrp="1"/>
          </p:cNvSpPr>
          <p:nvPr>
            <p:ph idx="1"/>
          </p:nvPr>
        </p:nvSpPr>
        <p:spPr>
          <a:xfrm>
            <a:off x="539552" y="692696"/>
            <a:ext cx="8229600" cy="5688632"/>
          </a:xfrm>
        </p:spPr>
        <p:txBody>
          <a:bodyPr>
            <a:noAutofit/>
          </a:bodyPr>
          <a:lstStyle/>
          <a:p>
            <a:pPr marL="0" indent="0">
              <a:buNone/>
            </a:pPr>
            <a:r>
              <a:rPr lang="en-US" sz="1600" dirty="0" smtClean="0"/>
              <a:t> </a:t>
            </a:r>
            <a:r>
              <a:rPr lang="en-US" sz="1600" b="1" i="1" u="sng" dirty="0" err="1" smtClean="0">
                <a:solidFill>
                  <a:srgbClr val="FF0000"/>
                </a:solidFill>
              </a:rPr>
              <a:t>Anatase</a:t>
            </a:r>
            <a:r>
              <a:rPr lang="en-US" sz="1600" b="1" i="1" dirty="0" smtClean="0"/>
              <a:t> </a:t>
            </a:r>
            <a:r>
              <a:rPr lang="en-US" sz="1600" b="1" dirty="0" smtClean="0"/>
              <a:t>(100 wt.% TiO</a:t>
            </a:r>
            <a:r>
              <a:rPr lang="en-US" sz="1100" b="1" dirty="0" smtClean="0"/>
              <a:t>2</a:t>
            </a:r>
            <a:r>
              <a:rPr lang="en-US" sz="1600" b="1" dirty="0" smtClean="0"/>
              <a:t>)</a:t>
            </a:r>
          </a:p>
          <a:p>
            <a:pPr marL="0" indent="0">
              <a:buNone/>
            </a:pPr>
            <a:r>
              <a:rPr lang="en-US" sz="1600" b="1" dirty="0" smtClean="0"/>
              <a:t>– TiO2</a:t>
            </a:r>
          </a:p>
          <a:p>
            <a:pPr marL="0" indent="0">
              <a:buNone/>
            </a:pPr>
            <a:r>
              <a:rPr lang="en-US" sz="1600" b="1" dirty="0" smtClean="0"/>
              <a:t>– Accessory mineral in igneous and metamorphic rocks (gneisses), placers</a:t>
            </a:r>
          </a:p>
          <a:p>
            <a:pPr marL="0" indent="0">
              <a:buNone/>
            </a:pPr>
            <a:r>
              <a:rPr lang="en-US" sz="1600" b="1" dirty="0" smtClean="0"/>
              <a:t> </a:t>
            </a:r>
            <a:r>
              <a:rPr lang="en-US" sz="1600" b="1" i="1" u="sng" dirty="0" err="1" smtClean="0">
                <a:solidFill>
                  <a:srgbClr val="FF0000"/>
                </a:solidFill>
              </a:rPr>
              <a:t>Brookite</a:t>
            </a:r>
            <a:r>
              <a:rPr lang="en-US" sz="1600" b="1" dirty="0" smtClean="0"/>
              <a:t> (100 wt.% TiO</a:t>
            </a:r>
            <a:r>
              <a:rPr lang="en-US" sz="1100" b="1" dirty="0" smtClean="0"/>
              <a:t>2</a:t>
            </a:r>
            <a:r>
              <a:rPr lang="en-US" sz="1600" b="1" dirty="0" smtClean="0"/>
              <a:t>)</a:t>
            </a:r>
          </a:p>
          <a:p>
            <a:pPr marL="0" indent="0">
              <a:buNone/>
            </a:pPr>
            <a:r>
              <a:rPr lang="en-US" sz="1600" b="1" dirty="0" smtClean="0"/>
              <a:t>– TiO2</a:t>
            </a:r>
          </a:p>
          <a:p>
            <a:pPr marL="0" indent="0">
              <a:buNone/>
            </a:pPr>
            <a:r>
              <a:rPr lang="en-US" sz="1600" b="1" dirty="0" smtClean="0"/>
              <a:t>– Accessory mineral in igneous and metamorphic rocks and </a:t>
            </a:r>
            <a:r>
              <a:rPr lang="en-US" sz="1600" b="1" dirty="0" err="1" smtClean="0"/>
              <a:t>veinlike</a:t>
            </a:r>
            <a:r>
              <a:rPr lang="en-US" sz="1600" b="1" dirty="0" smtClean="0"/>
              <a:t> (gneisses), placers</a:t>
            </a:r>
          </a:p>
          <a:p>
            <a:pPr marL="0" indent="0">
              <a:buNone/>
            </a:pPr>
            <a:r>
              <a:rPr lang="en-US" sz="1600" b="1" dirty="0" smtClean="0"/>
              <a:t> </a:t>
            </a:r>
            <a:r>
              <a:rPr lang="en-US" sz="1600" b="1" i="1" u="sng" dirty="0" smtClean="0">
                <a:solidFill>
                  <a:srgbClr val="FF0000"/>
                </a:solidFill>
              </a:rPr>
              <a:t>Rutile</a:t>
            </a:r>
            <a:r>
              <a:rPr lang="en-US" sz="1600" b="1" i="1" dirty="0" smtClean="0">
                <a:solidFill>
                  <a:srgbClr val="FF0000"/>
                </a:solidFill>
              </a:rPr>
              <a:t> </a:t>
            </a:r>
            <a:r>
              <a:rPr lang="en-US" sz="1600" b="1" dirty="0" smtClean="0"/>
              <a:t>(100 wt.% TiO</a:t>
            </a:r>
            <a:r>
              <a:rPr lang="en-US" sz="1100" b="1" dirty="0" smtClean="0"/>
              <a:t>2</a:t>
            </a:r>
            <a:r>
              <a:rPr lang="en-US" sz="1600" b="1" dirty="0" smtClean="0"/>
              <a:t>)</a:t>
            </a:r>
          </a:p>
          <a:p>
            <a:pPr marL="0" indent="0">
              <a:buNone/>
            </a:pPr>
            <a:r>
              <a:rPr lang="en-US" sz="1600" b="1" dirty="0" smtClean="0"/>
              <a:t>– TiO2</a:t>
            </a:r>
          </a:p>
          <a:p>
            <a:pPr marL="0" indent="0">
              <a:buNone/>
            </a:pPr>
            <a:r>
              <a:rPr lang="en-US" sz="1600" b="1" dirty="0" smtClean="0"/>
              <a:t>– Accessory mineral in igneous, gneiss, </a:t>
            </a:r>
            <a:r>
              <a:rPr lang="en-US" sz="1600" b="1" dirty="0" err="1" smtClean="0"/>
              <a:t>schists</a:t>
            </a:r>
            <a:r>
              <a:rPr lang="en-US" sz="1600" b="1" dirty="0" smtClean="0"/>
              <a:t>, </a:t>
            </a:r>
            <a:r>
              <a:rPr lang="en-US" sz="1600" b="1" dirty="0" err="1" smtClean="0"/>
              <a:t>quartzites</a:t>
            </a:r>
            <a:r>
              <a:rPr lang="en-US" sz="1600" b="1" dirty="0" smtClean="0"/>
              <a:t>, crystalline </a:t>
            </a:r>
            <a:r>
              <a:rPr lang="en-US" sz="1600" b="1" dirty="0" err="1" smtClean="0"/>
              <a:t>limestone+dolomite</a:t>
            </a:r>
            <a:r>
              <a:rPr lang="en-US" sz="1600" b="1" dirty="0" smtClean="0"/>
              <a:t>, placers</a:t>
            </a:r>
          </a:p>
          <a:p>
            <a:pPr marL="0" indent="0">
              <a:buNone/>
            </a:pPr>
            <a:r>
              <a:rPr lang="en-US" sz="1600" b="1" i="1" u="sng" dirty="0" smtClean="0">
                <a:solidFill>
                  <a:srgbClr val="FF0000"/>
                </a:solidFill>
              </a:rPr>
              <a:t> </a:t>
            </a:r>
            <a:r>
              <a:rPr lang="en-US" sz="1600" b="1" i="1" u="sng" dirty="0" err="1" smtClean="0">
                <a:solidFill>
                  <a:srgbClr val="FF0000"/>
                </a:solidFill>
              </a:rPr>
              <a:t>Ilmenite</a:t>
            </a:r>
            <a:r>
              <a:rPr lang="en-US" sz="1600" b="1" i="1" u="sng" dirty="0" smtClean="0">
                <a:solidFill>
                  <a:srgbClr val="FF0000"/>
                </a:solidFill>
              </a:rPr>
              <a:t> </a:t>
            </a:r>
            <a:r>
              <a:rPr lang="en-US" sz="1600" b="1" dirty="0" smtClean="0"/>
              <a:t>(53 wt.% TiO</a:t>
            </a:r>
            <a:r>
              <a:rPr lang="en-US" sz="1100" b="1" dirty="0" smtClean="0"/>
              <a:t>2</a:t>
            </a:r>
            <a:r>
              <a:rPr lang="en-US" sz="1600" b="1" dirty="0" smtClean="0"/>
              <a:t>)</a:t>
            </a:r>
          </a:p>
          <a:p>
            <a:pPr marL="0" indent="0">
              <a:buNone/>
            </a:pPr>
            <a:r>
              <a:rPr lang="en-US" sz="1600" b="1" dirty="0" smtClean="0"/>
              <a:t>– FeTiO3</a:t>
            </a:r>
          </a:p>
          <a:p>
            <a:pPr marL="0" indent="0">
              <a:buNone/>
            </a:pPr>
            <a:r>
              <a:rPr lang="en-US" sz="1600" b="1" dirty="0" smtClean="0"/>
              <a:t>– </a:t>
            </a:r>
            <a:r>
              <a:rPr lang="en-US" sz="1600" b="1" dirty="0" err="1" smtClean="0"/>
              <a:t>Igneous+metamorphic</a:t>
            </a:r>
            <a:r>
              <a:rPr lang="en-US" sz="1600" b="1" dirty="0" smtClean="0"/>
              <a:t> rocks, </a:t>
            </a:r>
            <a:r>
              <a:rPr lang="en-US" sz="1600" b="1" dirty="0" err="1" smtClean="0"/>
              <a:t>veinlike</a:t>
            </a:r>
            <a:r>
              <a:rPr lang="en-US" sz="1600" b="1" dirty="0" smtClean="0"/>
              <a:t> and in </a:t>
            </a:r>
            <a:r>
              <a:rPr lang="en-US" sz="1600" b="1" dirty="0" err="1" smtClean="0"/>
              <a:t>pegmatites</a:t>
            </a:r>
            <a:r>
              <a:rPr lang="en-US" sz="1600" b="1" dirty="0" smtClean="0"/>
              <a:t>, placers</a:t>
            </a:r>
          </a:p>
          <a:p>
            <a:pPr marL="0" indent="0">
              <a:buNone/>
            </a:pPr>
            <a:r>
              <a:rPr lang="en-US" sz="1600" b="1" i="1" dirty="0" smtClean="0">
                <a:solidFill>
                  <a:srgbClr val="FF0000"/>
                </a:solidFill>
              </a:rPr>
              <a:t> </a:t>
            </a:r>
            <a:r>
              <a:rPr lang="en-US" sz="1600" b="1" i="1" u="sng" dirty="0" err="1" smtClean="0">
                <a:solidFill>
                  <a:srgbClr val="FF0000"/>
                </a:solidFill>
              </a:rPr>
              <a:t>Perovskite</a:t>
            </a:r>
            <a:r>
              <a:rPr lang="en-US" sz="1600" b="1" i="1" dirty="0" smtClean="0">
                <a:solidFill>
                  <a:srgbClr val="FF0000"/>
                </a:solidFill>
              </a:rPr>
              <a:t> </a:t>
            </a:r>
            <a:r>
              <a:rPr lang="en-US" sz="1600" b="1" dirty="0" smtClean="0"/>
              <a:t>(58.75 wt.% TiO</a:t>
            </a:r>
            <a:r>
              <a:rPr lang="en-US" sz="1100" b="1" dirty="0" smtClean="0"/>
              <a:t>2</a:t>
            </a:r>
            <a:r>
              <a:rPr lang="en-US" sz="1600" b="1" dirty="0" smtClean="0"/>
              <a:t>) </a:t>
            </a:r>
            <a:r>
              <a:rPr lang="en-US" sz="1600" b="1" dirty="0" err="1" smtClean="0"/>
              <a:t>Knopite</a:t>
            </a:r>
            <a:r>
              <a:rPr lang="en-US" sz="1600" b="1" dirty="0" smtClean="0"/>
              <a:t> (</a:t>
            </a:r>
            <a:r>
              <a:rPr lang="en-US" sz="1600" b="1" dirty="0" err="1" smtClean="0"/>
              <a:t>Ce</a:t>
            </a:r>
            <a:r>
              <a:rPr lang="en-US" sz="1600" b="1" dirty="0" smtClean="0"/>
              <a:t>), </a:t>
            </a:r>
            <a:r>
              <a:rPr lang="en-US" sz="1600" b="1" dirty="0" err="1" smtClean="0"/>
              <a:t>Dysanalyte</a:t>
            </a:r>
            <a:r>
              <a:rPr lang="en-US" sz="1600" b="1" dirty="0" smtClean="0"/>
              <a:t> (</a:t>
            </a:r>
            <a:r>
              <a:rPr lang="en-US" sz="1600" b="1" dirty="0" err="1" smtClean="0"/>
              <a:t>Nb</a:t>
            </a:r>
            <a:r>
              <a:rPr lang="en-US" sz="1600" b="1" dirty="0" smtClean="0"/>
              <a:t>)</a:t>
            </a:r>
          </a:p>
          <a:p>
            <a:pPr marL="0" indent="0">
              <a:buNone/>
            </a:pPr>
            <a:r>
              <a:rPr lang="en-US" sz="1600" b="1" dirty="0" smtClean="0"/>
              <a:t>– (</a:t>
            </a:r>
            <a:r>
              <a:rPr lang="en-US" sz="1600" b="1" dirty="0" err="1" smtClean="0"/>
              <a:t>Ca,Fe,REE</a:t>
            </a:r>
            <a:r>
              <a:rPr lang="en-US" sz="1600" b="1" dirty="0" smtClean="0"/>
              <a:t>)TiO</a:t>
            </a:r>
            <a:r>
              <a:rPr lang="en-US" sz="1100" b="1" dirty="0" smtClean="0"/>
              <a:t>3</a:t>
            </a:r>
          </a:p>
          <a:p>
            <a:pPr marL="0" indent="0">
              <a:buNone/>
            </a:pPr>
            <a:r>
              <a:rPr lang="en-US" sz="1600" b="1" dirty="0" smtClean="0"/>
              <a:t>– Accessory mineral in ultrabasic and basic alkaline igneous, chlorite-talc </a:t>
            </a:r>
            <a:r>
              <a:rPr lang="en-US" sz="1600" b="1" dirty="0" err="1" smtClean="0"/>
              <a:t>schists</a:t>
            </a:r>
            <a:r>
              <a:rPr lang="en-US" sz="1600" b="1" dirty="0" smtClean="0"/>
              <a:t>, contact metamorphic </a:t>
            </a:r>
            <a:r>
              <a:rPr lang="en-US" sz="1600" b="1" dirty="0" err="1" smtClean="0"/>
              <a:t>limestones</a:t>
            </a:r>
            <a:endParaRPr lang="en-US" sz="1600" b="1" dirty="0" smtClean="0"/>
          </a:p>
          <a:p>
            <a:pPr marL="0" indent="0">
              <a:buNone/>
            </a:pPr>
            <a:r>
              <a:rPr lang="en-US" sz="1600" b="1" dirty="0" smtClean="0"/>
              <a:t> </a:t>
            </a:r>
            <a:r>
              <a:rPr lang="en-US" sz="1600" b="1" i="1" u="sng" dirty="0" err="1" smtClean="0">
                <a:solidFill>
                  <a:srgbClr val="FF0000"/>
                </a:solidFill>
              </a:rPr>
              <a:t>Sphene</a:t>
            </a:r>
            <a:r>
              <a:rPr lang="en-US" sz="1600" b="1" dirty="0" smtClean="0"/>
              <a:t> (30.3 wt.% TiO</a:t>
            </a:r>
            <a:r>
              <a:rPr lang="en-US" sz="1100" b="1" dirty="0" smtClean="0"/>
              <a:t>2</a:t>
            </a:r>
            <a:r>
              <a:rPr lang="en-US" sz="1600" b="1" dirty="0" smtClean="0"/>
              <a:t>, 4.25 wt.% REE</a:t>
            </a:r>
            <a:r>
              <a:rPr lang="en-US" sz="1100" b="1" dirty="0" smtClean="0"/>
              <a:t>2</a:t>
            </a:r>
            <a:r>
              <a:rPr lang="en-US" sz="1600" b="1" dirty="0" smtClean="0"/>
              <a:t>O</a:t>
            </a:r>
            <a:r>
              <a:rPr lang="en-US" sz="1100" b="1" dirty="0" smtClean="0"/>
              <a:t>3</a:t>
            </a:r>
            <a:r>
              <a:rPr lang="en-US" sz="1600" b="1" dirty="0" smtClean="0"/>
              <a:t>)</a:t>
            </a:r>
          </a:p>
          <a:p>
            <a:pPr marL="0" indent="0">
              <a:buNone/>
            </a:pPr>
            <a:r>
              <a:rPr lang="en-US" sz="1600" b="1" dirty="0" smtClean="0"/>
              <a:t>– CaTiSiO</a:t>
            </a:r>
            <a:r>
              <a:rPr lang="en-US" sz="1100" b="1" dirty="0" smtClean="0"/>
              <a:t>5</a:t>
            </a:r>
          </a:p>
          <a:p>
            <a:pPr marL="0" indent="0">
              <a:buNone/>
            </a:pPr>
            <a:r>
              <a:rPr lang="en-US" sz="1600" b="1" dirty="0" smtClean="0"/>
              <a:t>– Accessory mineral in igneous rocks (</a:t>
            </a:r>
            <a:r>
              <a:rPr lang="en-US" sz="1600" b="1" dirty="0" err="1" smtClean="0"/>
              <a:t>nepheline</a:t>
            </a:r>
            <a:r>
              <a:rPr lang="en-US" sz="1600" b="1" dirty="0" smtClean="0"/>
              <a:t> </a:t>
            </a:r>
            <a:r>
              <a:rPr lang="en-US" sz="1600" b="1" dirty="0" err="1" smtClean="0"/>
              <a:t>syenite</a:t>
            </a:r>
            <a:r>
              <a:rPr lang="en-US" sz="1600" b="1" dirty="0" smtClean="0"/>
              <a:t>), </a:t>
            </a:r>
            <a:r>
              <a:rPr lang="en-US" sz="1600" b="1" dirty="0" err="1" smtClean="0"/>
              <a:t>schists</a:t>
            </a:r>
            <a:r>
              <a:rPr lang="en-US" sz="1600" b="1" dirty="0" smtClean="0"/>
              <a:t>, gneisses, Fe ore, detrital mineral</a:t>
            </a:r>
          </a:p>
          <a:p>
            <a:pPr marL="0" indent="0">
              <a:buNone/>
            </a:pPr>
            <a:endParaRPr lang="en-US" sz="1600" b="1" dirty="0" smtClean="0"/>
          </a:p>
          <a:p>
            <a:pPr marL="0" indent="0">
              <a:buNone/>
            </a:pPr>
            <a:endParaRPr lang="ru-RU" sz="1700" b="1" dirty="0"/>
          </a:p>
        </p:txBody>
      </p:sp>
    </p:spTree>
    <p:extLst>
      <p:ext uri="{BB962C8B-B14F-4D97-AF65-F5344CB8AC3E}">
        <p14:creationId xmlns:p14="http://schemas.microsoft.com/office/powerpoint/2010/main" xmlns="" val="32699846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229600" cy="1143000"/>
          </a:xfrm>
        </p:spPr>
        <p:txBody>
          <a:bodyPr>
            <a:normAutofit fontScale="90000"/>
          </a:bodyPr>
          <a:lstStyle/>
          <a:p>
            <a:r>
              <a:rPr lang="ru-RU" sz="3200" b="1" dirty="0" smtClean="0"/>
              <a:t>Промышленные типы месторождений</a:t>
            </a:r>
            <a:br>
              <a:rPr lang="ru-RU" sz="3200" b="1" dirty="0" smtClean="0"/>
            </a:br>
            <a:r>
              <a:rPr lang="ru-RU" sz="3200" b="1" dirty="0" smtClean="0"/>
              <a:t>Э н д о г е н </a:t>
            </a:r>
            <a:r>
              <a:rPr lang="ru-RU" sz="3200" b="1" dirty="0" err="1" smtClean="0"/>
              <a:t>н</a:t>
            </a:r>
            <a:r>
              <a:rPr lang="ru-RU" sz="3200" b="1" dirty="0" smtClean="0"/>
              <a:t> ы е   м е с т о р о ж д е н и я</a:t>
            </a:r>
            <a:br>
              <a:rPr lang="ru-RU" sz="3200" b="1" dirty="0" smtClean="0"/>
            </a:br>
            <a:endParaRPr lang="ru-RU" sz="3200" b="1" dirty="0"/>
          </a:p>
        </p:txBody>
      </p:sp>
      <p:sp>
        <p:nvSpPr>
          <p:cNvPr id="3" name="Объект 2"/>
          <p:cNvSpPr>
            <a:spLocks noGrp="1"/>
          </p:cNvSpPr>
          <p:nvPr>
            <p:ph idx="1"/>
          </p:nvPr>
        </p:nvSpPr>
        <p:spPr/>
        <p:txBody>
          <a:bodyPr>
            <a:normAutofit fontScale="55000" lnSpcReduction="20000"/>
          </a:bodyPr>
          <a:lstStyle/>
          <a:p>
            <a:pPr marL="0" indent="0" algn="just">
              <a:buNone/>
            </a:pPr>
            <a:r>
              <a:rPr lang="ru-RU" b="1" dirty="0" smtClean="0"/>
              <a:t>Магматические (позднемагматические) месторождения связаны с основными и ультраосновными породами. </a:t>
            </a:r>
          </a:p>
          <a:p>
            <a:pPr marL="0" indent="0" algn="just">
              <a:buNone/>
            </a:pPr>
            <a:r>
              <a:rPr lang="ru-RU" b="1" dirty="0" smtClean="0"/>
              <a:t>Наиболее значительные месторождения приурочены к крупным массивам анортозитовой формации, </a:t>
            </a:r>
            <a:r>
              <a:rPr lang="ru-RU" b="1" dirty="0" err="1" smtClean="0"/>
              <a:t>интрузиям</a:t>
            </a:r>
            <a:r>
              <a:rPr lang="ru-RU" b="1" dirty="0" smtClean="0"/>
              <a:t> габбро-</a:t>
            </a:r>
            <a:r>
              <a:rPr lang="ru-RU" b="1" dirty="0" err="1" smtClean="0"/>
              <a:t>норитов</a:t>
            </a:r>
            <a:r>
              <a:rPr lang="ru-RU" b="1" dirty="0" smtClean="0"/>
              <a:t> и габбро-долеритов. </a:t>
            </a:r>
          </a:p>
          <a:p>
            <a:pPr marL="0" indent="0" algn="just">
              <a:buNone/>
            </a:pPr>
            <a:r>
              <a:rPr lang="ru-RU" b="1" dirty="0" smtClean="0"/>
              <a:t>Рудные тела имеют жилообразную форму. </a:t>
            </a:r>
          </a:p>
          <a:p>
            <a:pPr marL="0" indent="0" algn="just">
              <a:buNone/>
            </a:pPr>
            <a:r>
              <a:rPr lang="ru-RU" b="1" dirty="0" smtClean="0"/>
              <a:t>Преобладают массивные текстуры. </a:t>
            </a:r>
          </a:p>
          <a:p>
            <a:pPr marL="0" indent="0" algn="just">
              <a:buNone/>
            </a:pPr>
            <a:r>
              <a:rPr lang="ru-RU" b="1" dirty="0" smtClean="0"/>
              <a:t>Руды по составу ильменит-магнетитовые. </a:t>
            </a:r>
          </a:p>
          <a:p>
            <a:pPr marL="0" indent="0" algn="just">
              <a:buNone/>
            </a:pPr>
            <a:r>
              <a:rPr lang="ru-RU" b="1" dirty="0" smtClean="0"/>
              <a:t>Содержание TiO</a:t>
            </a:r>
            <a:r>
              <a:rPr lang="ru-RU" sz="2200" b="1" dirty="0" smtClean="0"/>
              <a:t>2</a:t>
            </a:r>
            <a:r>
              <a:rPr lang="ru-RU" b="1" dirty="0" smtClean="0"/>
              <a:t> 32-36%, </a:t>
            </a:r>
            <a:r>
              <a:rPr lang="ru-RU" b="1" dirty="0" err="1" smtClean="0"/>
              <a:t>Fe</a:t>
            </a:r>
            <a:r>
              <a:rPr lang="ru-RU" b="1" dirty="0" smtClean="0"/>
              <a:t> 39-43%.</a:t>
            </a:r>
          </a:p>
          <a:p>
            <a:pPr marL="0" indent="0" algn="just">
              <a:buNone/>
            </a:pPr>
            <a:r>
              <a:rPr lang="ru-RU" b="1" dirty="0" smtClean="0"/>
              <a:t>В России к ним принадлежат месторождения Восточного </a:t>
            </a:r>
            <a:r>
              <a:rPr lang="ru-RU" b="1" dirty="0" err="1" smtClean="0"/>
              <a:t>Саяна</a:t>
            </a:r>
            <a:r>
              <a:rPr lang="ru-RU" b="1" dirty="0" smtClean="0"/>
              <a:t> (Мало-</a:t>
            </a:r>
            <a:r>
              <a:rPr lang="ru-RU" b="1" dirty="0" err="1" smtClean="0"/>
              <a:t>Тогульское</a:t>
            </a:r>
            <a:r>
              <a:rPr lang="ru-RU" b="1" dirty="0" smtClean="0"/>
              <a:t> и др.), месторождения Урала (</a:t>
            </a:r>
            <a:r>
              <a:rPr lang="ru-RU" b="1" dirty="0" err="1" smtClean="0"/>
              <a:t>Кусинское</a:t>
            </a:r>
            <a:r>
              <a:rPr lang="ru-RU" b="1" dirty="0" smtClean="0"/>
              <a:t>); Карелии (</a:t>
            </a:r>
            <a:r>
              <a:rPr lang="ru-RU" b="1" dirty="0" err="1" smtClean="0"/>
              <a:t>Пудожгорское</a:t>
            </a:r>
            <a:r>
              <a:rPr lang="ru-RU" b="1" dirty="0" smtClean="0"/>
              <a:t>); </a:t>
            </a:r>
          </a:p>
          <a:p>
            <a:pPr marL="0" indent="0" algn="just">
              <a:buNone/>
            </a:pPr>
            <a:r>
              <a:rPr lang="ru-RU" b="1" dirty="0" smtClean="0"/>
              <a:t>в Канаде  - Лак-Тио, </a:t>
            </a:r>
            <a:r>
              <a:rPr lang="ru-RU" b="1" dirty="0" err="1" smtClean="0"/>
              <a:t>Аллард-Лейк</a:t>
            </a:r>
            <a:r>
              <a:rPr lang="ru-RU" b="1" dirty="0" smtClean="0"/>
              <a:t>; в США – </a:t>
            </a:r>
            <a:r>
              <a:rPr lang="ru-RU" b="1" dirty="0" err="1" smtClean="0"/>
              <a:t>Тегавус</a:t>
            </a:r>
            <a:r>
              <a:rPr lang="ru-RU" b="1" dirty="0" smtClean="0"/>
              <a:t>; в ЮАР – </a:t>
            </a:r>
            <a:r>
              <a:rPr lang="ru-RU" b="1" dirty="0" err="1" smtClean="0"/>
              <a:t>Бушвельд</a:t>
            </a:r>
            <a:r>
              <a:rPr lang="ru-RU" b="1" dirty="0" smtClean="0"/>
              <a:t>; в Норвегии – </a:t>
            </a:r>
            <a:r>
              <a:rPr lang="ru-RU" b="1" dirty="0" err="1" smtClean="0"/>
              <a:t>Теллнес</a:t>
            </a:r>
            <a:r>
              <a:rPr lang="ru-RU" b="1" dirty="0" smtClean="0"/>
              <a:t>.</a:t>
            </a:r>
          </a:p>
          <a:p>
            <a:pPr marL="0" indent="0" algn="just">
              <a:buNone/>
            </a:pPr>
            <a:r>
              <a:rPr lang="ru-RU" b="1" dirty="0" smtClean="0"/>
              <a:t>С </a:t>
            </a:r>
            <a:r>
              <a:rPr lang="ru-RU" b="1" dirty="0" err="1" smtClean="0"/>
              <a:t>интрузиями</a:t>
            </a:r>
            <a:r>
              <a:rPr lang="ru-RU" b="1" dirty="0" smtClean="0"/>
              <a:t> щелочного состава связаны вкрапленные руды </a:t>
            </a:r>
            <a:r>
              <a:rPr lang="ru-RU" b="1" dirty="0" err="1" smtClean="0"/>
              <a:t>лопаритового</a:t>
            </a:r>
            <a:r>
              <a:rPr lang="ru-RU" b="1" dirty="0" smtClean="0"/>
              <a:t>, </a:t>
            </a:r>
            <a:r>
              <a:rPr lang="ru-RU" b="1" dirty="0" err="1" smtClean="0"/>
              <a:t>перовскитового</a:t>
            </a:r>
            <a:r>
              <a:rPr lang="ru-RU" b="1" dirty="0" smtClean="0"/>
              <a:t> и титаномагнетитового состава, в которых титан является побочным компонентом, главное промышленное значение в них имеют редкие (</a:t>
            </a:r>
            <a:r>
              <a:rPr lang="ru-RU" b="1" dirty="0" err="1" smtClean="0"/>
              <a:t>Nb</a:t>
            </a:r>
            <a:r>
              <a:rPr lang="ru-RU" b="1" dirty="0" smtClean="0"/>
              <a:t>) и редкоземельные элементы.</a:t>
            </a:r>
          </a:p>
          <a:p>
            <a:pPr marL="0" indent="0">
              <a:buNone/>
            </a:pPr>
            <a:endParaRPr lang="ru-RU" dirty="0"/>
          </a:p>
        </p:txBody>
      </p:sp>
    </p:spTree>
    <p:extLst>
      <p:ext uri="{BB962C8B-B14F-4D97-AF65-F5344CB8AC3E}">
        <p14:creationId xmlns:p14="http://schemas.microsoft.com/office/powerpoint/2010/main" xmlns="" val="1019625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smtClean="0"/>
              <a:t>Э к з о г е н </a:t>
            </a:r>
            <a:r>
              <a:rPr lang="ru-RU" sz="3600" b="1" dirty="0" err="1" smtClean="0"/>
              <a:t>н</a:t>
            </a:r>
            <a:r>
              <a:rPr lang="ru-RU" sz="3600" b="1" dirty="0" smtClean="0"/>
              <a:t> ы е   м е с т о р о ж д е н и я</a:t>
            </a:r>
            <a:br>
              <a:rPr lang="ru-RU" sz="3600" b="1" dirty="0" smtClean="0"/>
            </a:br>
            <a:endParaRPr lang="ru-RU" sz="3600" b="1" dirty="0"/>
          </a:p>
        </p:txBody>
      </p:sp>
      <p:sp>
        <p:nvSpPr>
          <p:cNvPr id="3" name="Объект 2"/>
          <p:cNvSpPr>
            <a:spLocks noGrp="1"/>
          </p:cNvSpPr>
          <p:nvPr>
            <p:ph idx="1"/>
          </p:nvPr>
        </p:nvSpPr>
        <p:spPr/>
        <p:txBody>
          <a:bodyPr>
            <a:normAutofit fontScale="70000" lnSpcReduction="20000"/>
          </a:bodyPr>
          <a:lstStyle/>
          <a:p>
            <a:pPr marL="0" indent="0" algn="just">
              <a:buNone/>
            </a:pPr>
            <a:r>
              <a:rPr lang="ru-RU" b="1" dirty="0" smtClean="0"/>
              <a:t>Месторождения выветривания. </a:t>
            </a:r>
          </a:p>
          <a:p>
            <a:pPr marL="0" indent="0" algn="just">
              <a:buNone/>
            </a:pPr>
            <a:r>
              <a:rPr lang="ru-RU" b="1" dirty="0" smtClean="0"/>
              <a:t>Современные и погребенные титаноносные коры образуются на габброидных и метаморфических породах. Мощность </a:t>
            </a:r>
            <a:r>
              <a:rPr lang="ru-RU" b="1" dirty="0" err="1" smtClean="0"/>
              <a:t>кор</a:t>
            </a:r>
            <a:r>
              <a:rPr lang="ru-RU" b="1" dirty="0" smtClean="0"/>
              <a:t> достигает нескольких десятков метров. Титан представлен ильменитом и рутилом. Содержание ильменита может достигать нескольких сотен, а рутила десятков килограммов на кубический метр. Коры имеют самостоятельное промышленное значение и являются источником рудного материала для образования россыпных месторождений.</a:t>
            </a:r>
          </a:p>
          <a:p>
            <a:pPr marL="0" indent="0" algn="just">
              <a:buNone/>
            </a:pPr>
            <a:r>
              <a:rPr lang="ru-RU" b="1" dirty="0" smtClean="0"/>
              <a:t>Более 140 минералов (например, пироксены, амфиболы, слюды) содержат более 1 % TiO</a:t>
            </a:r>
            <a:r>
              <a:rPr lang="ru-RU" sz="1700" b="1" dirty="0" smtClean="0"/>
              <a:t>2</a:t>
            </a:r>
            <a:r>
              <a:rPr lang="ru-RU" b="1" dirty="0" smtClean="0"/>
              <a:t>. Эти минералы менее устойчивы в зоне </a:t>
            </a:r>
            <a:r>
              <a:rPr lang="ru-RU" b="1" dirty="0" err="1" smtClean="0"/>
              <a:t>гипергенеза</a:t>
            </a:r>
            <a:r>
              <a:rPr lang="ru-RU" b="1" dirty="0" smtClean="0"/>
              <a:t> чем окислы титана, и следовательно, в латеритных </a:t>
            </a:r>
            <a:r>
              <a:rPr lang="ru-RU" b="1" dirty="0" err="1" smtClean="0"/>
              <a:t>корах</a:t>
            </a:r>
            <a:r>
              <a:rPr lang="ru-RU" b="1" dirty="0" smtClean="0"/>
              <a:t> выветривания обогащены титаном.</a:t>
            </a:r>
          </a:p>
          <a:p>
            <a:pPr marL="0" indent="0" algn="just">
              <a:buNone/>
            </a:pPr>
            <a:endParaRPr lang="ru-RU" b="1" dirty="0"/>
          </a:p>
        </p:txBody>
      </p:sp>
    </p:spTree>
    <p:extLst>
      <p:ext uri="{BB962C8B-B14F-4D97-AF65-F5344CB8AC3E}">
        <p14:creationId xmlns:p14="http://schemas.microsoft.com/office/powerpoint/2010/main" xmlns="" val="38791996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ed4fbed66794d6c8996796b35e65985d8e57f"/>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1474</Words>
  <Application>Microsoft Office PowerPoint</Application>
  <PresentationFormat>Экран (4:3)</PresentationFormat>
  <Paragraphs>125</Paragraphs>
  <Slides>15</Slides>
  <Notes>15</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I. Ч Е Р Н Ы Е   М Е Т А Л Л Ы</vt:lpstr>
      <vt:lpstr>Общие сведения и области применения </vt:lpstr>
      <vt:lpstr>Обзор ресурсов </vt:lpstr>
      <vt:lpstr>World titanium production in 2005 by country and mining company. </vt:lpstr>
      <vt:lpstr>Кондиции </vt:lpstr>
      <vt:lpstr>Геохимия и минералогия </vt:lpstr>
      <vt:lpstr>Titanium minerals of economic importance </vt:lpstr>
      <vt:lpstr>Промышленные типы месторождений Э н д о г е н н ы е   м е с т о р о ж д е н и я </vt:lpstr>
      <vt:lpstr>Э к з о г е н н ы е   м е с т о р о ж д е н и я </vt:lpstr>
      <vt:lpstr>Россыпные месторождения </vt:lpstr>
      <vt:lpstr>Рис. 1. Поперечный разрез одной из залежей сарматской россыпи Правобережного месторождения и график изменения содержания тяжелых минералов в среднесарматских продуктивных песках, по М. Векличу и др.: 1 - лессы и лессовидные суглинки; 2 - глины и суглинки; 3 - глины; 4 - пески кварцевые мелко- и среднезернистые; 5 - пески кварцевые мелко- и тонкозернистые; 6 - пески кварц-глауконитовые. Содержание тяжелых минералов: 7 - низкое, 8 - высокое, 9 - очень высокое; 10 - циркониево-титановые залежи в отложениях полтавской серии.</vt:lpstr>
      <vt:lpstr>Слайд 12</vt:lpstr>
      <vt:lpstr>Fig. 07.02. Titanium-bearing heavy minerals.  a) Rounded ilmenite from Brandse Baai coastal placers, South Africa (SEM). b) Rounded rutile from Brandse Baai coastal placers, South Africa (SEM). c) Platy aggregates of anatase from kaolinitic saprolite which formed under subtropical climatic conditions (thin section, plane polarized light). d) Subrounded brookite from saprolite (thin section, partly crossed polars to show its anomalous optical properties).</vt:lpstr>
      <vt:lpstr>Вулканогенно-осадочные месторождения </vt:lpstr>
      <vt:lpstr>М е т а м о р ф о г е н н а я   с е р и я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Ч Е Р Н Ы Е   М Е Т А Л Л Ы</dc:title>
  <dc:creator>Erohina</dc:creator>
  <cp:lastModifiedBy>nebom zav</cp:lastModifiedBy>
  <cp:revision>12</cp:revision>
  <dcterms:created xsi:type="dcterms:W3CDTF">2012-01-26T07:00:06Z</dcterms:created>
  <dcterms:modified xsi:type="dcterms:W3CDTF">2015-04-15T12:49:39Z</dcterms:modified>
</cp:coreProperties>
</file>