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0259A53-D9DF-4AA8-AEF2-F343AC8DA36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01E8736-7696-437C-90E9-CD1DD89F30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ja.biz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shade val="48000"/>
                <a:satMod val="230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062912" cy="1470025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Скандий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АРТЁМ\Downloads\Scandium_sublimed_dendritic_and_1cm3_cu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1834" y="3068960"/>
            <a:ext cx="406876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5613184"/>
              </p:ext>
            </p:extLst>
          </p:nvPr>
        </p:nvGraphicFramePr>
        <p:xfrm>
          <a:off x="683568" y="1905610"/>
          <a:ext cx="3600400" cy="4061683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1080120"/>
                <a:gridCol w="2520280"/>
              </a:tblGrid>
              <a:tr h="1379374">
                <a:tc>
                  <a:txBody>
                    <a:bodyPr/>
                    <a:lstStyle/>
                    <a:p>
                      <a:pPr algn="l"/>
                      <a:r>
                        <a:rPr lang="ru-RU" sz="40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21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Скандий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909812">
                <a:tc gridSpan="2">
                  <a:txBody>
                    <a:bodyPr/>
                    <a:lstStyle/>
                    <a:p>
                      <a:pPr fontAlgn="ctr"/>
                      <a:r>
                        <a:rPr lang="en-US" sz="4000" b="0" dirty="0" err="1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Georgia"/>
                        </a:rPr>
                        <a:t>Sc</a:t>
                      </a:r>
                      <a:endParaRPr lang="en-US" sz="4000" b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Georgia"/>
                      </a:endParaRPr>
                    </a:p>
                    <a:p>
                      <a:pPr algn="ctr" fontAlgn="ctr"/>
                      <a:r>
                        <a:rPr lang="en-US" sz="40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44,956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690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3d</a:t>
                      </a:r>
                      <a:r>
                        <a:rPr lang="en-US" sz="4000" b="0" baseline="300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en-US" sz="40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4s</a:t>
                      </a:r>
                      <a:r>
                        <a:rPr lang="en-US" sz="4000" b="0" baseline="300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4000" b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 marL="38100" marR="38100" marT="38100" marB="381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4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87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Применение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Металлургия</a:t>
            </a:r>
          </a:p>
          <a:p>
            <a:r>
              <a:rPr lang="ru-RU" b="1" dirty="0"/>
              <a:t>Сверхтвёрдые материалы</a:t>
            </a:r>
          </a:p>
          <a:p>
            <a:r>
              <a:rPr lang="ru-RU" b="1" dirty="0"/>
              <a:t>Микроэлектроника</a:t>
            </a:r>
          </a:p>
          <a:p>
            <a:r>
              <a:rPr lang="ru-RU" b="1" dirty="0"/>
              <a:t>Источники света</a:t>
            </a:r>
          </a:p>
          <a:p>
            <a:r>
              <a:rPr lang="ru-RU" b="1" dirty="0"/>
              <a:t>Ядерная энергетика</a:t>
            </a:r>
          </a:p>
          <a:p>
            <a:r>
              <a:rPr lang="ru-RU" b="1" dirty="0"/>
              <a:t>Медицина</a:t>
            </a:r>
          </a:p>
          <a:p>
            <a:r>
              <a:rPr lang="ru-RU" b="1" dirty="0"/>
              <a:t>Лазерные материалы</a:t>
            </a:r>
          </a:p>
          <a:p>
            <a:r>
              <a:rPr lang="ru-RU" b="1" dirty="0"/>
              <a:t>Производство солнечных батарей</a:t>
            </a:r>
          </a:p>
          <a:p>
            <a:r>
              <a:rPr lang="ru-RU" b="1" dirty="0"/>
              <a:t>МГД-генераторы</a:t>
            </a:r>
          </a:p>
          <a:p>
            <a:r>
              <a:rPr lang="ru-RU" b="1" dirty="0"/>
              <a:t>Рентгеновские зеркала</a:t>
            </a:r>
          </a:p>
          <a:p>
            <a:r>
              <a:rPr lang="ru-RU" b="1" dirty="0"/>
              <a:t>Огнеупорные материалы</a:t>
            </a:r>
          </a:p>
          <a:p>
            <a:r>
              <a:rPr lang="ru-RU" b="1" dirty="0"/>
              <a:t>Производство </a:t>
            </a:r>
            <a:r>
              <a:rPr lang="ru-RU" b="1" dirty="0" err="1"/>
              <a:t>фианитов</a:t>
            </a:r>
            <a:endParaRPr lang="ru-RU" b="1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4494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Производство и потребление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00422977"/>
              </p:ext>
            </p:extLst>
          </p:nvPr>
        </p:nvGraphicFramePr>
        <p:xfrm>
          <a:off x="457200" y="1988979"/>
          <a:ext cx="8229600" cy="384048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Страна</a:t>
                      </a:r>
                    </a:p>
                  </a:txBody>
                  <a:tcPr marR="200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Объём добычи,</a:t>
                      </a:r>
                      <a:br>
                        <a:rPr lang="ru-RU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не менее,</a:t>
                      </a:r>
                      <a:br>
                        <a:rPr lang="ru-RU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кг/год</a:t>
                      </a:r>
                    </a:p>
                  </a:txBody>
                  <a:tcPr marR="200025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Китай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50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Франция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Норвегия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bg1"/>
                          </a:solidFill>
                          <a:effectLst/>
                        </a:rPr>
                        <a:t>120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США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500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Япония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30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Казахстан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700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Украина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610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Россия</a:t>
                      </a:r>
                      <a:endParaRPr lang="ru-RU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  <a:effectLst/>
                        </a:rPr>
                        <a:t>958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2910" y="15208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1988 году производство оксида скандия в мире составило:</a:t>
            </a:r>
          </a:p>
        </p:txBody>
      </p:sp>
    </p:spTree>
    <p:extLst>
      <p:ext uri="{BB962C8B-B14F-4D97-AF65-F5344CB8AC3E}">
        <p14:creationId xmlns:p14="http://schemas.microsoft.com/office/powerpoint/2010/main" xmlns="" val="413032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97666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Следует учесть колоссальные ресурсы скандия в России и бывшем Советском Союзе (данные по добыче весьма разрозненны, но объёмы добычи, по оценкам независимых специалистов, равны или превышают официальную мировую добычу). В целом, по оценкам независимых специалистов, в настоящее время основными продуцентами скандия (оксида скандия) являются Россия, Китай, Украина и Казахстан. Публикуемые в печати объёмы скандия/оксида скандия в США, Японии, Франции — это в большей степени вторичный металл и металл, закупленный на мировом рынке. В определённой степени в ближайшие годы ожидается значительный объём поступлений скандиевого сырья из Австралии, Канады, Бразилии.</a:t>
            </a:r>
          </a:p>
          <a:p>
            <a:r>
              <a:rPr lang="ru-RU" dirty="0"/>
              <a:t>Следует также отметить, что запасы редкоземельного сырья в Монголии, содержащего скандий, это также перспективный источник скандия для скандиевой промышленности и развития металлургии скандия</a:t>
            </a:r>
            <a:r>
              <a:rPr lang="ru-RU" dirty="0" smtClean="0"/>
              <a:t>.</a:t>
            </a:r>
          </a:p>
          <a:p>
            <a:r>
              <a:rPr lang="ru-RU" dirty="0"/>
              <a:t>Скандий смело можно назвать металлом XXI века и прогнозировать резкий рост его добычи, рост цен и спрос в связи с переработкой огромного количества каменных углей (особенно переработка каменных углей России) на жидкое топливо. Последние пять лет цены на металлический скандий на мировом рынке колеблются от 12 до 20 тыс. </a:t>
            </a:r>
            <a:r>
              <a:rPr lang="ru-RU" dirty="0" err="1"/>
              <a:t>долл</a:t>
            </a:r>
            <a:r>
              <a:rPr lang="ru-RU" dirty="0"/>
              <a:t> за один кг (время от времени наблюдаются резкие скачки цен на скандий и его оксид, мало объяснимые с точки зрения специалистов).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149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Изотопы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Радиоактивный изотоп </a:t>
            </a:r>
            <a:r>
              <a:rPr lang="ru-RU" baseline="30000" dirty="0"/>
              <a:t>46</a:t>
            </a:r>
            <a:r>
              <a:rPr lang="ru-RU" dirty="0"/>
              <a:t>Sc (период полураспада 83,83 </a:t>
            </a:r>
            <a:r>
              <a:rPr lang="ru-RU" dirty="0" err="1" smtClean="0"/>
              <a:t>сут</a:t>
            </a:r>
            <a:r>
              <a:rPr lang="ru-RU" dirty="0" smtClean="0"/>
              <a:t>) </a:t>
            </a:r>
            <a:r>
              <a:rPr lang="ru-RU" dirty="0"/>
              <a:t>используется в качестве «метки» в нефтеперерабатывающей промышленности, для контроля металлургических процессов и лечения раковых опухолей.</a:t>
            </a:r>
          </a:p>
          <a:p>
            <a:r>
              <a:rPr lang="ru-RU" dirty="0"/>
              <a:t>Изотоп скандий-47 (период полураспада 3,35 </a:t>
            </a:r>
            <a:r>
              <a:rPr lang="ru-RU" dirty="0" err="1"/>
              <a:t>сут</a:t>
            </a:r>
            <a:r>
              <a:rPr lang="ru-RU" dirty="0"/>
              <a:t>) является одним из лучших источников позитронов.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1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Список литературы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Википедия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524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Выполнил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Тимошин Артём 1к – 6гр.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18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ОГЛАВЛЕНИЕ</a:t>
            </a:r>
            <a:endParaRPr lang="ru-RU" sz="7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Описание</a:t>
            </a:r>
          </a:p>
          <a:p>
            <a:r>
              <a:rPr lang="ru-RU" sz="2000" dirty="0" smtClean="0"/>
              <a:t>История открытия</a:t>
            </a:r>
          </a:p>
          <a:p>
            <a:r>
              <a:rPr lang="ru-RU" sz="2000" dirty="0" smtClean="0"/>
              <a:t>Месторождения</a:t>
            </a:r>
          </a:p>
          <a:p>
            <a:r>
              <a:rPr lang="ru-RU" sz="2000" dirty="0" smtClean="0"/>
              <a:t>Физические свойства</a:t>
            </a:r>
          </a:p>
          <a:p>
            <a:r>
              <a:rPr lang="ru-RU" sz="2000" dirty="0" smtClean="0"/>
              <a:t>Химические свойства</a:t>
            </a:r>
          </a:p>
          <a:p>
            <a:r>
              <a:rPr lang="ru-RU" sz="2000" dirty="0" smtClean="0"/>
              <a:t>Мировые ресурсы скандия</a:t>
            </a:r>
          </a:p>
          <a:p>
            <a:r>
              <a:rPr lang="ru-RU" sz="2000" dirty="0" smtClean="0"/>
              <a:t>Получение</a:t>
            </a:r>
          </a:p>
          <a:p>
            <a:r>
              <a:rPr lang="ru-RU" sz="2000" dirty="0" smtClean="0"/>
              <a:t>Применение</a:t>
            </a:r>
          </a:p>
          <a:p>
            <a:r>
              <a:rPr lang="ru-RU" sz="2000" dirty="0" smtClean="0"/>
              <a:t>Производство и потребление</a:t>
            </a:r>
          </a:p>
          <a:p>
            <a:r>
              <a:rPr lang="ru-RU" sz="2000" dirty="0" smtClean="0"/>
              <a:t>Изотопы</a:t>
            </a:r>
          </a:p>
          <a:p>
            <a:r>
              <a:rPr lang="ru-RU" sz="2000" dirty="0" smtClean="0"/>
              <a:t>Список литературы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493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Описание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err="1">
                <a:latin typeface="Arial" pitchFamily="34" charset="0"/>
                <a:cs typeface="Arial" pitchFamily="34" charset="0"/>
              </a:rPr>
              <a:t>Ска́ндий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(лат.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Scandium</a:t>
            </a:r>
            <a:r>
              <a:rPr lang="ru-RU" dirty="0">
                <a:latin typeface="Arial" pitchFamily="34" charset="0"/>
                <a:cs typeface="Arial" pitchFamily="34" charset="0"/>
              </a:rPr>
              <a:t>; обозначается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символом</a:t>
            </a:r>
            <a:r>
              <a:rPr lang="ru-RU" dirty="0">
                <a:latin typeface="Arial" pitchFamily="34" charset="0"/>
                <a:cs typeface="Arial" pitchFamily="34" charset="0"/>
              </a:rPr>
              <a:t> 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Sc</a:t>
            </a:r>
            <a:r>
              <a:rPr lang="ru-RU" dirty="0">
                <a:latin typeface="Arial" pitchFamily="34" charset="0"/>
                <a:cs typeface="Arial" pitchFamily="34" charset="0"/>
              </a:rPr>
              <a:t>) — элемент побочной подгруппы третьей группы, четвёртого периода периодической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системы </a:t>
            </a:r>
            <a:r>
              <a:rPr lang="ru-RU" dirty="0">
                <a:latin typeface="Arial" pitchFamily="34" charset="0"/>
                <a:cs typeface="Arial" pitchFamily="34" charset="0"/>
              </a:rPr>
              <a:t>химических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элементов Д</a:t>
            </a:r>
            <a:r>
              <a:rPr lang="ru-RU" dirty="0">
                <a:latin typeface="Arial" pitchFamily="34" charset="0"/>
                <a:cs typeface="Arial" pitchFamily="34" charset="0"/>
              </a:rPr>
              <a:t>. И. Менделеева, с атомным номером 21. Простое вещество 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скандий</a:t>
            </a:r>
            <a:r>
              <a:rPr lang="ru-RU" dirty="0">
                <a:latin typeface="Arial" pitchFamily="34" charset="0"/>
                <a:cs typeface="Arial" pitchFamily="34" charset="0"/>
              </a:rPr>
              <a:t> (CAS-номер: 7440-20-2) — лёгкий металл серебристого цвета с характерным жёлтым отливом. Существует в двух кристаллических модификациях: α-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Sc</a:t>
            </a:r>
            <a:r>
              <a:rPr lang="ru-RU" dirty="0">
                <a:latin typeface="Arial" pitchFamily="34" charset="0"/>
                <a:cs typeface="Arial" pitchFamily="34" charset="0"/>
              </a:rPr>
              <a:t> с гексагональной решёткой типа магния, β-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Sc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скубической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объёмноцентрированной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решёткой, температура перехода α↔β 1336 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C.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69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История открытия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700" dirty="0"/>
              <a:t>Элемент был предсказан Д. И. Менделеевым (как эка-бор) и открыт в 1879 году шведским химиком Ларсом </a:t>
            </a:r>
            <a:r>
              <a:rPr lang="ru-RU" sz="2700" dirty="0" err="1"/>
              <a:t>Нильсоном</a:t>
            </a:r>
            <a:r>
              <a:rPr lang="ru-RU" sz="2700" dirty="0"/>
              <a:t>. </a:t>
            </a:r>
            <a:r>
              <a:rPr lang="ru-RU" sz="2700" dirty="0" err="1"/>
              <a:t>Нильсон</a:t>
            </a:r>
            <a:r>
              <a:rPr lang="ru-RU" sz="2700" dirty="0"/>
              <a:t> назвал элемент в честь </a:t>
            </a:r>
            <a:r>
              <a:rPr lang="ru-RU" sz="2700" u="sng" dirty="0"/>
              <a:t>Скандинавии</a:t>
            </a:r>
            <a:r>
              <a:rPr lang="ru-RU" sz="2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4976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Месторождения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700" dirty="0"/>
              <a:t>Самые значительные месторождения </a:t>
            </a:r>
            <a:r>
              <a:rPr lang="ru-RU" sz="2700" dirty="0" err="1"/>
              <a:t>тортвейтита</a:t>
            </a:r>
            <a:r>
              <a:rPr lang="ru-RU" sz="2700" dirty="0"/>
              <a:t> (минерала, наиболее богатого скандием) расположены на Мадагаскаре и в </a:t>
            </a:r>
            <a:r>
              <a:rPr lang="ru-RU" sz="2700" u="sng" dirty="0" smtClean="0"/>
              <a:t>Норвегии.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xmlns="" val="3635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Физические свойства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Скандий — лёгкий металл серебристого цвета с характерным жёлтым отливом. Существует в двух кристаллических модификациях: α-</a:t>
            </a:r>
            <a:r>
              <a:rPr lang="ru-RU" dirty="0" err="1"/>
              <a:t>Sc</a:t>
            </a:r>
            <a:r>
              <a:rPr lang="ru-RU" dirty="0"/>
              <a:t> </a:t>
            </a:r>
            <a:r>
              <a:rPr lang="ru-RU" dirty="0" err="1"/>
              <a:t>сгексагональной</a:t>
            </a:r>
            <a:r>
              <a:rPr lang="ru-RU" dirty="0"/>
              <a:t> решёткой </a:t>
            </a:r>
            <a:r>
              <a:rPr lang="ru-RU" dirty="0" smtClean="0"/>
              <a:t>типа </a:t>
            </a:r>
            <a:r>
              <a:rPr lang="ru-RU" dirty="0"/>
              <a:t>магния (a=3,3085 Å; с=5,2680 Å; z=2; пространственная группа </a:t>
            </a:r>
            <a:r>
              <a:rPr lang="ru-RU" i="1" dirty="0"/>
              <a:t>P6</a:t>
            </a:r>
            <a:r>
              <a:rPr lang="ru-RU" i="1" baseline="-25000" dirty="0"/>
              <a:t>3</a:t>
            </a:r>
            <a:r>
              <a:rPr lang="ru-RU" i="1" dirty="0"/>
              <a:t>/</a:t>
            </a:r>
            <a:r>
              <a:rPr lang="ru-RU" i="1" dirty="0" err="1"/>
              <a:t>mmc</a:t>
            </a:r>
            <a:r>
              <a:rPr lang="ru-RU" dirty="0"/>
              <a:t>), β-</a:t>
            </a:r>
            <a:r>
              <a:rPr lang="ru-RU" dirty="0" err="1"/>
              <a:t>Sc</a:t>
            </a:r>
            <a:r>
              <a:rPr lang="ru-RU" dirty="0"/>
              <a:t> с кубической </a:t>
            </a:r>
            <a:r>
              <a:rPr lang="ru-RU" dirty="0" err="1"/>
              <a:t>объёмноцентрированной</a:t>
            </a:r>
            <a:r>
              <a:rPr lang="ru-RU" dirty="0"/>
              <a:t> решёткой, температура перехода α↔β 1336 °C, ΔH перехода 4,01 кДж/моль. Температура плавления 1541 °C, температура кипения 2837 °C. Скандий — мягкий металл, с чистотой 99,5 % и выше (в отсутствие O</a:t>
            </a:r>
            <a:r>
              <a:rPr lang="ru-RU" baseline="-25000" dirty="0"/>
              <a:t>2</a:t>
            </a:r>
            <a:r>
              <a:rPr lang="ru-RU" dirty="0"/>
              <a:t>) легко поддается механической </a:t>
            </a:r>
            <a:r>
              <a:rPr lang="ru-RU" dirty="0" smtClean="0"/>
              <a:t>обработке.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03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Химические свойства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При хранении на воздухе тускнеет, покрываясь плёнкой оксида:</a:t>
            </a:r>
          </a:p>
          <a:p>
            <a:r>
              <a:rPr lang="en-US" sz="1800" dirty="0" smtClean="0"/>
              <a:t>4Sc + 3O2 </a:t>
            </a:r>
            <a:r>
              <a:rPr lang="en-US" sz="1800" dirty="0" smtClean="0">
                <a:sym typeface="Wingdings" pitchFamily="2" charset="2"/>
              </a:rPr>
              <a:t> 2Sc2O3</a:t>
            </a:r>
          </a:p>
          <a:p>
            <a:endParaRPr lang="en-US" sz="1800" dirty="0" smtClean="0">
              <a:sym typeface="Wingdings" pitchFamily="2" charset="2"/>
            </a:endParaRPr>
          </a:p>
          <a:p>
            <a:r>
              <a:rPr lang="ru-RU" sz="1800" dirty="0" smtClean="0">
                <a:sym typeface="Wingdings" pitchFamily="2" charset="2"/>
              </a:rPr>
              <a:t>Вступает в реакцию с галогенами: сера, углерод, азот, хлор.</a:t>
            </a:r>
          </a:p>
          <a:p>
            <a:r>
              <a:rPr lang="en-US" sz="1800" dirty="0" smtClean="0">
                <a:sym typeface="Wingdings" pitchFamily="2" charset="2"/>
              </a:rPr>
              <a:t>2Sc + 3Cl2  2ScCl3</a:t>
            </a:r>
          </a:p>
          <a:p>
            <a:r>
              <a:rPr lang="en-US" sz="1800" dirty="0" smtClean="0">
                <a:sym typeface="Wingdings" pitchFamily="2" charset="2"/>
              </a:rPr>
              <a:t>2Sc + 3S (t) Sc2S3</a:t>
            </a:r>
          </a:p>
          <a:p>
            <a:r>
              <a:rPr lang="en-US" sz="1800" dirty="0" smtClean="0">
                <a:sym typeface="Wingdings" pitchFamily="2" charset="2"/>
              </a:rPr>
              <a:t>4Sc + 3C (t) Sc4C3</a:t>
            </a:r>
          </a:p>
          <a:p>
            <a:r>
              <a:rPr lang="en-US" sz="1800" dirty="0" smtClean="0">
                <a:sym typeface="Wingdings" pitchFamily="2" charset="2"/>
              </a:rPr>
              <a:t>2Sc + N2 (t) 2ScN</a:t>
            </a:r>
          </a:p>
          <a:p>
            <a:endParaRPr lang="ru-RU" sz="1800" dirty="0" smtClean="0">
              <a:sym typeface="Wingdings" pitchFamily="2" charset="2"/>
            </a:endParaRPr>
          </a:p>
          <a:p>
            <a:r>
              <a:rPr lang="ru-RU" sz="1800" dirty="0" smtClean="0">
                <a:sym typeface="Wingdings" pitchFamily="2" charset="2"/>
              </a:rPr>
              <a:t>Реагирует с растворами кислот:</a:t>
            </a:r>
          </a:p>
          <a:p>
            <a:r>
              <a:rPr lang="en-US" sz="1800" dirty="0" smtClean="0">
                <a:sym typeface="Wingdings" pitchFamily="2" charset="2"/>
              </a:rPr>
              <a:t>2Sc + 6HCl  2ScCl3 + 3H2</a:t>
            </a:r>
          </a:p>
          <a:p>
            <a:endParaRPr lang="en-US" sz="1800" dirty="0">
              <a:sym typeface="Wingdings" pitchFamily="2" charset="2"/>
            </a:endParaRPr>
          </a:p>
          <a:p>
            <a:r>
              <a:rPr lang="ru-RU" sz="1800" dirty="0" smtClean="0">
                <a:sym typeface="Wingdings" pitchFamily="2" charset="2"/>
              </a:rPr>
              <a:t>Медленно растворяется в концентрированных растворах щелочей с выделением водорода и образованием </a:t>
            </a:r>
            <a:r>
              <a:rPr lang="ru-RU" sz="1800" dirty="0" err="1" smtClean="0">
                <a:sym typeface="Wingdings" pitchFamily="2" charset="2"/>
              </a:rPr>
              <a:t>гидроксоскандиатов</a:t>
            </a:r>
            <a:r>
              <a:rPr lang="ru-RU" sz="1800" dirty="0" smtClean="0">
                <a:sym typeface="Wingdings" pitchFamily="2" charset="2"/>
              </a:rPr>
              <a:t>:</a:t>
            </a:r>
          </a:p>
          <a:p>
            <a:r>
              <a:rPr lang="ru-RU" sz="1800" dirty="0" smtClean="0">
                <a:sym typeface="Wingdings" pitchFamily="2" charset="2"/>
              </a:rPr>
              <a:t>2</a:t>
            </a:r>
            <a:r>
              <a:rPr lang="en-US" sz="1800" dirty="0" err="1" smtClean="0">
                <a:sym typeface="Wingdings" pitchFamily="2" charset="2"/>
              </a:rPr>
              <a:t>Sc</a:t>
            </a:r>
            <a:r>
              <a:rPr lang="en-US" sz="1800" dirty="0" smtClean="0">
                <a:sym typeface="Wingdings" pitchFamily="2" charset="2"/>
              </a:rPr>
              <a:t> + 6NaOH + 6H2O  2Na3[</a:t>
            </a:r>
            <a:r>
              <a:rPr lang="en-US" sz="1800" dirty="0" err="1" smtClean="0">
                <a:sym typeface="Wingdings" pitchFamily="2" charset="2"/>
              </a:rPr>
              <a:t>Sc</a:t>
            </a:r>
            <a:r>
              <a:rPr lang="en-US" sz="1800" dirty="0" smtClean="0">
                <a:sym typeface="Wingdings" pitchFamily="2" charset="2"/>
              </a:rPr>
              <a:t>(OH)6] + 3H2</a:t>
            </a:r>
            <a:endParaRPr lang="ru-RU" sz="1800" dirty="0" smtClean="0">
              <a:sym typeface="Wingdings" pitchFamily="2" charset="2"/>
            </a:endParaRPr>
          </a:p>
          <a:p>
            <a:endParaRPr lang="en-US" sz="18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24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Мировые ресурсы скандия и получение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Скандий является рассеянным </a:t>
            </a:r>
            <a:r>
              <a:rPr lang="ru-RU" dirty="0" err="1"/>
              <a:t>литофильным</a:t>
            </a:r>
            <a:r>
              <a:rPr lang="ru-RU" dirty="0"/>
              <a:t> элементом (элемент горных пород), поэтому для технологии добычи этого элемента важно полное извлечение его из перерабатываемых руд и по мере развития металлургии руд-носителей скандия, его ежегодный объём добычи будет возрастать. Ниже приведены основные руды-носители и масса выделяемого из них попутного скандия:</a:t>
            </a:r>
          </a:p>
          <a:p>
            <a:r>
              <a:rPr lang="ru-RU" dirty="0"/>
              <a:t>Бокситы — 71 млн тонн переработки в год, содержат попутный скандий в объёме 710—1420 тонн;</a:t>
            </a:r>
          </a:p>
          <a:p>
            <a:r>
              <a:rPr lang="ru-RU" dirty="0"/>
              <a:t>Урановые руды — 50 млн тонн в год, попутный скандий 50—500 тонн в год;</a:t>
            </a:r>
          </a:p>
          <a:p>
            <a:r>
              <a:rPr lang="ru-RU" dirty="0"/>
              <a:t>Ильмениты — 2 млн тонн в год, попутный скандий 20—40 тонн в год;</a:t>
            </a:r>
          </a:p>
          <a:p>
            <a:r>
              <a:rPr lang="ru-RU" dirty="0"/>
              <a:t>Вольфрамиты — попутный скандий около 30—70 тонн в год;</a:t>
            </a:r>
          </a:p>
          <a:p>
            <a:r>
              <a:rPr lang="ru-RU" dirty="0"/>
              <a:t>Касситериты — 200 тысяч тонн в год, попутный скандий 20—25 тонн в год;</a:t>
            </a:r>
          </a:p>
          <a:p>
            <a:r>
              <a:rPr lang="ru-RU" dirty="0"/>
              <a:t>Цирконы — 100 тысяч тонн в год, попутный скандий 5—12 тонн в год.</a:t>
            </a:r>
          </a:p>
          <a:p>
            <a:r>
              <a:rPr lang="ru-RU" dirty="0"/>
              <a:t>Всего известно более сотни скандий-содержащих минералов, собственные его минералы (</a:t>
            </a:r>
            <a:r>
              <a:rPr lang="ru-RU" dirty="0" err="1"/>
              <a:t>тортвейтит</a:t>
            </a:r>
            <a:r>
              <a:rPr lang="ru-RU" dirty="0"/>
              <a:t>, </a:t>
            </a:r>
            <a:r>
              <a:rPr lang="ru-RU" dirty="0" err="1"/>
              <a:t>джервисит</a:t>
            </a:r>
            <a:r>
              <a:rPr lang="ru-RU" dirty="0"/>
              <a:t>) очень </a:t>
            </a:r>
            <a:r>
              <a:rPr lang="ru-RU" dirty="0" smtClean="0"/>
              <a:t>редки.</a:t>
            </a:r>
            <a:endParaRPr lang="ru-RU" dirty="0"/>
          </a:p>
          <a:p>
            <a:r>
              <a:rPr lang="ru-RU" dirty="0"/>
              <a:t>Скандий присутствует в каменном угле и для его добычи можно вести переработку доменных чугунолитейных шлаков, которая была начата в последние годы в ряде развитых стран.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572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6280"/>
          </a:xfrm>
        </p:spPr>
        <p:txBody>
          <a:bodyPr/>
          <a:lstStyle/>
          <a:p>
            <a:r>
              <a:rPr lang="ru-RU" dirty="0"/>
              <a:t>Следует отметить значительные ресурсы скандия в золе каменных углей и проблему разработки технологии извлечения скандия при переработке углей на искусственное жидкое топливо.</a:t>
            </a:r>
          </a:p>
        </p:txBody>
      </p:sp>
    </p:spTree>
    <p:extLst>
      <p:ext uri="{BB962C8B-B14F-4D97-AF65-F5344CB8AC3E}">
        <p14:creationId xmlns:p14="http://schemas.microsoft.com/office/powerpoint/2010/main" xmlns="" val="201662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d42b265df36cfa23c767e1c1988bf5b39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89</TotalTime>
  <Words>330</Words>
  <Application>Microsoft Office PowerPoint</Application>
  <PresentationFormat>Экран 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Скандий</vt:lpstr>
      <vt:lpstr>ОГЛАВЛЕНИЕ</vt:lpstr>
      <vt:lpstr>Описание</vt:lpstr>
      <vt:lpstr>История открытия</vt:lpstr>
      <vt:lpstr>Месторождения</vt:lpstr>
      <vt:lpstr>Физические свойства</vt:lpstr>
      <vt:lpstr>Химические свойства</vt:lpstr>
      <vt:lpstr>Мировые ресурсы скандия и получение</vt:lpstr>
      <vt:lpstr>Слайд 9</vt:lpstr>
      <vt:lpstr>Применение</vt:lpstr>
      <vt:lpstr>Производство и потребление</vt:lpstr>
      <vt:lpstr>Слайд 12</vt:lpstr>
      <vt:lpstr>Изотопы</vt:lpstr>
      <vt:lpstr>Список литературы</vt:lpstr>
      <vt:lpstr>Выполнил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Скандий</dc:title>
  <dc:creator>АРТЁМ</dc:creator>
  <cp:lastModifiedBy>nebom zav</cp:lastModifiedBy>
  <cp:revision>9</cp:revision>
  <dcterms:created xsi:type="dcterms:W3CDTF">2013-03-04T18:56:51Z</dcterms:created>
  <dcterms:modified xsi:type="dcterms:W3CDTF">2015-04-15T12:50:00Z</dcterms:modified>
</cp:coreProperties>
</file>