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Default Extension="docx" ContentType="application/vnd.openxmlformats-officedocument.wordprocessingml.document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emf" ContentType="image/x-emf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</p:sldIdLst>
  <p:sldSz cx="9144000" cy="6858000" type="screen4x3"/>
  <p:notesSz cx="6858000" cy="9144000"/>
  <p:custDataLst>
    <p:tags r:id="rId44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6600"/>
    <a:srgbClr val="0066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08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4C9BF7-66D1-46BB-A757-CDCB6316706F}" type="datetimeFigureOut">
              <a:rPr lang="ru-RU" smtClean="0"/>
              <a:pPr/>
              <a:t>06.04.2015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00D685-2BED-40CB-93A2-60C8C9A2DD0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4C9BF7-66D1-46BB-A757-CDCB6316706F}" type="datetimeFigureOut">
              <a:rPr lang="ru-RU" smtClean="0"/>
              <a:pPr/>
              <a:t>06.04.2015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00D685-2BED-40CB-93A2-60C8C9A2DD0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strips dir="r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4C9BF7-66D1-46BB-A757-CDCB6316706F}" type="datetimeFigureOut">
              <a:rPr lang="ru-RU" smtClean="0"/>
              <a:pPr/>
              <a:t>06.04.2015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00D685-2BED-40CB-93A2-60C8C9A2DD0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strips dir="r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4C9BF7-66D1-46BB-A757-CDCB6316706F}" type="datetimeFigureOut">
              <a:rPr lang="ru-RU" smtClean="0"/>
              <a:pPr/>
              <a:t>06.04.2015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00D685-2BED-40CB-93A2-60C8C9A2DD0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4C9BF7-66D1-46BB-A757-CDCB6316706F}" type="datetimeFigureOut">
              <a:rPr lang="ru-RU" smtClean="0"/>
              <a:pPr/>
              <a:t>06.04.2015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00D685-2BED-40CB-93A2-60C8C9A2DD0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strips dir="r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4C9BF7-66D1-46BB-A757-CDCB6316706F}" type="datetimeFigureOut">
              <a:rPr lang="ru-RU" smtClean="0"/>
              <a:pPr/>
              <a:t>06.04.2015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00D685-2BED-40CB-93A2-60C8C9A2DD0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4C9BF7-66D1-46BB-A757-CDCB6316706F}" type="datetimeFigureOut">
              <a:rPr lang="ru-RU" smtClean="0"/>
              <a:pPr/>
              <a:t>06.04.2015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00D685-2BED-40CB-93A2-60C8C9A2DD0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strips dir="r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4C9BF7-66D1-46BB-A757-CDCB6316706F}" type="datetimeFigureOut">
              <a:rPr lang="ru-RU" smtClean="0"/>
              <a:pPr/>
              <a:t>06.04.2015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00D685-2BED-40CB-93A2-60C8C9A2DD0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strips dir="r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4C9BF7-66D1-46BB-A757-CDCB6316706F}" type="datetimeFigureOut">
              <a:rPr lang="ru-RU" smtClean="0"/>
              <a:pPr/>
              <a:t>06.04.2015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00D685-2BED-40CB-93A2-60C8C9A2DD0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strips dir="r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4C9BF7-66D1-46BB-A757-CDCB6316706F}" type="datetimeFigureOut">
              <a:rPr lang="ru-RU" smtClean="0"/>
              <a:pPr/>
              <a:t>06.04.2015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00D685-2BED-40CB-93A2-60C8C9A2DD0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strips dir="r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4C9BF7-66D1-46BB-A757-CDCB6316706F}" type="datetimeFigureOut">
              <a:rPr lang="ru-RU" smtClean="0"/>
              <a:pPr/>
              <a:t>06.04.2015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00D685-2BED-40CB-93A2-60C8C9A2DD0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strips dir="rd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4C9BF7-66D1-46BB-A757-CDCB6316706F}" type="datetimeFigureOut">
              <a:rPr lang="ru-RU" smtClean="0"/>
              <a:pPr/>
              <a:t>06.04.2015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00D685-2BED-40CB-93A2-60C8C9A2DD0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strips dir="rd"/>
  </p:transition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emf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___Microsoft_Office_Word1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emf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1928802"/>
            <a:ext cx="6400800" cy="3709998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34540" y="1556792"/>
            <a:ext cx="507492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Прямоугольник 3"/>
          <p:cNvSpPr/>
          <p:nvPr/>
        </p:nvSpPr>
        <p:spPr>
          <a:xfrm>
            <a:off x="1764103" y="332656"/>
            <a:ext cx="5615794" cy="92333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Plain">
              <a:avLst/>
            </a:prstTxWarp>
            <a:spAutoFit/>
          </a:bodyPr>
          <a:lstStyle/>
          <a:p>
            <a:pPr algn="ctr"/>
            <a:r>
              <a:rPr lang="ru-RU" sz="5400" b="1" dirty="0" smtClean="0">
                <a:ln w="12700">
                  <a:solidFill>
                    <a:srgbClr val="002060"/>
                  </a:solidFill>
                </a:ln>
                <a:solidFill>
                  <a:schemeClr val="accent2"/>
                </a:solid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</a:rPr>
              <a:t>Шлифование</a:t>
            </a:r>
            <a:endParaRPr lang="ru-RU" sz="5400" b="1" dirty="0">
              <a:ln w="12700">
                <a:solidFill>
                  <a:srgbClr val="002060"/>
                </a:solidFill>
              </a:ln>
              <a:solidFill>
                <a:schemeClr val="accent2"/>
              </a:solidFill>
              <a:effectLst>
                <a:outerShdw blurRad="38100" dist="19050" dir="2700000" algn="tl" rotWithShape="0">
                  <a:schemeClr val="dk1">
                    <a:lumMod val="50000"/>
                    <a:alpha val="40000"/>
                  </a:schemeClr>
                </a:outerShdw>
              </a:effectLst>
            </a:endParaRPr>
          </a:p>
        </p:txBody>
      </p:sp>
    </p:spTree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>
            <a:noAutofit/>
          </a:bodyPr>
          <a:lstStyle/>
          <a:p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3200" b="1" spc="50" dirty="0" smtClean="0">
                <a:ln w="9525" cmpd="sng">
                  <a:solidFill>
                    <a:schemeClr val="tx2">
                      <a:lumMod val="60000"/>
                      <a:lumOff val="40000"/>
                    </a:schemeClr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Классификация </a:t>
            </a:r>
            <a:r>
              <a:rPr lang="ru-RU" sz="3200" b="1" spc="50" dirty="0">
                <a:ln w="9525" cmpd="sng">
                  <a:solidFill>
                    <a:schemeClr val="tx2">
                      <a:lumMod val="60000"/>
                      <a:lumOff val="40000"/>
                    </a:schemeClr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способов шлифования</a:t>
            </a:r>
            <a:br>
              <a:rPr lang="ru-RU" sz="3200" b="1" spc="50" dirty="0">
                <a:ln w="9525" cmpd="sng">
                  <a:solidFill>
                    <a:schemeClr val="tx2">
                      <a:lumMod val="60000"/>
                      <a:lumOff val="40000"/>
                    </a:schemeClr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</a:br>
            <a:endParaRPr lang="ru-RU" sz="3200" b="1" spc="50" dirty="0">
              <a:ln w="9525" cmpd="sng">
                <a:solidFill>
                  <a:schemeClr val="tx2">
                    <a:lumMod val="60000"/>
                    <a:lumOff val="40000"/>
                  </a:schemeClr>
                </a:solidFill>
                <a:prstDash val="solid"/>
              </a:ln>
              <a:solidFill>
                <a:schemeClr val="accent2">
                  <a:lumMod val="60000"/>
                  <a:lumOff val="40000"/>
                </a:scheme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endParaRPr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03478" y="836712"/>
            <a:ext cx="7337044" cy="57912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48680"/>
            <a:ext cx="8229600" cy="1296144"/>
          </a:xfrm>
        </p:spPr>
        <p:txBody>
          <a:bodyPr>
            <a:noAutofit/>
          </a:bodyPr>
          <a:lstStyle/>
          <a:p>
            <a:pPr algn="l"/>
            <a:r>
              <a:rPr lang="ru-RU" sz="2800" dirty="0"/>
              <a:t>Аналогично </a:t>
            </a:r>
            <a:r>
              <a:rPr lang="ru-RU" sz="2800" dirty="0" smtClean="0"/>
              <a:t>фрезерованию при </a:t>
            </a:r>
            <a:r>
              <a:rPr lang="ru-RU" sz="2800" dirty="0"/>
              <a:t>шлифовании также различают попутное и встречное шлифование</a:t>
            </a:r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439" y="1988840"/>
            <a:ext cx="8973121" cy="37355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04664"/>
            <a:ext cx="8229600" cy="576064"/>
          </a:xfrm>
        </p:spPr>
        <p:txBody>
          <a:bodyPr>
            <a:noAutofit/>
          </a:bodyPr>
          <a:lstStyle/>
          <a:p>
            <a:pPr lvl="0"/>
            <a:r>
              <a:rPr lang="ru-RU" sz="2800" b="1" dirty="0"/>
              <a:t> </a:t>
            </a:r>
            <a:r>
              <a:rPr lang="ru-RU" sz="2800" b="1" dirty="0" smtClean="0"/>
              <a:t/>
            </a:r>
            <a:br>
              <a:rPr lang="ru-RU" sz="2800" b="1" dirty="0" smtClean="0"/>
            </a:br>
            <a:r>
              <a:rPr lang="ru-RU" sz="2800" b="1" dirty="0" smtClean="0">
                <a:ln w="9525">
                  <a:solidFill>
                    <a:schemeClr val="accent3">
                      <a:lumMod val="60000"/>
                      <a:lumOff val="40000"/>
                    </a:schemeClr>
                  </a:solidFill>
                  <a:prstDash val="solid"/>
                </a:ln>
                <a:effectLst>
                  <a:outerShdw dist="38100" dir="2700000" algn="bl" rotWithShape="0">
                    <a:schemeClr val="accent5"/>
                  </a:outerShdw>
                </a:effectLst>
              </a:rPr>
              <a:t>2. Структура </a:t>
            </a:r>
            <a:r>
              <a:rPr lang="ru-RU" sz="2800" b="1" dirty="0">
                <a:ln w="9525">
                  <a:solidFill>
                    <a:schemeClr val="accent3">
                      <a:lumMod val="60000"/>
                      <a:lumOff val="40000"/>
                    </a:schemeClr>
                  </a:solidFill>
                  <a:prstDash val="solid"/>
                </a:ln>
                <a:effectLst>
                  <a:outerShdw dist="38100" dir="2700000" algn="bl" rotWithShape="0">
                    <a:schemeClr val="accent5"/>
                  </a:outerShdw>
                </a:effectLst>
              </a:rPr>
              <a:t>и состав шлифовального инструмента</a:t>
            </a:r>
            <a:r>
              <a:rPr lang="ru-RU" sz="2800" dirty="0"/>
              <a:t/>
            </a:r>
            <a:br>
              <a:rPr lang="ru-RU" sz="2800" dirty="0"/>
            </a:br>
            <a:endParaRPr lang="ru-RU" sz="2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052736"/>
            <a:ext cx="8229600" cy="5073427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dirty="0"/>
              <a:t>Режущие свойства шлифовального круга в значительной степени зависят от свойств и взаимодействия компонентов, определяющих структуру – </a:t>
            </a:r>
            <a:r>
              <a:rPr lang="ru-RU" b="1" dirty="0"/>
              <a:t>абразивного зерна, связки и </a:t>
            </a:r>
            <a:r>
              <a:rPr lang="ru-RU" b="1" dirty="0" smtClean="0"/>
              <a:t>пор</a:t>
            </a:r>
            <a:r>
              <a:rPr lang="ru-RU" dirty="0" smtClean="0"/>
              <a:t>.</a:t>
            </a:r>
          </a:p>
          <a:p>
            <a:pPr>
              <a:buNone/>
            </a:pPr>
            <a:r>
              <a:rPr lang="ru-RU" dirty="0" smtClean="0"/>
              <a:t>При </a:t>
            </a:r>
            <a:r>
              <a:rPr lang="ru-RU" dirty="0"/>
              <a:t>этом структурные компоненты выполняют следующую функцию:</a:t>
            </a:r>
          </a:p>
          <a:p>
            <a:pPr>
              <a:buNone/>
            </a:pPr>
            <a:r>
              <a:rPr lang="ru-RU" dirty="0"/>
              <a:t>• </a:t>
            </a:r>
            <a:r>
              <a:rPr lang="ru-RU" b="1" dirty="0"/>
              <a:t>а</a:t>
            </a:r>
            <a:r>
              <a:rPr lang="ru-RU" b="1" dirty="0" smtClean="0"/>
              <a:t>бразивный </a:t>
            </a:r>
            <a:r>
              <a:rPr lang="ru-RU" b="1" dirty="0"/>
              <a:t>материал </a:t>
            </a:r>
            <a:r>
              <a:rPr lang="ru-RU" dirty="0"/>
              <a:t>обеспечивает высокую износостойкость (является режущей кромкой</a:t>
            </a:r>
            <a:r>
              <a:rPr lang="ru-RU" dirty="0" smtClean="0"/>
              <a:t>);</a:t>
            </a:r>
            <a:endParaRPr lang="ru-RU" dirty="0"/>
          </a:p>
          <a:p>
            <a:pPr>
              <a:buNone/>
            </a:pPr>
            <a:r>
              <a:rPr lang="ru-RU" dirty="0"/>
              <a:t>• </a:t>
            </a:r>
            <a:r>
              <a:rPr lang="ru-RU" b="1" dirty="0"/>
              <a:t>связка </a:t>
            </a:r>
            <a:r>
              <a:rPr lang="ru-RU" dirty="0" smtClean="0"/>
              <a:t>придает </a:t>
            </a:r>
            <a:r>
              <a:rPr lang="ru-RU" dirty="0"/>
              <a:t>вязкость (демпфирование, степень твёрдости) ,</a:t>
            </a:r>
          </a:p>
          <a:p>
            <a:pPr>
              <a:buNone/>
            </a:pPr>
            <a:r>
              <a:rPr lang="ru-RU" dirty="0"/>
              <a:t>• </a:t>
            </a:r>
            <a:r>
              <a:rPr lang="ru-RU" b="1" dirty="0"/>
              <a:t>поры </a:t>
            </a:r>
            <a:r>
              <a:rPr lang="ru-RU" dirty="0"/>
              <a:t>захватывают стружку и СОЖ (отвод).</a:t>
            </a:r>
          </a:p>
          <a:p>
            <a:endParaRPr lang="ru-RU" dirty="0"/>
          </a:p>
        </p:txBody>
      </p:sp>
    </p:spTree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20688"/>
            <a:ext cx="8229600" cy="648072"/>
          </a:xfrm>
        </p:spPr>
        <p:txBody>
          <a:bodyPr>
            <a:noAutofit/>
          </a:bodyPr>
          <a:lstStyle/>
          <a:p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3200" b="1" dirty="0" smtClean="0">
                <a:ln w="12700">
                  <a:solidFill>
                    <a:schemeClr val="accent4">
                      <a:lumMod val="75000"/>
                    </a:schemeClr>
                  </a:solidFill>
                  <a:prstDash val="solid"/>
                </a:ln>
                <a:solidFill>
                  <a:schemeClr val="accent3">
                    <a:lumMod val="75000"/>
                  </a:schemeClr>
                </a:solidFill>
              </a:rPr>
              <a:t>Структура </a:t>
            </a:r>
            <a:r>
              <a:rPr lang="ru-RU" sz="3200" b="1" dirty="0">
                <a:ln w="12700">
                  <a:solidFill>
                    <a:schemeClr val="accent4">
                      <a:lumMod val="75000"/>
                    </a:schemeClr>
                  </a:solidFill>
                  <a:prstDash val="solid"/>
                </a:ln>
                <a:solidFill>
                  <a:schemeClr val="accent3">
                    <a:lumMod val="75000"/>
                  </a:schemeClr>
                </a:solidFill>
              </a:rPr>
              <a:t>шлифовального круга</a:t>
            </a:r>
            <a:br>
              <a:rPr lang="ru-RU" sz="3200" b="1" dirty="0">
                <a:ln w="12700">
                  <a:solidFill>
                    <a:schemeClr val="accent4">
                      <a:lumMod val="75000"/>
                    </a:schemeClr>
                  </a:solidFill>
                  <a:prstDash val="solid"/>
                </a:ln>
                <a:solidFill>
                  <a:schemeClr val="accent3">
                    <a:lumMod val="75000"/>
                  </a:schemeClr>
                </a:solidFill>
              </a:rPr>
            </a:br>
            <a:endParaRPr lang="ru-RU" sz="3200" dirty="0">
              <a:ln w="12700">
                <a:solidFill>
                  <a:schemeClr val="accent4">
                    <a:lumMod val="75000"/>
                  </a:schemeClr>
                </a:solidFill>
                <a:prstDash val="solid"/>
              </a:ln>
              <a:solidFill>
                <a:schemeClr val="accent3">
                  <a:lumMod val="75000"/>
                </a:schemeClr>
              </a:solidFill>
            </a:endParaRPr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7601" y="1628800"/>
            <a:ext cx="8608798" cy="37444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32656"/>
            <a:ext cx="8291264" cy="936104"/>
          </a:xfrm>
        </p:spPr>
        <p:txBody>
          <a:bodyPr>
            <a:noAutofit/>
          </a:bodyPr>
          <a:lstStyle/>
          <a:p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800" b="1" dirty="0" smtClean="0">
                <a:ln w="9525">
                  <a:solidFill>
                    <a:schemeClr val="accent6">
                      <a:lumMod val="60000"/>
                      <a:lumOff val="40000"/>
                    </a:schemeClr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Факторы</a:t>
            </a:r>
            <a:r>
              <a:rPr lang="ru-RU" sz="2800" b="1" dirty="0">
                <a:ln w="9525">
                  <a:solidFill>
                    <a:schemeClr val="accent6">
                      <a:lumMod val="60000"/>
                      <a:lumOff val="40000"/>
                    </a:schemeClr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, влияющие на характеристики шлифовального </a:t>
            </a:r>
            <a:r>
              <a:rPr lang="ru-RU" sz="2800" b="1" dirty="0" smtClean="0">
                <a:ln w="9525">
                  <a:solidFill>
                    <a:schemeClr val="accent6">
                      <a:lumMod val="60000"/>
                      <a:lumOff val="40000"/>
                    </a:schemeClr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круга</a:t>
            </a:r>
            <a:r>
              <a:rPr lang="ru-RU" sz="2400" dirty="0"/>
              <a:t> </a:t>
            </a:r>
            <a:br>
              <a:rPr lang="ru-RU" sz="2400" dirty="0"/>
            </a:br>
            <a:endParaRPr lang="ru-RU" sz="2400" dirty="0"/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8679" y="1290761"/>
            <a:ext cx="8848306" cy="49596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066130"/>
          </a:xfrm>
        </p:spPr>
        <p:txBody>
          <a:bodyPr>
            <a:normAutofit fontScale="90000"/>
          </a:bodyPr>
          <a:lstStyle/>
          <a:p>
            <a:r>
              <a:rPr lang="ru-RU" sz="2400" b="1" dirty="0" smtClean="0"/>
              <a:t/>
            </a:r>
            <a:br>
              <a:rPr lang="ru-RU" sz="2400" b="1" dirty="0" smtClean="0"/>
            </a:br>
            <a:r>
              <a:rPr lang="ru-RU" sz="3100" dirty="0" smtClean="0">
                <a:ln w="0">
                  <a:solidFill>
                    <a:schemeClr val="accent3">
                      <a:lumMod val="75000"/>
                    </a:schemeClr>
                  </a:solidFill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Абразивный </a:t>
            </a:r>
            <a:r>
              <a:rPr lang="ru-RU" sz="3100" dirty="0">
                <a:ln w="0">
                  <a:solidFill>
                    <a:schemeClr val="accent3">
                      <a:lumMod val="75000"/>
                    </a:schemeClr>
                  </a:solidFill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материал / абразивное </a:t>
            </a:r>
            <a:r>
              <a:rPr lang="ru-RU" sz="3100" dirty="0" smtClean="0">
                <a:ln w="0">
                  <a:solidFill>
                    <a:schemeClr val="accent3">
                      <a:lumMod val="75000"/>
                    </a:schemeClr>
                  </a:solidFill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зерно.</a:t>
            </a:r>
            <a:r>
              <a:rPr lang="ru-RU" sz="3100" dirty="0">
                <a:ln w="0">
                  <a:solidFill>
                    <a:schemeClr val="accent3">
                      <a:lumMod val="75000"/>
                    </a:schemeClr>
                  </a:solidFill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/>
            </a:r>
            <a:br>
              <a:rPr lang="ru-RU" sz="3100" dirty="0">
                <a:ln w="0">
                  <a:solidFill>
                    <a:schemeClr val="accent3">
                      <a:lumMod val="75000"/>
                    </a:schemeClr>
                  </a:solidFill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</a:br>
            <a:r>
              <a:rPr lang="ru-RU" sz="3100" dirty="0" smtClean="0">
                <a:ln w="0">
                  <a:solidFill>
                    <a:schemeClr val="accent3">
                      <a:lumMod val="75000"/>
                    </a:schemeClr>
                  </a:solidFill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Виды </a:t>
            </a:r>
            <a:r>
              <a:rPr lang="ru-RU" sz="3100" dirty="0">
                <a:ln w="0">
                  <a:solidFill>
                    <a:schemeClr val="accent3">
                      <a:lumMod val="75000"/>
                    </a:schemeClr>
                  </a:solidFill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абразивных материалов</a:t>
            </a:r>
            <a:br>
              <a:rPr lang="ru-RU" sz="3100" dirty="0">
                <a:ln w="0">
                  <a:solidFill>
                    <a:schemeClr val="accent3">
                      <a:lumMod val="75000"/>
                    </a:schemeClr>
                  </a:solidFill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</a:br>
            <a:endParaRPr lang="ru-RU" sz="3100" dirty="0">
              <a:ln w="0">
                <a:solidFill>
                  <a:schemeClr val="accent3">
                    <a:lumMod val="75000"/>
                  </a:schemeClr>
                </a:solidFill>
              </a:ln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4785395"/>
          </a:xfrm>
        </p:spPr>
        <p:txBody>
          <a:bodyPr>
            <a:normAutofit lnSpcReduction="10000"/>
          </a:bodyPr>
          <a:lstStyle/>
          <a:p>
            <a:r>
              <a:rPr lang="ru-RU" dirty="0"/>
              <a:t>Классификация абразивных материалов осуществляется по стандарту DIN. </a:t>
            </a:r>
            <a:endParaRPr lang="ru-RU" dirty="0" smtClean="0"/>
          </a:p>
          <a:p>
            <a:r>
              <a:rPr lang="ru-RU" dirty="0"/>
              <a:t>Среди высокопрочных соединений наиболее популярны </a:t>
            </a:r>
            <a:r>
              <a:rPr lang="ru-RU" b="1" dirty="0"/>
              <a:t>корунды</a:t>
            </a:r>
            <a:r>
              <a:rPr lang="ru-RU" dirty="0"/>
              <a:t>, </a:t>
            </a:r>
            <a:r>
              <a:rPr lang="ru-RU" b="1" dirty="0"/>
              <a:t>карбиды кремния (</a:t>
            </a:r>
            <a:r>
              <a:rPr lang="ru-RU" b="1" dirty="0" err="1"/>
              <a:t>SiC</a:t>
            </a:r>
            <a:r>
              <a:rPr lang="ru-RU" b="1" dirty="0"/>
              <a:t>)</a:t>
            </a:r>
            <a:r>
              <a:rPr lang="ru-RU" dirty="0"/>
              <a:t>, </a:t>
            </a:r>
            <a:r>
              <a:rPr lang="ru-RU" b="1" dirty="0"/>
              <a:t>кубический нитрид бора (CBN) </a:t>
            </a:r>
            <a:r>
              <a:rPr lang="ru-RU" dirty="0"/>
              <a:t>и </a:t>
            </a:r>
            <a:r>
              <a:rPr lang="ru-RU" b="1" dirty="0"/>
              <a:t>алмаз</a:t>
            </a:r>
            <a:r>
              <a:rPr lang="ru-RU" dirty="0"/>
              <a:t>.</a:t>
            </a:r>
          </a:p>
          <a:p>
            <a:r>
              <a:rPr lang="ru-RU" dirty="0"/>
              <a:t> При этом принято общее разделение абразивных материалов на </a:t>
            </a:r>
            <a:r>
              <a:rPr lang="ru-RU" b="1" dirty="0"/>
              <a:t>обычные (корунд, </a:t>
            </a:r>
            <a:r>
              <a:rPr lang="ru-RU" b="1" dirty="0" err="1"/>
              <a:t>SiC</a:t>
            </a:r>
            <a:r>
              <a:rPr lang="ru-RU" b="1" dirty="0"/>
              <a:t>)</a:t>
            </a:r>
            <a:r>
              <a:rPr lang="ru-RU" dirty="0"/>
              <a:t> и </a:t>
            </a:r>
            <a:r>
              <a:rPr lang="ru-RU" b="1" dirty="0" err="1"/>
              <a:t>суперабразивные</a:t>
            </a:r>
            <a:r>
              <a:rPr lang="ru-RU" b="1" dirty="0"/>
              <a:t> (CBN, алмаз</a:t>
            </a:r>
            <a:r>
              <a:rPr lang="ru-RU" b="1" dirty="0" smtClean="0"/>
              <a:t>).</a:t>
            </a:r>
            <a:endParaRPr lang="ru-RU" dirty="0"/>
          </a:p>
        </p:txBody>
      </p:sp>
    </p:spTree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04664"/>
            <a:ext cx="8229600" cy="576064"/>
          </a:xfrm>
        </p:spPr>
        <p:txBody>
          <a:bodyPr>
            <a:noAutofit/>
          </a:bodyPr>
          <a:lstStyle/>
          <a:p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800" b="1" dirty="0" smtClean="0">
                <a:ln>
                  <a:solidFill>
                    <a:schemeClr val="accent4">
                      <a:lumMod val="60000"/>
                      <a:lumOff val="40000"/>
                    </a:schemeClr>
                  </a:solidFill>
                </a:ln>
                <a:solidFill>
                  <a:schemeClr val="accent1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</a:rPr>
              <a:t>Классификация </a:t>
            </a:r>
            <a:r>
              <a:rPr lang="ru-RU" sz="2800" b="1" dirty="0">
                <a:ln>
                  <a:solidFill>
                    <a:schemeClr val="accent4">
                      <a:lumMod val="60000"/>
                      <a:lumOff val="40000"/>
                    </a:schemeClr>
                  </a:solidFill>
                </a:ln>
                <a:solidFill>
                  <a:schemeClr val="accent1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</a:rPr>
              <a:t>абразивных материалов</a:t>
            </a:r>
            <a:r>
              <a:rPr lang="ru-RU" sz="2400" dirty="0"/>
              <a:t/>
            </a:r>
            <a:br>
              <a:rPr lang="ru-RU" sz="2400" dirty="0"/>
            </a:br>
            <a:endParaRPr lang="ru-RU" sz="2400" dirty="0"/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6028" y="1052736"/>
            <a:ext cx="8311943" cy="5249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48680"/>
            <a:ext cx="8229600" cy="5577483"/>
          </a:xfrm>
        </p:spPr>
        <p:txBody>
          <a:bodyPr/>
          <a:lstStyle/>
          <a:p>
            <a:r>
              <a:rPr lang="ru-RU" dirty="0"/>
              <a:t>В зависимости от характера </a:t>
            </a:r>
            <a:r>
              <a:rPr lang="ru-RU" dirty="0" smtClean="0"/>
              <a:t>работ, </a:t>
            </a:r>
            <a:r>
              <a:rPr lang="ru-RU" dirty="0"/>
              <a:t>к различным абразивным </a:t>
            </a:r>
            <a:r>
              <a:rPr lang="ru-RU" dirty="0" smtClean="0"/>
              <a:t>материалам </a:t>
            </a:r>
            <a:r>
              <a:rPr lang="ru-RU" dirty="0"/>
              <a:t>иногда предъявляются очень высокие требования с точки зрения их твёрдости (не следует путать с твёрдостью абразивного инструмента), вязкости и характера осколков</a:t>
            </a:r>
            <a:r>
              <a:rPr lang="ru-RU" dirty="0" smtClean="0"/>
              <a:t>.</a:t>
            </a:r>
          </a:p>
          <a:p>
            <a:r>
              <a:rPr lang="ru-RU" dirty="0" smtClean="0"/>
              <a:t>Ниже приводится сопоставление данных свойств и требований</a:t>
            </a:r>
            <a:endParaRPr lang="ru-RU" dirty="0"/>
          </a:p>
        </p:txBody>
      </p:sp>
    </p:spTree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Autofit/>
          </a:bodyPr>
          <a:lstStyle/>
          <a:p>
            <a:r>
              <a:rPr lang="ru-RU" sz="2800" dirty="0" smtClean="0">
                <a:ln w="0">
                  <a:solidFill>
                    <a:schemeClr val="accent2"/>
                  </a:solidFill>
                </a:ln>
                <a:solidFill>
                  <a:schemeClr val="accent3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Сопоставление данных свойств и требований</a:t>
            </a:r>
            <a:endParaRPr lang="ru-RU" sz="2800" dirty="0">
              <a:ln w="0">
                <a:solidFill>
                  <a:schemeClr val="accent2"/>
                </a:solidFill>
              </a:ln>
              <a:solidFill>
                <a:schemeClr val="accent3">
                  <a:lumMod val="50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sz="half" idx="1"/>
          </p:nvPr>
        </p:nvSpPr>
        <p:spPr>
          <a:xfrm>
            <a:off x="460066" y="1052737"/>
            <a:ext cx="4038600" cy="5328592"/>
          </a:xfrm>
        </p:spPr>
        <p:txBody>
          <a:bodyPr>
            <a:normAutofit fontScale="77500" lnSpcReduction="20000"/>
          </a:bodyPr>
          <a:lstStyle/>
          <a:p>
            <a:pPr>
              <a:lnSpc>
                <a:spcPct val="120000"/>
              </a:lnSpc>
              <a:spcBef>
                <a:spcPts val="0"/>
              </a:spcBef>
              <a:buNone/>
            </a:pPr>
            <a:r>
              <a:rPr lang="ru-RU" b="1" dirty="0" smtClean="0"/>
              <a:t>Свойства:</a:t>
            </a:r>
          </a:p>
          <a:p>
            <a:pPr>
              <a:lnSpc>
                <a:spcPct val="120000"/>
              </a:lnSpc>
              <a:spcBef>
                <a:spcPts val="0"/>
              </a:spcBef>
              <a:buNone/>
            </a:pPr>
            <a:r>
              <a:rPr lang="ru-RU" b="1" dirty="0" smtClean="0">
                <a:solidFill>
                  <a:srgbClr val="0070C0"/>
                </a:solidFill>
              </a:rPr>
              <a:t>• </a:t>
            </a:r>
            <a:r>
              <a:rPr lang="ru-RU" b="1" dirty="0">
                <a:solidFill>
                  <a:srgbClr val="0070C0"/>
                </a:solidFill>
              </a:rPr>
              <a:t>Высокая твёрдость </a:t>
            </a:r>
          </a:p>
          <a:p>
            <a:pPr>
              <a:lnSpc>
                <a:spcPct val="120000"/>
              </a:lnSpc>
              <a:spcBef>
                <a:spcPts val="0"/>
              </a:spcBef>
              <a:buNone/>
            </a:pPr>
            <a:endParaRPr lang="ru-RU" b="1" dirty="0" smtClean="0"/>
          </a:p>
          <a:p>
            <a:pPr>
              <a:lnSpc>
                <a:spcPct val="120000"/>
              </a:lnSpc>
              <a:spcBef>
                <a:spcPts val="0"/>
              </a:spcBef>
              <a:buNone/>
            </a:pPr>
            <a:r>
              <a:rPr lang="ru-RU" b="1" dirty="0" smtClean="0">
                <a:solidFill>
                  <a:srgbClr val="7030A0"/>
                </a:solidFill>
              </a:rPr>
              <a:t>• </a:t>
            </a:r>
            <a:r>
              <a:rPr lang="ru-RU" b="1" dirty="0">
                <a:solidFill>
                  <a:srgbClr val="7030A0"/>
                </a:solidFill>
              </a:rPr>
              <a:t>Острые кромки при скалывании</a:t>
            </a:r>
          </a:p>
          <a:p>
            <a:pPr>
              <a:lnSpc>
                <a:spcPct val="120000"/>
              </a:lnSpc>
              <a:spcBef>
                <a:spcPts val="0"/>
              </a:spcBef>
              <a:buNone/>
            </a:pPr>
            <a:r>
              <a:rPr lang="ru-RU" b="1" dirty="0">
                <a:solidFill>
                  <a:srgbClr val="C00000"/>
                </a:solidFill>
              </a:rPr>
              <a:t>• Термостойкость  </a:t>
            </a:r>
          </a:p>
          <a:p>
            <a:pPr>
              <a:lnSpc>
                <a:spcPct val="120000"/>
              </a:lnSpc>
              <a:spcBef>
                <a:spcPts val="0"/>
              </a:spcBef>
              <a:buNone/>
            </a:pPr>
            <a:r>
              <a:rPr lang="ru-RU" b="1" dirty="0"/>
              <a:t> </a:t>
            </a:r>
            <a:endParaRPr lang="ru-RU" b="1" dirty="0" smtClean="0"/>
          </a:p>
          <a:p>
            <a:pPr>
              <a:lnSpc>
                <a:spcPct val="120000"/>
              </a:lnSpc>
              <a:spcBef>
                <a:spcPts val="0"/>
              </a:spcBef>
              <a:buNone/>
            </a:pPr>
            <a:endParaRPr lang="ru-RU" b="1" dirty="0"/>
          </a:p>
          <a:p>
            <a:pPr>
              <a:lnSpc>
                <a:spcPct val="120000"/>
              </a:lnSpc>
              <a:spcBef>
                <a:spcPts val="0"/>
              </a:spcBef>
              <a:buNone/>
            </a:pPr>
            <a:r>
              <a:rPr lang="ru-RU" b="1" dirty="0">
                <a:solidFill>
                  <a:srgbClr val="006600"/>
                </a:solidFill>
              </a:rPr>
              <a:t>• Химическая устойчивость </a:t>
            </a:r>
          </a:p>
          <a:p>
            <a:pPr>
              <a:lnSpc>
                <a:spcPct val="120000"/>
              </a:lnSpc>
              <a:spcBef>
                <a:spcPts val="0"/>
              </a:spcBef>
              <a:buNone/>
            </a:pPr>
            <a:endParaRPr lang="ru-RU" b="1" dirty="0" smtClean="0"/>
          </a:p>
          <a:p>
            <a:pPr>
              <a:lnSpc>
                <a:spcPct val="120000"/>
              </a:lnSpc>
              <a:spcBef>
                <a:spcPts val="0"/>
              </a:spcBef>
              <a:buNone/>
            </a:pP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• </a:t>
            </a:r>
            <a:r>
              <a:rPr lang="ru-RU" b="1" dirty="0">
                <a:solidFill>
                  <a:schemeClr val="accent6">
                    <a:lumMod val="50000"/>
                  </a:schemeClr>
                </a:solidFill>
              </a:rPr>
              <a:t>Прочность на сжатие</a:t>
            </a:r>
          </a:p>
          <a:p>
            <a:pPr>
              <a:lnSpc>
                <a:spcPct val="120000"/>
              </a:lnSpc>
              <a:spcBef>
                <a:spcPts val="0"/>
              </a:spcBef>
              <a:buNone/>
            </a:pPr>
            <a:endParaRPr lang="ru-RU" b="1" dirty="0" smtClean="0"/>
          </a:p>
          <a:p>
            <a:pPr>
              <a:lnSpc>
                <a:spcPct val="120000"/>
              </a:lnSpc>
              <a:spcBef>
                <a:spcPts val="0"/>
              </a:spcBef>
              <a:buNone/>
            </a:pPr>
            <a:r>
              <a:rPr lang="ru-RU" b="1" dirty="0" smtClean="0"/>
              <a:t>• </a:t>
            </a:r>
            <a:r>
              <a:rPr lang="ru-RU" b="1" dirty="0"/>
              <a:t>Хрупкость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>
          <a:xfrm>
            <a:off x="4648200" y="1052736"/>
            <a:ext cx="4038600" cy="5328592"/>
          </a:xfrm>
        </p:spPr>
        <p:txBody>
          <a:bodyPr>
            <a:normAutofit fontScale="77500" lnSpcReduction="20000"/>
          </a:bodyPr>
          <a:lstStyle/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b="1" dirty="0" smtClean="0"/>
              <a:t>Требования:</a:t>
            </a: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ru-RU" b="1" dirty="0" smtClean="0">
                <a:solidFill>
                  <a:srgbClr val="0070C0"/>
                </a:solidFill>
              </a:rPr>
              <a:t>высокая износостойкость</a:t>
            </a:r>
          </a:p>
          <a:p>
            <a:pPr>
              <a:lnSpc>
                <a:spcPct val="120000"/>
              </a:lnSpc>
              <a:spcBef>
                <a:spcPts val="0"/>
              </a:spcBef>
              <a:buNone/>
            </a:pPr>
            <a:endParaRPr lang="ru-RU" b="1" dirty="0"/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ru-RU" b="1" dirty="0" smtClean="0">
                <a:solidFill>
                  <a:srgbClr val="7030A0"/>
                </a:solidFill>
              </a:rPr>
              <a:t>«</a:t>
            </a:r>
            <a:r>
              <a:rPr lang="ru-RU" b="1" dirty="0">
                <a:solidFill>
                  <a:srgbClr val="7030A0"/>
                </a:solidFill>
              </a:rPr>
              <a:t>холодное» резание высокого качества</a:t>
            </a: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ru-RU" b="1" dirty="0" smtClean="0">
                <a:solidFill>
                  <a:srgbClr val="C00000"/>
                </a:solidFill>
              </a:rPr>
              <a:t>отсутствие </a:t>
            </a:r>
            <a:r>
              <a:rPr lang="ru-RU" b="1" dirty="0">
                <a:solidFill>
                  <a:srgbClr val="C00000"/>
                </a:solidFill>
              </a:rPr>
              <a:t>износа под </a:t>
            </a:r>
            <a:r>
              <a:rPr lang="ru-RU" b="1" dirty="0" smtClean="0">
                <a:solidFill>
                  <a:srgbClr val="C00000"/>
                </a:solidFill>
              </a:rPr>
              <a:t>действием слишком высоких </a:t>
            </a:r>
            <a:r>
              <a:rPr lang="ru-RU" b="1" dirty="0">
                <a:solidFill>
                  <a:srgbClr val="C00000"/>
                </a:solidFill>
              </a:rPr>
              <a:t>температур  </a:t>
            </a: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ru-RU" b="1" dirty="0" smtClean="0">
                <a:solidFill>
                  <a:srgbClr val="006600"/>
                </a:solidFill>
              </a:rPr>
              <a:t>нечувствительность </a:t>
            </a:r>
            <a:r>
              <a:rPr lang="ru-RU" b="1" dirty="0">
                <a:solidFill>
                  <a:srgbClr val="006600"/>
                </a:solidFill>
              </a:rPr>
              <a:t>к внешним  воздействиям</a:t>
            </a: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сопротивление </a:t>
            </a:r>
            <a:r>
              <a:rPr lang="ru-RU" b="1" dirty="0">
                <a:solidFill>
                  <a:schemeClr val="accent6">
                    <a:lumMod val="50000"/>
                  </a:schemeClr>
                </a:solidFill>
              </a:rPr>
              <a:t>ударным нагрузкам</a:t>
            </a: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ru-RU" b="1" dirty="0" smtClean="0"/>
              <a:t>хорошие </a:t>
            </a:r>
            <a:r>
              <a:rPr lang="ru-RU" b="1" dirty="0"/>
              <a:t>свойства с точки зрения </a:t>
            </a:r>
            <a:r>
              <a:rPr lang="ru-RU" b="1" dirty="0" smtClean="0"/>
              <a:t>образования осколков</a:t>
            </a:r>
            <a:endParaRPr lang="ru-RU" b="1" dirty="0"/>
          </a:p>
        </p:txBody>
      </p:sp>
    </p:spTree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16029" y="188640"/>
            <a:ext cx="9054815" cy="811468"/>
          </a:xfrm>
        </p:spPr>
        <p:txBody>
          <a:bodyPr>
            <a:noAutofit/>
          </a:bodyPr>
          <a:lstStyle/>
          <a:p>
            <a:r>
              <a:rPr lang="ru-RU" sz="2400" dirty="0" smtClean="0">
                <a:ln w="0">
                  <a:solidFill>
                    <a:schemeClr val="accent2">
                      <a:lumMod val="60000"/>
                      <a:lumOff val="4000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Свойства </a:t>
            </a:r>
            <a:r>
              <a:rPr lang="ru-RU" sz="2400" dirty="0">
                <a:ln w="0">
                  <a:solidFill>
                    <a:schemeClr val="accent2">
                      <a:lumMod val="60000"/>
                      <a:lumOff val="4000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и область применения некоторых абразивных </a:t>
            </a:r>
            <a:r>
              <a:rPr lang="ru-RU" sz="2400" dirty="0" smtClean="0">
                <a:ln w="0">
                  <a:solidFill>
                    <a:schemeClr val="accent2">
                      <a:lumMod val="60000"/>
                      <a:lumOff val="4000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материалов</a:t>
            </a:r>
            <a:endParaRPr lang="ru-RU" sz="2400" dirty="0">
              <a:ln w="0">
                <a:solidFill>
                  <a:schemeClr val="accent2">
                    <a:lumMod val="60000"/>
                    <a:lumOff val="40000"/>
                  </a:schemeClr>
                </a:solidFill>
              </a:ln>
              <a:solidFill>
                <a:schemeClr val="tx2">
                  <a:lumMod val="75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7" name="Содержимое 6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61997" y="1000108"/>
            <a:ext cx="5620006" cy="55881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11156"/>
          </a:xfrm>
        </p:spPr>
        <p:txBody>
          <a:bodyPr>
            <a:noAutofit/>
          </a:bodyPr>
          <a:lstStyle/>
          <a:p>
            <a:pPr algn="l"/>
            <a:r>
              <a:rPr lang="ru-RU" sz="4000" b="1" dirty="0" smtClean="0">
                <a:ln w="9525">
                  <a:solidFill>
                    <a:schemeClr val="accent5">
                      <a:lumMod val="60000"/>
                      <a:lumOff val="40000"/>
                    </a:schemeClr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План:</a:t>
            </a:r>
            <a:endParaRPr lang="ru-RU" sz="4000" b="1" dirty="0">
              <a:ln w="9525">
                <a:solidFill>
                  <a:schemeClr val="accent5">
                    <a:lumMod val="60000"/>
                    <a:lumOff val="40000"/>
                  </a:schemeClr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928670"/>
            <a:ext cx="8229600" cy="5197493"/>
          </a:xfrm>
        </p:spPr>
        <p:txBody>
          <a:bodyPr>
            <a:normAutofit lnSpcReduction="10000"/>
          </a:bodyPr>
          <a:lstStyle/>
          <a:p>
            <a:pPr marL="514350" indent="-514350">
              <a:buAutoNum type="arabicPeriod"/>
            </a:pPr>
            <a:r>
              <a:rPr lang="ru-RU" b="1" dirty="0" smtClean="0"/>
              <a:t>Особенности процесса резания при шлифовании</a:t>
            </a:r>
          </a:p>
          <a:p>
            <a:pPr marL="514350" indent="-514350">
              <a:buAutoNum type="arabicPeriod"/>
            </a:pPr>
            <a:r>
              <a:rPr lang="ru-RU" b="1" dirty="0" smtClean="0"/>
              <a:t>Структура и состав шлифовального инструмента</a:t>
            </a:r>
          </a:p>
          <a:p>
            <a:pPr marL="514350" indent="-514350">
              <a:buAutoNum type="arabicPeriod"/>
            </a:pPr>
            <a:r>
              <a:rPr lang="ru-RU" b="1" dirty="0" smtClean="0"/>
              <a:t>Форма и спецификация шлифовальных кругов</a:t>
            </a:r>
          </a:p>
          <a:p>
            <a:pPr marL="514350" indent="-514350">
              <a:buAutoNum type="arabicPeriod"/>
            </a:pPr>
            <a:r>
              <a:rPr lang="ru-RU" b="1" dirty="0" smtClean="0"/>
              <a:t>Износ шлифовальных кругов</a:t>
            </a:r>
          </a:p>
          <a:p>
            <a:pPr marL="514350" indent="-514350">
              <a:buFont typeface="Arial" pitchFamily="34" charset="0"/>
              <a:buAutoNum type="arabicPeriod"/>
            </a:pPr>
            <a:r>
              <a:rPr lang="ru-RU" b="1" dirty="0" smtClean="0"/>
              <a:t>Восстановление </a:t>
            </a:r>
            <a:r>
              <a:rPr lang="ru-RU" b="1" dirty="0"/>
              <a:t>режущей способности шлифовального </a:t>
            </a:r>
            <a:r>
              <a:rPr lang="ru-RU" b="1" dirty="0" smtClean="0"/>
              <a:t>инструмента</a:t>
            </a:r>
          </a:p>
          <a:p>
            <a:pPr marL="514350" indent="-514350">
              <a:buFont typeface="Arial" pitchFamily="34" charset="0"/>
              <a:buAutoNum type="arabicPeriod"/>
            </a:pPr>
            <a:r>
              <a:rPr lang="ru-RU" b="1" dirty="0" smtClean="0"/>
              <a:t>Смазочно-охлаждающие жидкости</a:t>
            </a:r>
            <a:endParaRPr lang="ru-RU" dirty="0"/>
          </a:p>
        </p:txBody>
      </p:sp>
    </p:spTree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32656"/>
            <a:ext cx="8229600" cy="596014"/>
          </a:xfrm>
        </p:spPr>
        <p:txBody>
          <a:bodyPr>
            <a:noAutofit/>
          </a:bodyPr>
          <a:lstStyle/>
          <a:p>
            <a:r>
              <a:rPr lang="ru-RU" sz="2800" dirty="0" smtClean="0">
                <a:ln w="0">
                  <a:solidFill>
                    <a:schemeClr val="accent3">
                      <a:lumMod val="60000"/>
                      <a:lumOff val="40000"/>
                    </a:schemeClr>
                  </a:solidFill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Зернистость </a:t>
            </a:r>
            <a:r>
              <a:rPr lang="ru-RU" sz="2800" dirty="0">
                <a:ln w="0">
                  <a:solidFill>
                    <a:schemeClr val="accent3">
                      <a:lumMod val="60000"/>
                      <a:lumOff val="40000"/>
                    </a:schemeClr>
                  </a:solidFill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абразивного материала / размер </a:t>
            </a:r>
            <a:r>
              <a:rPr lang="ru-RU" sz="2800" dirty="0" smtClean="0">
                <a:ln w="0">
                  <a:solidFill>
                    <a:schemeClr val="accent3">
                      <a:lumMod val="60000"/>
                      <a:lumOff val="40000"/>
                    </a:schemeClr>
                  </a:solidFill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зерна</a:t>
            </a:r>
            <a:endParaRPr lang="ru-RU" sz="2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052736"/>
            <a:ext cx="8229600" cy="5400600"/>
          </a:xfrm>
        </p:spPr>
        <p:txBody>
          <a:bodyPr/>
          <a:lstStyle/>
          <a:p>
            <a:r>
              <a:rPr lang="ru-RU" dirty="0"/>
              <a:t>Абразивные зерна характеризуются не только физическими свойствами, но и геометрическими особенностями, </a:t>
            </a:r>
            <a:r>
              <a:rPr lang="ru-RU" dirty="0" smtClean="0"/>
              <a:t>например, размером </a:t>
            </a:r>
            <a:r>
              <a:rPr lang="ru-RU" dirty="0"/>
              <a:t>и формой зерна. Размер зерна крупной фракции (зернистость до 220) выделяется путём просеивания . </a:t>
            </a:r>
            <a:endParaRPr lang="ru-RU" dirty="0" smtClean="0"/>
          </a:p>
          <a:p>
            <a:r>
              <a:rPr lang="ru-RU" dirty="0" smtClean="0"/>
              <a:t>Размер </a:t>
            </a:r>
            <a:r>
              <a:rPr lang="ru-RU" dirty="0"/>
              <a:t>зерна мелкой фракции (мельче 220) выделяется путём оптической </a:t>
            </a:r>
            <a:r>
              <a:rPr lang="ru-RU" dirty="0" smtClean="0"/>
              <a:t>сегментации </a:t>
            </a:r>
            <a:r>
              <a:rPr lang="ru-RU" dirty="0"/>
              <a:t>из суспензии.</a:t>
            </a:r>
          </a:p>
          <a:p>
            <a:endParaRPr lang="ru-RU" dirty="0"/>
          </a:p>
        </p:txBody>
      </p:sp>
    </p:spTree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48680"/>
            <a:ext cx="8229600" cy="5688632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dirty="0"/>
              <a:t>Размер зерна, как правило, указывается по стандарту FEPA (Европейская ассоциация производителей абразивных материалов</a:t>
            </a:r>
            <a:r>
              <a:rPr lang="ru-RU" dirty="0" smtClean="0"/>
              <a:t>) или непосредственно в американских </a:t>
            </a:r>
            <a:r>
              <a:rPr lang="ru-RU" b="1" dirty="0" smtClean="0"/>
              <a:t>мешах</a:t>
            </a:r>
            <a:r>
              <a:rPr lang="ru-RU" dirty="0" smtClean="0"/>
              <a:t>.</a:t>
            </a:r>
          </a:p>
          <a:p>
            <a:pPr>
              <a:buNone/>
            </a:pPr>
            <a:r>
              <a:rPr lang="ru-RU" dirty="0" smtClean="0"/>
              <a:t>Классификация </a:t>
            </a:r>
            <a:r>
              <a:rPr lang="ru-RU" dirty="0"/>
              <a:t>производится следующим образом:</a:t>
            </a:r>
          </a:p>
          <a:p>
            <a:r>
              <a:rPr lang="ru-RU" dirty="0" smtClean="0"/>
              <a:t>Обычные </a:t>
            </a:r>
            <a:r>
              <a:rPr lang="ru-RU" dirty="0"/>
              <a:t>абразивные материалы (корунд, карбид кремния) – по </a:t>
            </a:r>
            <a:r>
              <a:rPr lang="ru-RU" b="1" dirty="0"/>
              <a:t>шкале </a:t>
            </a:r>
            <a:r>
              <a:rPr lang="ru-RU" b="1" dirty="0" smtClean="0"/>
              <a:t>просеивания</a:t>
            </a:r>
            <a:r>
              <a:rPr lang="ru-RU" dirty="0" smtClean="0"/>
              <a:t>.</a:t>
            </a:r>
            <a:endParaRPr lang="ru-RU" dirty="0"/>
          </a:p>
          <a:p>
            <a:r>
              <a:rPr lang="ru-RU" dirty="0"/>
              <a:t>Класс крупности соответствует числу ячеек на дюйм ситовой ткани при определённом диаметре проволоки (меш = число ячеек сита на дюйм). </a:t>
            </a:r>
          </a:p>
          <a:p>
            <a:endParaRPr lang="ru-RU" dirty="0"/>
          </a:p>
        </p:txBody>
      </p:sp>
    </p:spTree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71480"/>
            <a:ext cx="8229600" cy="5554683"/>
          </a:xfrm>
        </p:spPr>
        <p:txBody>
          <a:bodyPr>
            <a:normAutofit fontScale="92500" lnSpcReduction="10000"/>
          </a:bodyPr>
          <a:lstStyle/>
          <a:p>
            <a:r>
              <a:rPr lang="ru-RU" dirty="0"/>
              <a:t>Таким образом, класс зернистости 30 выделяется из смеси фракций при помощи сита с 30 ячейками на дюйм, т. е. при шаге сита 0,85 мм. Зерно относится к мелкой фракции при большом числе ячеек и, следовательно, при большой числовой характеристике.</a:t>
            </a:r>
          </a:p>
          <a:p>
            <a:r>
              <a:rPr lang="ru-RU" dirty="0" err="1" smtClean="0"/>
              <a:t>Суперабразивные</a:t>
            </a:r>
            <a:r>
              <a:rPr lang="ru-RU" dirty="0" smtClean="0"/>
              <a:t> </a:t>
            </a:r>
            <a:r>
              <a:rPr lang="ru-RU" dirty="0"/>
              <a:t>материалы (алмаз, кубический нитрид бора) – по </a:t>
            </a:r>
            <a:r>
              <a:rPr lang="ru-RU" b="1" dirty="0"/>
              <a:t>микрометрической </a:t>
            </a:r>
            <a:r>
              <a:rPr lang="ru-RU" b="1" dirty="0" smtClean="0"/>
              <a:t>шкале</a:t>
            </a:r>
            <a:r>
              <a:rPr lang="ru-RU" dirty="0" smtClean="0"/>
              <a:t>.</a:t>
            </a:r>
            <a:endParaRPr lang="ru-RU" dirty="0"/>
          </a:p>
          <a:p>
            <a:r>
              <a:rPr lang="ru-RU" dirty="0"/>
              <a:t>Средний размер зерна указывается непосредственно в микрометрах соответственно размеру ячейки сита в свету. </a:t>
            </a:r>
          </a:p>
        </p:txBody>
      </p:sp>
    </p:spTree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76672"/>
            <a:ext cx="8229600" cy="511156"/>
          </a:xfrm>
        </p:spPr>
        <p:txBody>
          <a:bodyPr>
            <a:noAutofit/>
          </a:bodyPr>
          <a:lstStyle/>
          <a:p>
            <a:r>
              <a:rPr lang="ru-RU" sz="2800" b="1" dirty="0" smtClean="0"/>
              <a:t/>
            </a:r>
            <a:br>
              <a:rPr lang="ru-RU" sz="2800" b="1" dirty="0" smtClean="0"/>
            </a:br>
            <a:r>
              <a:rPr lang="ru-RU" sz="3200" b="1" dirty="0" smtClean="0">
                <a:ln w="12700">
                  <a:solidFill>
                    <a:schemeClr val="accent6">
                      <a:lumMod val="60000"/>
                      <a:lumOff val="40000"/>
                    </a:schemeClr>
                  </a:solidFill>
                  <a:prstDash val="solid"/>
                </a:ln>
                <a:solidFill>
                  <a:schemeClr val="accent3">
                    <a:lumMod val="75000"/>
                  </a:schemeClr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Связки</a:t>
            </a:r>
            <a:r>
              <a:rPr lang="ru-RU" sz="3200" b="1" dirty="0">
                <a:ln w="12700">
                  <a:solidFill>
                    <a:schemeClr val="accent6">
                      <a:lumMod val="60000"/>
                      <a:lumOff val="40000"/>
                    </a:schemeClr>
                  </a:solidFill>
                  <a:prstDash val="solid"/>
                </a:ln>
                <a:solidFill>
                  <a:schemeClr val="accent3">
                    <a:lumMod val="75000"/>
                  </a:schemeClr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/>
            </a:r>
            <a:br>
              <a:rPr lang="ru-RU" sz="3200" b="1" dirty="0">
                <a:ln w="12700">
                  <a:solidFill>
                    <a:schemeClr val="accent6">
                      <a:lumMod val="60000"/>
                      <a:lumOff val="40000"/>
                    </a:schemeClr>
                  </a:solidFill>
                  <a:prstDash val="solid"/>
                </a:ln>
                <a:solidFill>
                  <a:schemeClr val="accent3">
                    <a:lumMod val="75000"/>
                  </a:schemeClr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</a:br>
            <a:endParaRPr lang="ru-RU" sz="3200" dirty="0">
              <a:ln w="12700">
                <a:solidFill>
                  <a:schemeClr val="accent6">
                    <a:lumMod val="60000"/>
                    <a:lumOff val="40000"/>
                  </a:schemeClr>
                </a:solidFill>
                <a:prstDash val="solid"/>
              </a:ln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4929411"/>
          </a:xfrm>
        </p:spPr>
        <p:txBody>
          <a:bodyPr/>
          <a:lstStyle/>
          <a:p>
            <a:r>
              <a:rPr lang="ru-RU" dirty="0"/>
              <a:t>Назначение связки состоит в том, чтобы удерживать </a:t>
            </a:r>
            <a:r>
              <a:rPr lang="ru-RU" b="1" dirty="0"/>
              <a:t>абразивное зерно </a:t>
            </a:r>
            <a:r>
              <a:rPr lang="ru-RU" dirty="0"/>
              <a:t>в шлифовальном инструменте на правильном расстоянии до тех пор, </a:t>
            </a:r>
            <a:r>
              <a:rPr lang="ru-RU" b="1" dirty="0"/>
              <a:t>пока оно не затупится в процессе шлифования</a:t>
            </a:r>
            <a:r>
              <a:rPr lang="ru-RU" dirty="0"/>
              <a:t>. Затем зерно должно либо дать трещину и, тем</a:t>
            </a:r>
            <a:r>
              <a:rPr lang="ru-RU" b="1" dirty="0"/>
              <a:t> </a:t>
            </a:r>
            <a:r>
              <a:rPr lang="ru-RU" dirty="0"/>
              <a:t>самым, образовать новые режущие кромки, либо выкрошиться и освободить новые, острые кромки (</a:t>
            </a:r>
            <a:r>
              <a:rPr lang="ru-RU" b="1" dirty="0"/>
              <a:t>самозатачивание</a:t>
            </a:r>
            <a:r>
              <a:rPr lang="ru-RU" dirty="0"/>
              <a:t>).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642918"/>
            <a:ext cx="8229600" cy="5594394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dirty="0" smtClean="0"/>
              <a:t>Связка </a:t>
            </a:r>
            <a:r>
              <a:rPr lang="ru-RU" dirty="0"/>
              <a:t>оказывает соответствующее влияние на количество снимаемого материала, стойкость, точность геометрической формы, стабильность формы, режим правки и безопасность </a:t>
            </a:r>
            <a:r>
              <a:rPr lang="ru-RU" dirty="0" smtClean="0"/>
              <a:t>обработки.</a:t>
            </a:r>
          </a:p>
          <a:p>
            <a:pPr>
              <a:buNone/>
            </a:pPr>
            <a:r>
              <a:rPr lang="ru-RU" dirty="0" smtClean="0"/>
              <a:t>При </a:t>
            </a:r>
            <a:r>
              <a:rPr lang="ru-RU" dirty="0"/>
              <a:t>этом важное значение имеют:</a:t>
            </a:r>
          </a:p>
          <a:p>
            <a:pPr>
              <a:buNone/>
            </a:pPr>
            <a:r>
              <a:rPr lang="ru-RU" dirty="0"/>
              <a:t>• внутренняя структура связки (определяет жёсткость, прочность, демпфирующие свойства</a:t>
            </a:r>
            <a:r>
              <a:rPr lang="ru-RU" dirty="0" smtClean="0"/>
              <a:t>);</a:t>
            </a:r>
            <a:endParaRPr lang="ru-RU" dirty="0"/>
          </a:p>
          <a:p>
            <a:pPr>
              <a:buNone/>
            </a:pPr>
            <a:r>
              <a:rPr lang="ru-RU" dirty="0"/>
              <a:t>• формирование пограничного слоя связки (прочность соединения</a:t>
            </a:r>
            <a:r>
              <a:rPr lang="ru-RU" dirty="0" smtClean="0"/>
              <a:t>);</a:t>
            </a:r>
            <a:endParaRPr lang="ru-RU" dirty="0"/>
          </a:p>
          <a:p>
            <a:pPr>
              <a:buNone/>
            </a:pPr>
            <a:r>
              <a:rPr lang="ru-RU" dirty="0"/>
              <a:t>• технологические свойства связки (реакция с зерном, текучесть, обжиг).</a:t>
            </a:r>
          </a:p>
          <a:p>
            <a:endParaRPr lang="ru-RU" dirty="0"/>
          </a:p>
        </p:txBody>
      </p:sp>
    </p:spTree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69788"/>
            <a:ext cx="8229600" cy="511156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ln w="12700">
                  <a:solidFill>
                    <a:schemeClr val="accent6">
                      <a:lumMod val="60000"/>
                      <a:lumOff val="40000"/>
                    </a:schemeClr>
                  </a:solidFill>
                  <a:prstDash val="solid"/>
                </a:ln>
                <a:solidFill>
                  <a:schemeClr val="accent4">
                    <a:lumMod val="75000"/>
                  </a:schemeClr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Виды связок</a:t>
            </a:r>
            <a:endParaRPr lang="ru-RU" sz="2800" b="1" dirty="0">
              <a:ln w="12700">
                <a:solidFill>
                  <a:schemeClr val="accent6">
                    <a:lumMod val="60000"/>
                    <a:lumOff val="40000"/>
                  </a:schemeClr>
                </a:solidFill>
                <a:prstDash val="solid"/>
              </a:ln>
              <a:solidFill>
                <a:schemeClr val="accent4">
                  <a:lumMod val="75000"/>
                </a:schemeClr>
              </a:solidFill>
              <a:effectLst>
                <a:outerShdw dist="38100" dir="2640000" algn="bl" rotWithShape="0">
                  <a:schemeClr val="accent1"/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980728"/>
            <a:ext cx="8229600" cy="5472608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dirty="0"/>
              <a:t>Существуют следующие основные виды связок:</a:t>
            </a:r>
          </a:p>
          <a:p>
            <a:pPr>
              <a:buNone/>
            </a:pPr>
            <a:r>
              <a:rPr lang="ru-RU" dirty="0"/>
              <a:t>• Органические: синтетическая смола, резина, </a:t>
            </a:r>
            <a:r>
              <a:rPr lang="ru-RU" dirty="0" smtClean="0"/>
              <a:t>клей.</a:t>
            </a:r>
            <a:endParaRPr lang="ru-RU" dirty="0"/>
          </a:p>
          <a:p>
            <a:pPr>
              <a:buNone/>
            </a:pPr>
            <a:r>
              <a:rPr lang="ru-RU" dirty="0"/>
              <a:t>• Неорганические: керамические, металлические, </a:t>
            </a:r>
            <a:r>
              <a:rPr lang="ru-RU" dirty="0" smtClean="0"/>
              <a:t>минеральные.</a:t>
            </a:r>
            <a:endParaRPr lang="ru-RU" dirty="0"/>
          </a:p>
          <a:p>
            <a:pPr>
              <a:buNone/>
            </a:pPr>
            <a:r>
              <a:rPr lang="ru-RU" dirty="0"/>
              <a:t>Чаще всего используются керамические, бакелитовые (на основе синтетических смол) и металлические связки, причем отдельные связки имеют буквенные </a:t>
            </a:r>
            <a:r>
              <a:rPr lang="ru-RU" dirty="0" smtClean="0"/>
              <a:t>обозначения.</a:t>
            </a:r>
            <a:endParaRPr lang="ru-RU" dirty="0"/>
          </a:p>
        </p:txBody>
      </p:sp>
    </p:spTree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3373" y="1124744"/>
            <a:ext cx="8517255" cy="43072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32656"/>
            <a:ext cx="8229600" cy="504056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ln w="9525">
                  <a:solidFill>
                    <a:schemeClr val="accent3">
                      <a:lumMod val="75000"/>
                    </a:schemeClr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Твёрдость </a:t>
            </a:r>
            <a:r>
              <a:rPr lang="ru-RU" sz="2800" b="1" dirty="0">
                <a:ln w="9525">
                  <a:solidFill>
                    <a:schemeClr val="accent3">
                      <a:lumMod val="75000"/>
                    </a:schemeClr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шлифовальных </a:t>
            </a:r>
            <a:r>
              <a:rPr lang="ru-RU" sz="2800" b="1" dirty="0" smtClean="0">
                <a:ln w="9525">
                  <a:solidFill>
                    <a:schemeClr val="accent3">
                      <a:lumMod val="75000"/>
                    </a:schemeClr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кругов</a:t>
            </a:r>
            <a:endParaRPr lang="ru-RU" sz="2800" b="1" dirty="0">
              <a:ln w="9525">
                <a:solidFill>
                  <a:schemeClr val="accent3">
                    <a:lumMod val="75000"/>
                  </a:schemeClr>
                </a:solidFill>
                <a:prstDash val="solid"/>
              </a:ln>
              <a:solidFill>
                <a:schemeClr val="accent1">
                  <a:lumMod val="75000"/>
                </a:schemeClr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980728"/>
            <a:ext cx="8229600" cy="5256584"/>
          </a:xfrm>
        </p:spPr>
        <p:txBody>
          <a:bodyPr>
            <a:normAutofit fontScale="92500" lnSpcReduction="20000"/>
          </a:bodyPr>
          <a:lstStyle/>
          <a:p>
            <a:r>
              <a:rPr lang="ru-RU" dirty="0"/>
              <a:t>Понятие твёрдости шлифовального круга относится не к абразивному зерну, а к реакции соответствующей связки на внешние нагрузки. Таким образом, </a:t>
            </a:r>
            <a:r>
              <a:rPr lang="ru-RU" b="1" dirty="0"/>
              <a:t>твёрдость шлифовального круга </a:t>
            </a:r>
            <a:r>
              <a:rPr lang="ru-RU" dirty="0"/>
              <a:t>означает стойкость к отделению зёрен абразивного материала от шлифовального круга, которая зависит от адгезии связки к зерну и от прочности перемычек из связки. Поэтому твёрдость определяется непосредственно структурой шлифовального </a:t>
            </a:r>
            <a:r>
              <a:rPr lang="ru-RU" dirty="0" smtClean="0"/>
              <a:t>круга.</a:t>
            </a:r>
          </a:p>
          <a:p>
            <a:r>
              <a:rPr lang="ru-RU" dirty="0"/>
              <a:t>При этом буквенные обозначения от A до Z характеризуют степень твёрдости.</a:t>
            </a:r>
          </a:p>
          <a:p>
            <a:endParaRPr lang="ru-RU" dirty="0"/>
          </a:p>
        </p:txBody>
      </p:sp>
    </p:spTree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держимое 4"/>
          <p:cNvSpPr>
            <a:spLocks noGrp="1"/>
          </p:cNvSpPr>
          <p:nvPr>
            <p:ph sz="half" idx="1"/>
          </p:nvPr>
        </p:nvSpPr>
        <p:spPr>
          <a:xfrm>
            <a:off x="457200" y="476672"/>
            <a:ext cx="8330782" cy="2520280"/>
          </a:xfrm>
        </p:spPr>
        <p:txBody>
          <a:bodyPr>
            <a:normAutofit fontScale="85000" lnSpcReduction="20000"/>
          </a:bodyPr>
          <a:lstStyle/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ru-RU" sz="3100" b="1" dirty="0" smtClean="0"/>
              <a:t>Эффективная твёрдость</a:t>
            </a:r>
            <a:r>
              <a:rPr lang="ru-RU" sz="3100" dirty="0"/>
              <a:t> </a:t>
            </a:r>
            <a:r>
              <a:rPr lang="ru-RU" sz="3100" dirty="0" smtClean="0"/>
              <a:t>означает </a:t>
            </a:r>
            <a:r>
              <a:rPr lang="ru-RU" sz="3100" dirty="0"/>
              <a:t>твёрдость шлифовального круга в процессе </a:t>
            </a:r>
            <a:r>
              <a:rPr lang="ru-RU" sz="3100" dirty="0" smtClean="0"/>
              <a:t>собственного шлифования</a:t>
            </a:r>
            <a:r>
              <a:rPr lang="ru-RU" sz="3100" dirty="0"/>
              <a:t>. Она увеличивается в результате повышения скорости резания, увеличения диаметра круга или в результате снижения скорости детали, рабочего врезания или износа</a:t>
            </a:r>
            <a:r>
              <a:rPr lang="ru-RU" sz="3100" dirty="0" smtClean="0"/>
              <a:t>.</a:t>
            </a:r>
          </a:p>
          <a:p>
            <a:pPr>
              <a:spcBef>
                <a:spcPts val="0"/>
              </a:spcBef>
            </a:pPr>
            <a:endParaRPr lang="ru-RU" dirty="0"/>
          </a:p>
        </p:txBody>
      </p:sp>
      <p:pic>
        <p:nvPicPr>
          <p:cNvPr id="7" name="Содержимое 6"/>
          <p:cNvPicPr>
            <a:picLocks noGrp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60053" y="3068960"/>
            <a:ext cx="4823894" cy="31263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04664"/>
            <a:ext cx="8229600" cy="576064"/>
          </a:xfrm>
        </p:spPr>
        <p:txBody>
          <a:bodyPr>
            <a:noAutofit/>
          </a:bodyPr>
          <a:lstStyle/>
          <a:p>
            <a:r>
              <a:rPr lang="ru-RU" sz="2400" b="1" dirty="0" smtClean="0"/>
              <a:t/>
            </a:r>
            <a:br>
              <a:rPr lang="ru-RU" sz="2400" b="1" dirty="0" smtClean="0"/>
            </a:br>
            <a:r>
              <a:rPr lang="ru-RU" sz="2800" b="1" dirty="0" smtClean="0">
                <a:ln w="12700">
                  <a:solidFill>
                    <a:schemeClr val="accent3">
                      <a:lumMod val="60000"/>
                      <a:lumOff val="40000"/>
                    </a:schemeClr>
                  </a:solidFill>
                  <a:prstDash val="solid"/>
                </a:ln>
                <a:solidFill>
                  <a:schemeClr val="accent5">
                    <a:lumMod val="75000"/>
                  </a:schemeClr>
                </a:solidFill>
              </a:rPr>
              <a:t>Пористость </a:t>
            </a:r>
            <a:r>
              <a:rPr lang="ru-RU" sz="2800" b="1" dirty="0">
                <a:ln w="12700">
                  <a:solidFill>
                    <a:schemeClr val="accent3">
                      <a:lumMod val="60000"/>
                      <a:lumOff val="40000"/>
                    </a:schemeClr>
                  </a:solidFill>
                  <a:prstDash val="solid"/>
                </a:ln>
                <a:solidFill>
                  <a:schemeClr val="accent5">
                    <a:lumMod val="75000"/>
                  </a:schemeClr>
                </a:solidFill>
              </a:rPr>
              <a:t>/ структура</a:t>
            </a:r>
            <a:r>
              <a:rPr lang="ru-RU" sz="2400" dirty="0"/>
              <a:t/>
            </a:r>
            <a:br>
              <a:rPr lang="ru-RU" sz="2400" dirty="0"/>
            </a:br>
            <a:endParaRPr lang="ru-RU" sz="2400" dirty="0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457200" y="1071546"/>
            <a:ext cx="8229600" cy="5309782"/>
          </a:xfrm>
        </p:spPr>
        <p:txBody>
          <a:bodyPr>
            <a:normAutofit lnSpcReduction="10000"/>
          </a:bodyPr>
          <a:lstStyle/>
          <a:p>
            <a:r>
              <a:rPr lang="ru-RU" dirty="0"/>
              <a:t>Взаимодействием компонентов (абразивное зерно, связка и поры) определяется структура шлифовального круга.</a:t>
            </a:r>
          </a:p>
          <a:p>
            <a:r>
              <a:rPr lang="ru-RU" dirty="0"/>
              <a:t>Структура зависит от рецептуры и условий производства. </a:t>
            </a:r>
            <a:endParaRPr lang="ru-RU" dirty="0" smtClean="0"/>
          </a:p>
          <a:p>
            <a:r>
              <a:rPr lang="ru-RU" dirty="0"/>
              <a:t>Каждый шлифовальный круг обладает естественной пористостью (структурные показатели 1–9). Пористость, повышенная искусственным путём, выражается структурными показателями 11–19. </a:t>
            </a:r>
          </a:p>
        </p:txBody>
      </p:sp>
    </p:spTree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274638"/>
            <a:ext cx="8568952" cy="634082"/>
          </a:xfrm>
        </p:spPr>
        <p:txBody>
          <a:bodyPr>
            <a:noAutofit/>
          </a:bodyPr>
          <a:lstStyle/>
          <a:p>
            <a:r>
              <a:rPr lang="ru-RU" sz="2800" b="1" dirty="0" smtClean="0"/>
              <a:t/>
            </a:r>
            <a:br>
              <a:rPr lang="ru-RU" sz="2800" b="1" dirty="0" smtClean="0"/>
            </a:br>
            <a:r>
              <a:rPr lang="ru-RU" sz="2800" b="1" dirty="0" smtClean="0">
                <a:ln w="6350">
                  <a:solidFill>
                    <a:srgbClr val="92D050"/>
                  </a:solidFill>
                  <a:prstDash val="solid"/>
                </a:ln>
                <a:solidFill>
                  <a:srgbClr val="002060"/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1. Особенности </a:t>
            </a:r>
            <a:r>
              <a:rPr lang="ru-RU" sz="2800" b="1" dirty="0">
                <a:ln w="6350">
                  <a:solidFill>
                    <a:srgbClr val="92D050"/>
                  </a:solidFill>
                  <a:prstDash val="solid"/>
                </a:ln>
                <a:solidFill>
                  <a:srgbClr val="002060"/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процесса резания при шлифовании</a:t>
            </a:r>
            <a:r>
              <a:rPr lang="ru-RU" sz="2800" dirty="0">
                <a:ln w="6350">
                  <a:solidFill>
                    <a:srgbClr val="92D050"/>
                  </a:solidFill>
                </a:ln>
                <a:solidFill>
                  <a:srgbClr val="002060"/>
                </a:solidFill>
              </a:rPr>
              <a:t/>
            </a:r>
            <a:br>
              <a:rPr lang="ru-RU" sz="2800" dirty="0">
                <a:ln w="6350">
                  <a:solidFill>
                    <a:srgbClr val="92D050"/>
                  </a:solidFill>
                </a:ln>
                <a:solidFill>
                  <a:srgbClr val="002060"/>
                </a:solidFill>
              </a:rPr>
            </a:br>
            <a:endParaRPr lang="ru-RU" sz="2800" dirty="0">
              <a:ln w="6350">
                <a:solidFill>
                  <a:srgbClr val="92D050"/>
                </a:solidFill>
              </a:ln>
              <a:solidFill>
                <a:srgbClr val="00206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052736"/>
            <a:ext cx="8229600" cy="5411807"/>
          </a:xfrm>
        </p:spPr>
        <p:txBody>
          <a:bodyPr>
            <a:normAutofit lnSpcReduction="10000"/>
          </a:bodyPr>
          <a:lstStyle/>
          <a:p>
            <a:r>
              <a:rPr lang="ru-RU" dirty="0"/>
              <a:t>По стандарту </a:t>
            </a:r>
            <a:r>
              <a:rPr lang="ru-RU" b="1" dirty="0"/>
              <a:t>DIN 8589 </a:t>
            </a:r>
            <a:r>
              <a:rPr lang="ru-RU" dirty="0"/>
              <a:t>шлифование относится к группе «Резание геометрически неопределёнными режущими кромками». Данный способ точной обработки позволяет добиться очень высокой точности размеров, высокой точности формы и профиля и определённой чистоты обработки поверхности. </a:t>
            </a:r>
            <a:endParaRPr lang="ru-RU" dirty="0" smtClean="0"/>
          </a:p>
          <a:p>
            <a:r>
              <a:rPr lang="ru-RU" dirty="0" smtClean="0"/>
              <a:t>В </a:t>
            </a:r>
            <a:r>
              <a:rPr lang="ru-RU" dirty="0"/>
              <a:t>частности, он подходит также для обработки твёрдых и плохо поддающихся резанию материалов.</a:t>
            </a:r>
          </a:p>
          <a:p>
            <a:endParaRPr lang="ru-RU" dirty="0"/>
          </a:p>
        </p:txBody>
      </p:sp>
    </p:spTree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48680"/>
            <a:ext cx="8229600" cy="5832648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dirty="0" smtClean="0"/>
              <a:t>По </a:t>
            </a:r>
            <a:r>
              <a:rPr lang="ru-RU" dirty="0"/>
              <a:t>мере увеличения доли связки снижается объёмная доля пор в шлифовальном </a:t>
            </a:r>
            <a:r>
              <a:rPr lang="ru-RU" dirty="0" smtClean="0"/>
              <a:t>круге.</a:t>
            </a:r>
          </a:p>
          <a:p>
            <a:pPr>
              <a:buNone/>
            </a:pPr>
            <a:r>
              <a:rPr lang="ru-RU" dirty="0" smtClean="0"/>
              <a:t>Таким </a:t>
            </a:r>
            <a:r>
              <a:rPr lang="ru-RU" dirty="0"/>
              <a:t>образом, при постоянном объёме зерна увеличивается твёрдость связки</a:t>
            </a:r>
            <a:r>
              <a:rPr lang="ru-RU" dirty="0" smtClean="0"/>
              <a:t>.</a:t>
            </a:r>
          </a:p>
          <a:p>
            <a:pPr>
              <a:buNone/>
            </a:pPr>
            <a:r>
              <a:rPr lang="ru-RU" dirty="0"/>
              <a:t>Поры шлифовального круга </a:t>
            </a:r>
            <a:r>
              <a:rPr lang="ru-RU" dirty="0" smtClean="0"/>
              <a:t>влияют:</a:t>
            </a:r>
          </a:p>
          <a:p>
            <a:pPr>
              <a:buNone/>
            </a:pPr>
            <a:r>
              <a:rPr lang="ru-RU" dirty="0" smtClean="0"/>
              <a:t>• На твёрдость связки.</a:t>
            </a:r>
            <a:endParaRPr lang="ru-RU" dirty="0"/>
          </a:p>
          <a:p>
            <a:pPr>
              <a:buNone/>
            </a:pPr>
            <a:r>
              <a:rPr lang="ru-RU" dirty="0"/>
              <a:t>• На размер стружечных </a:t>
            </a:r>
            <a:r>
              <a:rPr lang="ru-RU" dirty="0" smtClean="0"/>
              <a:t>канавок.</a:t>
            </a:r>
            <a:endParaRPr lang="ru-RU" dirty="0"/>
          </a:p>
          <a:p>
            <a:pPr>
              <a:buNone/>
            </a:pPr>
            <a:r>
              <a:rPr lang="ru-RU" dirty="0"/>
              <a:t>• В процессе шлифования поры служат пространством для образовавшейся стружки.</a:t>
            </a:r>
          </a:p>
          <a:p>
            <a:pPr>
              <a:buNone/>
            </a:pPr>
            <a:r>
              <a:rPr lang="ru-RU" dirty="0"/>
              <a:t>• На подвод </a:t>
            </a:r>
            <a:r>
              <a:rPr lang="ru-RU" dirty="0" smtClean="0"/>
              <a:t>СОЖ.</a:t>
            </a:r>
            <a:endParaRPr lang="ru-RU" dirty="0"/>
          </a:p>
          <a:p>
            <a:pPr>
              <a:buNone/>
            </a:pPr>
            <a:r>
              <a:rPr lang="ru-RU" dirty="0" smtClean="0"/>
              <a:t>Через </a:t>
            </a:r>
            <a:r>
              <a:rPr lang="ru-RU" dirty="0"/>
              <a:t>поры осуществляется подвод СОЖ в зону контакта.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08" y="260648"/>
            <a:ext cx="8856984" cy="864096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ln w="12700">
                  <a:solidFill>
                    <a:schemeClr val="accent3">
                      <a:lumMod val="60000"/>
                      <a:lumOff val="40000"/>
                    </a:schemeClr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3. Форма </a:t>
            </a:r>
            <a:r>
              <a:rPr lang="ru-RU" sz="2800" b="1" dirty="0">
                <a:ln w="12700">
                  <a:solidFill>
                    <a:schemeClr val="accent3">
                      <a:lumMod val="60000"/>
                      <a:lumOff val="40000"/>
                    </a:schemeClr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и спецификация шлифовальных </a:t>
            </a:r>
            <a:r>
              <a:rPr lang="ru-RU" sz="2800" b="1" dirty="0" smtClean="0">
                <a:ln w="12700">
                  <a:solidFill>
                    <a:schemeClr val="accent3">
                      <a:lumMod val="60000"/>
                      <a:lumOff val="40000"/>
                    </a:schemeClr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кругов.</a:t>
            </a:r>
            <a:br>
              <a:rPr lang="ru-RU" sz="2800" b="1" dirty="0" smtClean="0">
                <a:ln w="12700">
                  <a:solidFill>
                    <a:schemeClr val="accent3">
                      <a:lumMod val="60000"/>
                      <a:lumOff val="40000"/>
                    </a:schemeClr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</a:br>
            <a:r>
              <a:rPr lang="ru-RU" sz="2800" b="1" dirty="0" smtClean="0">
                <a:ln w="12700">
                  <a:solidFill>
                    <a:schemeClr val="accent3">
                      <a:lumMod val="60000"/>
                      <a:lumOff val="40000"/>
                    </a:schemeClr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Форма </a:t>
            </a:r>
            <a:r>
              <a:rPr lang="ru-RU" sz="2800" b="1" dirty="0">
                <a:ln w="12700">
                  <a:solidFill>
                    <a:schemeClr val="accent3">
                      <a:lumMod val="60000"/>
                      <a:lumOff val="40000"/>
                    </a:schemeClr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и обозначение обычных шлифовальных </a:t>
            </a:r>
            <a:r>
              <a:rPr lang="ru-RU" sz="2800" b="1" dirty="0" smtClean="0">
                <a:ln w="12700">
                  <a:solidFill>
                    <a:schemeClr val="accent3">
                      <a:lumMod val="60000"/>
                      <a:lumOff val="40000"/>
                    </a:schemeClr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кругов</a:t>
            </a:r>
            <a:endParaRPr lang="ru-RU" sz="2800" b="1" dirty="0">
              <a:ln w="12700">
                <a:solidFill>
                  <a:schemeClr val="accent3">
                    <a:lumMod val="60000"/>
                    <a:lumOff val="40000"/>
                  </a:schemeClr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4968552"/>
          </a:xfrm>
        </p:spPr>
        <p:txBody>
          <a:bodyPr>
            <a:normAutofit lnSpcReduction="10000"/>
          </a:bodyPr>
          <a:lstStyle/>
          <a:p>
            <a:r>
              <a:rPr lang="ru-RU" dirty="0"/>
              <a:t>В основном классификация шлифовального инструмента производится по его </a:t>
            </a:r>
            <a:r>
              <a:rPr lang="ru-RU" b="1" dirty="0"/>
              <a:t>основной форме</a:t>
            </a:r>
            <a:r>
              <a:rPr lang="ru-RU" dirty="0"/>
              <a:t> (стандартизация по DIN 69111 – обозначение цифрами), </a:t>
            </a:r>
            <a:r>
              <a:rPr lang="ru-RU" b="1" dirty="0"/>
              <a:t>типу</a:t>
            </a:r>
            <a:r>
              <a:rPr lang="ru-RU" dirty="0"/>
              <a:t> (профиль шлифовального круга – буквенное обозначение), а также </a:t>
            </a:r>
            <a:r>
              <a:rPr lang="ru-RU" b="1" dirty="0"/>
              <a:t>по типу крепления </a:t>
            </a:r>
            <a:r>
              <a:rPr lang="ru-RU" dirty="0"/>
              <a:t>шлифовального круга (</a:t>
            </a:r>
            <a:r>
              <a:rPr lang="ru-RU" dirty="0" smtClean="0"/>
              <a:t>например, </a:t>
            </a:r>
            <a:r>
              <a:rPr lang="ru-RU" dirty="0"/>
              <a:t>цилиндрическое отверстие, фланец, шлифовальные сегменты, которые крепятся к опорному диску зажимами или приклеиваются</a:t>
            </a:r>
            <a:r>
              <a:rPr lang="ru-RU" dirty="0" smtClean="0"/>
              <a:t>).</a:t>
            </a:r>
            <a:endParaRPr lang="ru-RU" dirty="0"/>
          </a:p>
        </p:txBody>
      </p:sp>
    </p:spTree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76672"/>
            <a:ext cx="8229600" cy="562074"/>
          </a:xfrm>
        </p:spPr>
        <p:txBody>
          <a:bodyPr>
            <a:noAutofit/>
          </a:bodyPr>
          <a:lstStyle/>
          <a:p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800" b="1" dirty="0" smtClean="0">
                <a:ln w="12700">
                  <a:solidFill>
                    <a:schemeClr val="accent2">
                      <a:lumMod val="60000"/>
                      <a:lumOff val="40000"/>
                    </a:schemeClr>
                  </a:solidFill>
                  <a:prstDash val="solid"/>
                </a:ln>
                <a:solidFill>
                  <a:schemeClr val="accent4">
                    <a:lumMod val="75000"/>
                  </a:schemeClr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Основные </a:t>
            </a:r>
            <a:r>
              <a:rPr lang="ru-RU" sz="2800" b="1" dirty="0">
                <a:ln w="12700">
                  <a:solidFill>
                    <a:schemeClr val="accent2">
                      <a:lumMod val="60000"/>
                      <a:lumOff val="40000"/>
                    </a:schemeClr>
                  </a:solidFill>
                  <a:prstDash val="solid"/>
                </a:ln>
                <a:solidFill>
                  <a:schemeClr val="accent4">
                    <a:lumMod val="75000"/>
                  </a:schemeClr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формы обычных шлифовальных кругов</a:t>
            </a:r>
            <a:r>
              <a:rPr lang="ru-RU" sz="2400" dirty="0"/>
              <a:t/>
            </a:r>
            <a:br>
              <a:rPr lang="ru-RU" sz="2400" dirty="0"/>
            </a:br>
            <a:endParaRPr lang="ru-RU" sz="2400" dirty="0"/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5909" y="1412777"/>
            <a:ext cx="8332182" cy="39066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98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644590329"/>
              </p:ext>
            </p:extLst>
          </p:nvPr>
        </p:nvGraphicFramePr>
        <p:xfrm>
          <a:off x="395536" y="1556792"/>
          <a:ext cx="9361040" cy="3528392"/>
        </p:xfrm>
        <a:graphic>
          <a:graphicData uri="http://schemas.openxmlformats.org/presentationml/2006/ole">
            <p:oleObj spid="_x0000_s4103" name="Документ" r:id="rId3" imgW="6787548" imgH="2055994" progId="Word.Document.12">
              <p:embed/>
            </p:oleObj>
          </a:graphicData>
        </a:graphic>
      </p:graphicFrame>
    </p:spTree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90364" y="764704"/>
            <a:ext cx="8363272" cy="50539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04664"/>
            <a:ext cx="8229600" cy="576064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ln w="12700">
                  <a:solidFill>
                    <a:schemeClr val="accent3">
                      <a:lumMod val="60000"/>
                      <a:lumOff val="40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4. Износ </a:t>
            </a:r>
            <a:r>
              <a:rPr lang="ru-RU" sz="2800" b="1" dirty="0">
                <a:ln w="12700">
                  <a:solidFill>
                    <a:schemeClr val="accent3">
                      <a:lumMod val="60000"/>
                      <a:lumOff val="40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шлифовальных кругов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5001419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dirty="0"/>
              <a:t>В процессе износа шлифовального круга имеет место износ зерна и связки. Об износе круга говорят в том случае, когда потеря зерна происходит в </a:t>
            </a:r>
            <a:r>
              <a:rPr lang="ru-RU" u="sng" dirty="0" err="1"/>
              <a:t>макродиапазоне</a:t>
            </a:r>
            <a:r>
              <a:rPr lang="ru-RU" dirty="0"/>
              <a:t>.</a:t>
            </a:r>
          </a:p>
          <a:p>
            <a:pPr>
              <a:buNone/>
            </a:pPr>
            <a:r>
              <a:rPr lang="ru-RU" dirty="0"/>
              <a:t>При потере зерна в </a:t>
            </a:r>
            <a:r>
              <a:rPr lang="ru-RU" u="sng" dirty="0" err="1"/>
              <a:t>микродиапазоне</a:t>
            </a:r>
            <a:r>
              <a:rPr lang="ru-RU" u="sng" dirty="0"/>
              <a:t> </a:t>
            </a:r>
            <a:r>
              <a:rPr lang="ru-RU" dirty="0"/>
              <a:t>говорят о </a:t>
            </a:r>
            <a:r>
              <a:rPr lang="ru-RU" dirty="0" smtClean="0"/>
              <a:t>самозатачивании.</a:t>
            </a:r>
          </a:p>
          <a:p>
            <a:pPr>
              <a:buNone/>
            </a:pPr>
            <a:r>
              <a:rPr lang="ru-RU" dirty="0" smtClean="0"/>
              <a:t>Износ </a:t>
            </a:r>
            <a:r>
              <a:rPr lang="ru-RU" dirty="0"/>
              <a:t>зерна может быть следующих видов:</a:t>
            </a:r>
          </a:p>
          <a:p>
            <a:pPr>
              <a:buNone/>
            </a:pPr>
            <a:r>
              <a:rPr lang="ru-RU" dirty="0"/>
              <a:t>• </a:t>
            </a:r>
            <a:r>
              <a:rPr lang="ru-RU" b="1" dirty="0"/>
              <a:t>Сжатие – размягчение</a:t>
            </a:r>
            <a:endParaRPr lang="ru-RU" dirty="0"/>
          </a:p>
          <a:p>
            <a:pPr>
              <a:buNone/>
            </a:pPr>
            <a:r>
              <a:rPr lang="ru-RU" dirty="0"/>
              <a:t>• </a:t>
            </a:r>
            <a:r>
              <a:rPr lang="ru-RU" b="1" dirty="0"/>
              <a:t>Абразивный износ</a:t>
            </a:r>
            <a:endParaRPr lang="ru-RU" dirty="0"/>
          </a:p>
          <a:p>
            <a:pPr>
              <a:buNone/>
            </a:pPr>
            <a:r>
              <a:rPr lang="ru-RU" dirty="0"/>
              <a:t>• </a:t>
            </a:r>
            <a:r>
              <a:rPr lang="ru-RU" b="1" dirty="0"/>
              <a:t>Дробление (образование сколов на зерне)</a:t>
            </a:r>
            <a:endParaRPr lang="ru-RU" dirty="0"/>
          </a:p>
          <a:p>
            <a:pPr>
              <a:buNone/>
            </a:pPr>
            <a:r>
              <a:rPr lang="ru-RU" dirty="0"/>
              <a:t>• </a:t>
            </a:r>
            <a:r>
              <a:rPr lang="ru-RU" b="1" dirty="0"/>
              <a:t>Выкрашивание зёрен</a:t>
            </a:r>
            <a:endParaRPr lang="ru-RU" dirty="0"/>
          </a:p>
          <a:p>
            <a:endParaRPr lang="ru-RU" dirty="0"/>
          </a:p>
        </p:txBody>
      </p:sp>
    </p:spTree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32656"/>
            <a:ext cx="8229600" cy="936104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ln w="12700">
                  <a:solidFill>
                    <a:schemeClr val="accent3">
                      <a:lumMod val="60000"/>
                      <a:lumOff val="40000"/>
                    </a:schemeClr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5. Восстановление </a:t>
            </a:r>
            <a:r>
              <a:rPr lang="ru-RU" sz="2800" b="1" dirty="0">
                <a:ln w="12700">
                  <a:solidFill>
                    <a:schemeClr val="accent3">
                      <a:lumMod val="60000"/>
                      <a:lumOff val="40000"/>
                    </a:schemeClr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режущей способности шлифовального инструмента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412776"/>
            <a:ext cx="8229600" cy="4896544"/>
          </a:xfrm>
        </p:spPr>
        <p:txBody>
          <a:bodyPr>
            <a:normAutofit fontScale="92500" lnSpcReduction="10000"/>
          </a:bodyPr>
          <a:lstStyle/>
          <a:p>
            <a:r>
              <a:rPr lang="ru-RU" dirty="0"/>
              <a:t>Понятие «восстановление режущей способности» включает в себя различные процессы с целью подготовки шлифовального инструмента к работе.</a:t>
            </a:r>
          </a:p>
          <a:p>
            <a:r>
              <a:rPr lang="ru-RU" dirty="0"/>
              <a:t>В целом различают </a:t>
            </a:r>
            <a:r>
              <a:rPr lang="ru-RU" b="1" dirty="0"/>
              <a:t>правку</a:t>
            </a:r>
            <a:r>
              <a:rPr lang="ru-RU" dirty="0"/>
              <a:t> и </a:t>
            </a:r>
            <a:r>
              <a:rPr lang="ru-RU" b="1" dirty="0"/>
              <a:t>чистку</a:t>
            </a:r>
            <a:r>
              <a:rPr lang="ru-RU" dirty="0"/>
              <a:t> шлифовальных кругов. </a:t>
            </a:r>
          </a:p>
          <a:p>
            <a:r>
              <a:rPr lang="ru-RU" b="1" dirty="0" smtClean="0"/>
              <a:t>Правка</a:t>
            </a:r>
            <a:r>
              <a:rPr lang="ru-RU" dirty="0" smtClean="0"/>
              <a:t> – это профилирование</a:t>
            </a:r>
            <a:r>
              <a:rPr lang="ru-RU" dirty="0"/>
              <a:t>, в результате которого устраняются отклонения геометрии и инструменту придается нужная форма, и заточка, восстанавливающая собственно необходимую режущую </a:t>
            </a:r>
            <a:r>
              <a:rPr lang="ru-RU" dirty="0" smtClean="0"/>
              <a:t>способность</a:t>
            </a:r>
            <a:r>
              <a:rPr lang="ru-RU" dirty="0"/>
              <a:t>.</a:t>
            </a:r>
          </a:p>
        </p:txBody>
      </p:sp>
    </p:spTree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00042"/>
            <a:ext cx="8229600" cy="5857916"/>
          </a:xfrm>
        </p:spPr>
        <p:txBody>
          <a:bodyPr>
            <a:noAutofit/>
          </a:bodyPr>
          <a:lstStyle/>
          <a:p>
            <a:r>
              <a:rPr lang="ru-RU" sz="2500" b="1" dirty="0"/>
              <a:t>Чистка </a:t>
            </a:r>
            <a:r>
              <a:rPr lang="ru-RU" sz="2500" dirty="0"/>
              <a:t>шлифовального круга производится для удаления остатков стружки, зёрен и связки из пор круга.</a:t>
            </a:r>
          </a:p>
          <a:p>
            <a:pPr>
              <a:spcBef>
                <a:spcPts val="0"/>
              </a:spcBef>
            </a:pPr>
            <a:r>
              <a:rPr lang="ru-RU" sz="2500" dirty="0"/>
              <a:t>Правка шлифовальных кругов производится при помощи неподвижного и вращающегося правящего инструмента. </a:t>
            </a:r>
          </a:p>
          <a:p>
            <a:r>
              <a:rPr lang="ru-RU" sz="2500" dirty="0"/>
              <a:t>К </a:t>
            </a:r>
            <a:r>
              <a:rPr lang="ru-RU" sz="2500" b="1" dirty="0"/>
              <a:t>неподвижным правящим инструментам </a:t>
            </a:r>
            <a:r>
              <a:rPr lang="ru-RU" sz="2500" dirty="0"/>
              <a:t>относятся однокристальные алмазы (необработанный алмаз в форме восьмигранника, закрепленный в стальной державке) и алмазно-металлические карандаши</a:t>
            </a:r>
            <a:r>
              <a:rPr lang="ru-RU" sz="2500" dirty="0" smtClean="0"/>
              <a:t>.</a:t>
            </a:r>
            <a:endParaRPr lang="ru-RU" sz="2500" dirty="0"/>
          </a:p>
          <a:p>
            <a:r>
              <a:rPr lang="ru-RU" sz="2500" b="1" dirty="0" smtClean="0"/>
              <a:t>Вращающийся </a:t>
            </a:r>
            <a:r>
              <a:rPr lang="ru-RU" sz="2500" b="1" dirty="0"/>
              <a:t>правящий инструмент  </a:t>
            </a:r>
            <a:r>
              <a:rPr lang="ru-RU" sz="2500" dirty="0"/>
              <a:t>дополнительно совершает вращательное движение. В качестве вращающегося алмазного инструмента для правки чаще всего используются </a:t>
            </a:r>
            <a:r>
              <a:rPr lang="ru-RU" sz="2500" b="1" dirty="0"/>
              <a:t>накатный ролик, профильный ролик </a:t>
            </a:r>
            <a:r>
              <a:rPr lang="ru-RU" sz="2500" dirty="0"/>
              <a:t>и </a:t>
            </a:r>
            <a:r>
              <a:rPr lang="ru-RU" sz="2500" b="1" dirty="0"/>
              <a:t>чашечный шлифовальный круг</a:t>
            </a:r>
            <a:r>
              <a:rPr lang="ru-RU" sz="2500" dirty="0"/>
              <a:t>.</a:t>
            </a:r>
          </a:p>
          <a:p>
            <a:endParaRPr lang="ru-RU" sz="2800" dirty="0"/>
          </a:p>
        </p:txBody>
      </p:sp>
    </p:spTree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04664"/>
            <a:ext cx="8229600" cy="432048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ln w="12700">
                  <a:solidFill>
                    <a:schemeClr val="accent3">
                      <a:lumMod val="75000"/>
                    </a:schemeClr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6. Смазочно-охлаждающие </a:t>
            </a:r>
            <a:r>
              <a:rPr lang="ru-RU" sz="2800" b="1" dirty="0">
                <a:ln w="12700">
                  <a:solidFill>
                    <a:schemeClr val="accent3">
                      <a:lumMod val="75000"/>
                    </a:schemeClr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жидкости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980728"/>
            <a:ext cx="8229600" cy="5328592"/>
          </a:xfrm>
        </p:spPr>
        <p:txBody>
          <a:bodyPr>
            <a:normAutofit fontScale="92500" lnSpcReduction="20000"/>
          </a:bodyPr>
          <a:lstStyle/>
          <a:p>
            <a:r>
              <a:rPr lang="ru-RU" dirty="0" smtClean="0"/>
              <a:t>При </a:t>
            </a:r>
            <a:r>
              <a:rPr lang="ru-RU" dirty="0"/>
              <a:t>шлифовании основные источники тепла находятся под режущей кромкой, поэтому преобладающая часть тепла сначала проникает в деталь и вызывает там локальное повышение температуры. </a:t>
            </a:r>
            <a:endParaRPr lang="ru-RU" dirty="0" smtClean="0"/>
          </a:p>
          <a:p>
            <a:r>
              <a:rPr lang="ru-RU" dirty="0" smtClean="0"/>
              <a:t>В </a:t>
            </a:r>
            <a:r>
              <a:rPr lang="ru-RU" dirty="0"/>
              <a:t>результате данного нагрева, в зависимости от его степени и продолжительности воздействия, могут происходить нежелательные изменения структуры детали (</a:t>
            </a:r>
            <a:r>
              <a:rPr lang="ru-RU" dirty="0" smtClean="0"/>
              <a:t>например, </a:t>
            </a:r>
            <a:r>
              <a:rPr lang="ru-RU" dirty="0" err="1"/>
              <a:t>прижог</a:t>
            </a:r>
            <a:r>
              <a:rPr lang="ru-RU" dirty="0"/>
              <a:t>). </a:t>
            </a:r>
            <a:endParaRPr lang="ru-RU" dirty="0" smtClean="0"/>
          </a:p>
          <a:p>
            <a:r>
              <a:rPr lang="ru-RU" dirty="0" smtClean="0"/>
              <a:t>Посредством </a:t>
            </a:r>
            <a:r>
              <a:rPr lang="ru-RU" dirty="0"/>
              <a:t>использования СОЖ можно снижать продолжительность воздействия и степень нагрева.</a:t>
            </a:r>
          </a:p>
          <a:p>
            <a:endParaRPr lang="ru-RU" dirty="0"/>
          </a:p>
        </p:txBody>
      </p:sp>
    </p:spTree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692696"/>
            <a:ext cx="8229600" cy="5433467"/>
          </a:xfrm>
        </p:spPr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ru-RU" b="1" dirty="0"/>
              <a:t>П</a:t>
            </a:r>
            <a:r>
              <a:rPr lang="ru-RU" b="1" dirty="0" smtClean="0"/>
              <a:t>ервичными </a:t>
            </a:r>
            <a:r>
              <a:rPr lang="ru-RU" b="1" dirty="0"/>
              <a:t>задачами </a:t>
            </a:r>
            <a:r>
              <a:rPr lang="ru-RU" dirty="0"/>
              <a:t>СОЖ являются</a:t>
            </a:r>
            <a:r>
              <a:rPr lang="ru-RU" dirty="0" smtClean="0"/>
              <a:t>:</a:t>
            </a:r>
          </a:p>
          <a:p>
            <a:pPr>
              <a:buNone/>
            </a:pPr>
            <a:r>
              <a:rPr lang="ru-RU" dirty="0" smtClean="0"/>
              <a:t>• Уменьшение </a:t>
            </a:r>
            <a:r>
              <a:rPr lang="ru-RU" dirty="0"/>
              <a:t>трения за счёт </a:t>
            </a:r>
            <a:r>
              <a:rPr lang="ru-RU" b="1" dirty="0"/>
              <a:t>смазки </a:t>
            </a:r>
            <a:r>
              <a:rPr lang="ru-RU" dirty="0"/>
              <a:t>и, тем самым, снижение количества выделяемого </a:t>
            </a:r>
            <a:r>
              <a:rPr lang="ru-RU" dirty="0" smtClean="0"/>
              <a:t>тепла.</a:t>
            </a:r>
          </a:p>
          <a:p>
            <a:pPr>
              <a:buNone/>
            </a:pPr>
            <a:r>
              <a:rPr lang="ru-RU" dirty="0" smtClean="0"/>
              <a:t>• </a:t>
            </a:r>
            <a:r>
              <a:rPr lang="ru-RU" b="1" dirty="0" smtClean="0"/>
              <a:t>Охлаждение </a:t>
            </a:r>
            <a:r>
              <a:rPr lang="ru-RU" dirty="0"/>
              <a:t>за счёт поглощения и отвода выделенного тепла из зоны обработки</a:t>
            </a:r>
            <a:r>
              <a:rPr lang="ru-RU" dirty="0" smtClean="0"/>
              <a:t>.</a:t>
            </a:r>
            <a:endParaRPr lang="ru-RU" dirty="0"/>
          </a:p>
          <a:p>
            <a:pPr>
              <a:buNone/>
            </a:pPr>
            <a:r>
              <a:rPr lang="ru-RU" dirty="0" smtClean="0"/>
              <a:t>Кроме </a:t>
            </a:r>
            <a:r>
              <a:rPr lang="ru-RU" dirty="0"/>
              <a:t>того, СОЖ выполняет </a:t>
            </a:r>
            <a:r>
              <a:rPr lang="ru-RU" b="1" dirty="0"/>
              <a:t>вторичные задачи</a:t>
            </a:r>
            <a:r>
              <a:rPr lang="ru-RU" dirty="0"/>
              <a:t>:</a:t>
            </a:r>
          </a:p>
          <a:p>
            <a:pPr>
              <a:buNone/>
            </a:pPr>
            <a:r>
              <a:rPr lang="ru-RU" dirty="0"/>
              <a:t>• </a:t>
            </a:r>
            <a:r>
              <a:rPr lang="ru-RU" b="1" dirty="0"/>
              <a:t>чистка </a:t>
            </a:r>
            <a:r>
              <a:rPr lang="ru-RU" dirty="0"/>
              <a:t>шлифовального круга и </a:t>
            </a:r>
            <a:r>
              <a:rPr lang="ru-RU" dirty="0" smtClean="0"/>
              <a:t>детали;</a:t>
            </a:r>
            <a:endParaRPr lang="ru-RU" dirty="0"/>
          </a:p>
          <a:p>
            <a:pPr>
              <a:buNone/>
            </a:pPr>
            <a:r>
              <a:rPr lang="ru-RU" dirty="0"/>
              <a:t>• </a:t>
            </a:r>
            <a:r>
              <a:rPr lang="ru-RU" b="1" dirty="0"/>
              <a:t>отвод стружки </a:t>
            </a:r>
            <a:r>
              <a:rPr lang="ru-RU" dirty="0"/>
              <a:t>от зоны </a:t>
            </a:r>
            <a:r>
              <a:rPr lang="ru-RU" dirty="0" smtClean="0"/>
              <a:t>обработки</a:t>
            </a:r>
            <a:r>
              <a:rPr lang="ru-RU" dirty="0"/>
              <a:t>;</a:t>
            </a:r>
          </a:p>
          <a:p>
            <a:pPr>
              <a:buNone/>
            </a:pPr>
            <a:r>
              <a:rPr lang="ru-RU" dirty="0"/>
              <a:t>• </a:t>
            </a:r>
            <a:r>
              <a:rPr lang="ru-RU" b="1" dirty="0"/>
              <a:t>защита от коррозии </a:t>
            </a:r>
            <a:r>
              <a:rPr lang="ru-RU" dirty="0"/>
              <a:t>станка и </a:t>
            </a:r>
            <a:r>
              <a:rPr lang="ru-RU" dirty="0" smtClean="0"/>
              <a:t>детали.</a:t>
            </a:r>
          </a:p>
          <a:p>
            <a:pPr>
              <a:buNone/>
            </a:pPr>
            <a:r>
              <a:rPr lang="ru-RU" dirty="0" smtClean="0"/>
              <a:t>Выбор </a:t>
            </a:r>
            <a:r>
              <a:rPr lang="ru-RU" dirty="0"/>
              <a:t>СОЖ зависит от характера </a:t>
            </a:r>
            <a:r>
              <a:rPr lang="ru-RU" dirty="0" smtClean="0"/>
              <a:t>работ.</a:t>
            </a:r>
          </a:p>
          <a:p>
            <a:pPr>
              <a:buNone/>
            </a:pPr>
            <a:r>
              <a:rPr lang="ru-RU" dirty="0" smtClean="0"/>
              <a:t>В </a:t>
            </a:r>
            <a:r>
              <a:rPr lang="ru-RU" dirty="0"/>
              <a:t>большинстве случаев </a:t>
            </a:r>
            <a:r>
              <a:rPr lang="ru-RU" dirty="0" smtClean="0"/>
              <a:t>оптимальным  является </a:t>
            </a:r>
            <a:r>
              <a:rPr lang="ru-RU" dirty="0"/>
              <a:t>компромиссный вариант между охлаждением и смазкой.</a:t>
            </a:r>
          </a:p>
          <a:p>
            <a:endParaRPr lang="ru-RU" dirty="0"/>
          </a:p>
        </p:txBody>
      </p:sp>
    </p:spTree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260648"/>
            <a:ext cx="8352928" cy="6408712"/>
          </a:xfrm>
        </p:spPr>
        <p:txBody>
          <a:bodyPr/>
          <a:lstStyle/>
          <a:p>
            <a:pPr>
              <a:spcBef>
                <a:spcPts val="0"/>
              </a:spcBef>
            </a:pPr>
            <a:r>
              <a:rPr lang="ru-RU" sz="2800" dirty="0" smtClean="0"/>
              <a:t>Несмотря </a:t>
            </a:r>
            <a:r>
              <a:rPr lang="ru-RU" sz="2800" dirty="0"/>
              <a:t>на то, что глубина резания на режущую кромку относительно невелика, данный способ обработки позволяет за единицу времени снимать большие количества материала благодаря высоким скоростям резания в комбинации с такими параметрами шлифования, как скорость детали и ширина резания, а также большим числом режущих кромок.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497736" y="3717032"/>
            <a:ext cx="4169215" cy="27509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04664"/>
            <a:ext cx="8229600" cy="504056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ln w="9525">
                  <a:solidFill>
                    <a:schemeClr val="accent6">
                      <a:lumMod val="75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Виды СОЖ / подача в зону обработки</a:t>
            </a:r>
            <a:endParaRPr lang="ru-RU" sz="2400" b="1" dirty="0">
              <a:ln w="9525">
                <a:solidFill>
                  <a:schemeClr val="accent6">
                    <a:lumMod val="75000"/>
                  </a:schemeClr>
                </a:solidFill>
                <a:prstDash val="solid"/>
              </a:ln>
              <a:solidFill>
                <a:schemeClr val="tx2">
                  <a:lumMod val="75000"/>
                </a:schemeClr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980728"/>
            <a:ext cx="8229600" cy="5400600"/>
          </a:xfrm>
        </p:spPr>
        <p:txBody>
          <a:bodyPr>
            <a:normAutofit fontScale="92500" lnSpcReduction="20000"/>
          </a:bodyPr>
          <a:lstStyle/>
          <a:p>
            <a:r>
              <a:rPr lang="ru-RU" dirty="0"/>
              <a:t>Смазочно-охлаждающие жидкости делятся на две основные </a:t>
            </a:r>
            <a:r>
              <a:rPr lang="ru-RU" dirty="0" smtClean="0"/>
              <a:t>группы:</a:t>
            </a:r>
          </a:p>
          <a:p>
            <a:pPr marL="0" indent="0">
              <a:buNone/>
            </a:pPr>
            <a:r>
              <a:rPr lang="ru-RU" dirty="0" smtClean="0"/>
              <a:t>	1</a:t>
            </a:r>
            <a:r>
              <a:rPr lang="ru-RU" dirty="0"/>
              <a:t>. </a:t>
            </a:r>
            <a:r>
              <a:rPr lang="ru-RU" b="1" dirty="0" smtClean="0"/>
              <a:t>Не смешиваемые </a:t>
            </a:r>
            <a:r>
              <a:rPr lang="ru-RU" b="1" dirty="0"/>
              <a:t>с водой </a:t>
            </a:r>
            <a:r>
              <a:rPr lang="ru-RU" dirty="0" smtClean="0"/>
              <a:t>СОЖ.</a:t>
            </a:r>
          </a:p>
          <a:p>
            <a:pPr marL="0" indent="0">
              <a:buNone/>
            </a:pPr>
            <a:r>
              <a:rPr lang="ru-RU" dirty="0"/>
              <a:t>	</a:t>
            </a:r>
            <a:r>
              <a:rPr lang="ru-RU" dirty="0" smtClean="0"/>
              <a:t>2. </a:t>
            </a:r>
            <a:r>
              <a:rPr lang="ru-RU" b="1" dirty="0"/>
              <a:t>Смешиваемые с водой </a:t>
            </a:r>
            <a:r>
              <a:rPr lang="ru-RU" dirty="0" smtClean="0"/>
              <a:t>СОЖ.</a:t>
            </a:r>
          </a:p>
          <a:p>
            <a:pPr marL="0" indent="0">
              <a:buNone/>
            </a:pPr>
            <a:r>
              <a:rPr lang="ru-RU" dirty="0" smtClean="0"/>
              <a:t>Важное </a:t>
            </a:r>
            <a:r>
              <a:rPr lang="ru-RU" dirty="0"/>
              <a:t>значение имеет правильный подвод смазочно-охлаждающей жидкости в зону шлифования. Речь идет не только о достаточном количестве и высоком давлении, помимо этого струя СОЖ должна иметь скорость, приблизительно соответствующую окружной скорости шлифовального круга. Благодаря этому создаются условия, при которых круг может захватывать СОЖ также в зону шлифования.</a:t>
            </a:r>
          </a:p>
          <a:p>
            <a:endParaRPr lang="ru-RU" dirty="0"/>
          </a:p>
        </p:txBody>
      </p:sp>
    </p:spTree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7098" y="836712"/>
            <a:ext cx="7569804" cy="47809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44824"/>
            <a:ext cx="8229600" cy="2160240"/>
          </a:xfrm>
        </p:spPr>
        <p:txBody>
          <a:bodyPr>
            <a:noAutofit/>
          </a:bodyPr>
          <a:lstStyle/>
          <a:p>
            <a:r>
              <a:rPr lang="ru-RU" sz="5400" b="1" dirty="0" smtClean="0">
                <a:ln w="13462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Спасибо</a:t>
            </a:r>
            <a:br>
              <a:rPr lang="ru-RU" sz="5400" b="1" dirty="0" smtClean="0">
                <a:ln w="13462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</a:br>
            <a:r>
              <a:rPr lang="ru-RU" sz="5400" b="1" dirty="0" smtClean="0">
                <a:ln w="13462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за внимание</a:t>
            </a:r>
            <a:endParaRPr lang="ru-RU" sz="5400" b="1" dirty="0">
              <a:ln w="13462">
                <a:solidFill>
                  <a:schemeClr val="tx2">
                    <a:lumMod val="75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364088" y="5157192"/>
            <a:ext cx="2880320" cy="776308"/>
          </a:xfrm>
          <a:prstGeom prst="rect">
            <a:avLst/>
          </a:prstGeom>
        </p:spPr>
        <p:txBody>
          <a:bodyPr wrap="square">
            <a:prstTxWarp prst="textPlain">
              <a:avLst/>
            </a:prstTxWarp>
            <a:spAutoFit/>
          </a:bodyPr>
          <a:lstStyle/>
          <a:p>
            <a:pPr algn="ctr"/>
            <a:r>
              <a:rPr lang="ru-RU" b="1" dirty="0" smtClean="0">
                <a:ln w="28575">
                  <a:solidFill>
                    <a:srgbClr val="FFFF00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Спс</a:t>
            </a:r>
            <a:endParaRPr lang="ru-RU" b="1" dirty="0">
              <a:ln w="28575">
                <a:solidFill>
                  <a:srgbClr val="FFFF00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</p:txBody>
      </p:sp>
    </p:spTree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620688"/>
            <a:ext cx="8229600" cy="5505475"/>
          </a:xfrm>
        </p:spPr>
        <p:txBody>
          <a:bodyPr>
            <a:normAutofit/>
          </a:bodyPr>
          <a:lstStyle/>
          <a:p>
            <a:r>
              <a:rPr lang="ru-RU" dirty="0"/>
              <a:t>Неправильной формой и расположением абразивных зёрен (режущих кромок) шлифовального круга обусловлено наличие большого числа возможных условий врезания в деталь. </a:t>
            </a:r>
            <a:endParaRPr lang="ru-RU" dirty="0" smtClean="0"/>
          </a:p>
          <a:p>
            <a:r>
              <a:rPr lang="ru-RU" dirty="0" smtClean="0"/>
              <a:t>Режущие </a:t>
            </a:r>
            <a:r>
              <a:rPr lang="ru-RU" dirty="0"/>
              <a:t>кромки при шлифовании образуются высокопрочными зёрнами, причем одно зерно может иметь несколько рабочих режущих кромок</a:t>
            </a:r>
            <a:r>
              <a:rPr lang="ru-RU" dirty="0" smtClean="0"/>
              <a:t>.</a:t>
            </a:r>
            <a:endParaRPr lang="ru-RU" dirty="0"/>
          </a:p>
        </p:txBody>
      </p:sp>
    </p:spTree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404664"/>
            <a:ext cx="8229600" cy="850106"/>
          </a:xfrm>
        </p:spPr>
        <p:txBody>
          <a:bodyPr>
            <a:noAutofit/>
          </a:bodyPr>
          <a:lstStyle/>
          <a:p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/>
              <a:t/>
            </a:r>
            <a:br>
              <a:rPr lang="ru-RU" sz="2800" dirty="0"/>
            </a:br>
            <a:r>
              <a:rPr lang="ru-RU" sz="3200" b="1" dirty="0" smtClean="0">
                <a:ln w="12700">
                  <a:solidFill>
                    <a:schemeClr val="accent3">
                      <a:lumMod val="75000"/>
                    </a:schemeClr>
                  </a:solidFill>
                  <a:prstDash val="solid"/>
                </a:ln>
                <a:solidFill>
                  <a:schemeClr val="accent5">
                    <a:lumMod val="75000"/>
                  </a:schemeClr>
                </a:solid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Зоны </a:t>
            </a:r>
            <a:r>
              <a:rPr lang="ru-RU" sz="3200" b="1" dirty="0">
                <a:ln w="12700">
                  <a:solidFill>
                    <a:schemeClr val="accent3">
                      <a:lumMod val="75000"/>
                    </a:schemeClr>
                  </a:solidFill>
                  <a:prstDash val="solid"/>
                </a:ln>
                <a:solidFill>
                  <a:schemeClr val="accent5">
                    <a:lumMod val="75000"/>
                  </a:schemeClr>
                </a:solidFill>
              </a:rPr>
              <a:t>контакта</a:t>
            </a:r>
            <a:r>
              <a:rPr lang="ru-RU" sz="3200" b="1" dirty="0">
                <a:ln w="12700">
                  <a:solidFill>
                    <a:schemeClr val="accent3">
                      <a:lumMod val="75000"/>
                    </a:schemeClr>
                  </a:solidFill>
                  <a:prstDash val="solid"/>
                </a:ln>
                <a:solidFill>
                  <a:schemeClr val="accent5">
                    <a:lumMod val="75000"/>
                  </a:schemeClr>
                </a:solid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 при шлифовании</a:t>
            </a:r>
            <a:r>
              <a:rPr lang="ru-RU" sz="3200" dirty="0">
                <a:ln>
                  <a:solidFill>
                    <a:schemeClr val="accent3">
                      <a:lumMod val="75000"/>
                    </a:schemeClr>
                  </a:solidFill>
                </a:ln>
                <a:solidFill>
                  <a:schemeClr val="accent5">
                    <a:lumMod val="75000"/>
                  </a:schemeClr>
                </a:solidFill>
              </a:rPr>
              <a:t/>
            </a:r>
            <a:br>
              <a:rPr lang="ru-RU" sz="3200" dirty="0">
                <a:ln>
                  <a:solidFill>
                    <a:schemeClr val="accent3">
                      <a:lumMod val="75000"/>
                    </a:schemeClr>
                  </a:solidFill>
                </a:ln>
                <a:solidFill>
                  <a:schemeClr val="accent5">
                    <a:lumMod val="75000"/>
                  </a:schemeClr>
                </a:solidFill>
              </a:rPr>
            </a:br>
            <a:r>
              <a:rPr lang="ru-RU" sz="2800" dirty="0"/>
              <a:t> </a:t>
            </a:r>
            <a:br>
              <a:rPr lang="ru-RU" sz="2800" dirty="0"/>
            </a:br>
            <a:endParaRPr lang="ru-RU" sz="2800" dirty="0"/>
          </a:p>
        </p:txBody>
      </p:sp>
      <p:pic>
        <p:nvPicPr>
          <p:cNvPr id="7" name="Содержимое 6"/>
          <p:cNvPicPr>
            <a:picLocks noGrp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45587" y="1052736"/>
            <a:ext cx="4452826" cy="31045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Содержимое 7"/>
          <p:cNvPicPr>
            <a:picLocks noGrp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41985" y="4157268"/>
            <a:ext cx="5060030" cy="2076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404664"/>
            <a:ext cx="8219256" cy="2736304"/>
          </a:xfrm>
        </p:spPr>
        <p:txBody>
          <a:bodyPr>
            <a:normAutofit/>
          </a:bodyPr>
          <a:lstStyle/>
          <a:p>
            <a:r>
              <a:rPr lang="ru-RU" dirty="0"/>
              <a:t>Вследствие очень большого числа отдельных режущих кромок, которые кроме того, как правило, имеют большой отрицательный передний угол, в зоне контакта детали и шлифовального круга происходит интенсивное выделение тепла (</a:t>
            </a:r>
            <a:r>
              <a:rPr lang="ru-RU" dirty="0" smtClean="0"/>
              <a:t>1500</a:t>
            </a:r>
            <a:r>
              <a:rPr lang="ru-RU" baseline="30000" dirty="0"/>
              <a:t>0</a:t>
            </a:r>
            <a:r>
              <a:rPr lang="ru-RU" dirty="0" smtClean="0"/>
              <a:t> </a:t>
            </a:r>
            <a:r>
              <a:rPr lang="ru-RU" dirty="0"/>
              <a:t>– 1800</a:t>
            </a:r>
            <a:r>
              <a:rPr lang="ru-RU" baseline="30000" dirty="0"/>
              <a:t>0</a:t>
            </a:r>
            <a:r>
              <a:rPr lang="ru-RU" dirty="0"/>
              <a:t>С).</a:t>
            </a:r>
          </a:p>
          <a:p>
            <a:endParaRPr lang="ru-RU" dirty="0"/>
          </a:p>
        </p:txBody>
      </p:sp>
      <p:pic>
        <p:nvPicPr>
          <p:cNvPr id="5" name="Содержимое 4"/>
          <p:cNvPicPr>
            <a:picLocks noGrp="1"/>
          </p:cNvPicPr>
          <p:nvPr>
            <p:ph sz="half" idx="2"/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566675" y="3140968"/>
            <a:ext cx="6000306" cy="29457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708920"/>
            <a:ext cx="8229600" cy="3528391"/>
          </a:xfrm>
        </p:spPr>
        <p:txBody>
          <a:bodyPr>
            <a:normAutofit fontScale="85000" lnSpcReduction="10000"/>
          </a:bodyPr>
          <a:lstStyle/>
          <a:p>
            <a:pPr>
              <a:buNone/>
            </a:pPr>
            <a:r>
              <a:rPr lang="ru-RU" dirty="0"/>
              <a:t>При шлифовании в зоне резания одновременно наблюдаются различные </a:t>
            </a:r>
            <a:r>
              <a:rPr lang="ru-RU" dirty="0" smtClean="0"/>
              <a:t>процессы:</a:t>
            </a:r>
            <a:endParaRPr lang="ru-RU" dirty="0"/>
          </a:p>
          <a:p>
            <a:pPr>
              <a:buNone/>
            </a:pPr>
            <a:r>
              <a:rPr lang="ru-RU" dirty="0" smtClean="0"/>
              <a:t>1. </a:t>
            </a:r>
            <a:r>
              <a:rPr lang="ru-RU" b="1" dirty="0" smtClean="0"/>
              <a:t>Резание</a:t>
            </a:r>
            <a:r>
              <a:rPr lang="ru-RU" b="1" dirty="0"/>
              <a:t>: </a:t>
            </a:r>
            <a:r>
              <a:rPr lang="ru-RU" dirty="0"/>
              <a:t>образование сливной и широкой сливной стружки при слабом выделении тепла</a:t>
            </a:r>
          </a:p>
          <a:p>
            <a:pPr>
              <a:buNone/>
            </a:pPr>
            <a:r>
              <a:rPr lang="ru-RU" dirty="0" smtClean="0"/>
              <a:t>2. </a:t>
            </a:r>
            <a:r>
              <a:rPr lang="ru-RU" b="1" dirty="0" smtClean="0"/>
              <a:t>Врезание</a:t>
            </a:r>
            <a:r>
              <a:rPr lang="ru-RU" b="1" dirty="0"/>
              <a:t>: </a:t>
            </a:r>
            <a:r>
              <a:rPr lang="ru-RU" dirty="0"/>
              <a:t>образование «борозд» и «ленточной стружки», неблагоприятный энергобаланс</a:t>
            </a:r>
          </a:p>
          <a:p>
            <a:pPr>
              <a:buNone/>
            </a:pPr>
            <a:r>
              <a:rPr lang="ru-RU" dirty="0" smtClean="0"/>
              <a:t>3. </a:t>
            </a:r>
            <a:r>
              <a:rPr lang="ru-RU" b="1" dirty="0" smtClean="0"/>
              <a:t>Деформирование</a:t>
            </a:r>
          </a:p>
          <a:p>
            <a:pPr>
              <a:buNone/>
            </a:pPr>
            <a:r>
              <a:rPr lang="ru-RU" dirty="0" smtClean="0"/>
              <a:t>4. </a:t>
            </a:r>
            <a:r>
              <a:rPr lang="ru-RU" b="1" dirty="0" smtClean="0"/>
              <a:t>Трение</a:t>
            </a:r>
            <a:endParaRPr lang="ru-RU" dirty="0"/>
          </a:p>
        </p:txBody>
      </p:sp>
      <p:pic>
        <p:nvPicPr>
          <p:cNvPr id="6" name="Рисунок 5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3968" y="473657"/>
            <a:ext cx="7676064" cy="2235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04664"/>
            <a:ext cx="8229600" cy="576064"/>
          </a:xfrm>
        </p:spPr>
        <p:txBody>
          <a:bodyPr>
            <a:noAutofit/>
          </a:bodyPr>
          <a:lstStyle/>
          <a:p>
            <a:r>
              <a:rPr lang="ru-RU" sz="3200" b="1" dirty="0">
                <a:ln w="12700">
                  <a:solidFill>
                    <a:srgbClr val="00B050"/>
                  </a:solidFill>
                  <a:prstDash val="solid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Классификация способов шлифования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052736"/>
            <a:ext cx="8229600" cy="5073427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Общая </a:t>
            </a:r>
            <a:r>
              <a:rPr lang="ru-RU" dirty="0"/>
              <a:t>классификация способов </a:t>
            </a:r>
            <a:r>
              <a:rPr lang="ru-RU" dirty="0" smtClean="0"/>
              <a:t>шлифования осуществляется </a:t>
            </a:r>
            <a:r>
              <a:rPr lang="ru-RU" dirty="0"/>
              <a:t>по </a:t>
            </a:r>
            <a:r>
              <a:rPr lang="ru-RU" dirty="0" smtClean="0"/>
              <a:t>стандарту DIN 8589.</a:t>
            </a:r>
          </a:p>
          <a:p>
            <a:pPr>
              <a:buNone/>
            </a:pPr>
            <a:r>
              <a:rPr lang="ru-RU" dirty="0" smtClean="0"/>
              <a:t>Основные </a:t>
            </a:r>
            <a:r>
              <a:rPr lang="ru-RU" dirty="0"/>
              <a:t>способы шлифования </a:t>
            </a:r>
            <a:r>
              <a:rPr lang="ru-RU" dirty="0" smtClean="0"/>
              <a:t>в целом</a:t>
            </a:r>
            <a:r>
              <a:rPr lang="ru-RU" dirty="0"/>
              <a:t> </a:t>
            </a:r>
            <a:r>
              <a:rPr lang="ru-RU" dirty="0" smtClean="0"/>
              <a:t>различаются по:</a:t>
            </a:r>
            <a:endParaRPr lang="ru-RU" dirty="0"/>
          </a:p>
          <a:p>
            <a:pPr>
              <a:buNone/>
            </a:pPr>
            <a:r>
              <a:rPr lang="ru-RU" dirty="0"/>
              <a:t>• форме и положению получаемой </a:t>
            </a:r>
            <a:r>
              <a:rPr lang="ru-RU" dirty="0" smtClean="0"/>
              <a:t>поверхности;</a:t>
            </a:r>
            <a:endParaRPr lang="ru-RU" dirty="0"/>
          </a:p>
          <a:p>
            <a:pPr>
              <a:buNone/>
            </a:pPr>
            <a:r>
              <a:rPr lang="ru-RU" dirty="0"/>
              <a:t>• рабочей поверхности шлифовального </a:t>
            </a:r>
            <a:r>
              <a:rPr lang="ru-RU" dirty="0" smtClean="0"/>
              <a:t>инструмента</a:t>
            </a:r>
            <a:r>
              <a:rPr lang="ru-RU" dirty="0"/>
              <a:t>;</a:t>
            </a:r>
          </a:p>
          <a:p>
            <a:pPr>
              <a:buNone/>
            </a:pPr>
            <a:r>
              <a:rPr lang="ru-RU" dirty="0"/>
              <a:t>• движению подачи.</a:t>
            </a:r>
          </a:p>
          <a:p>
            <a:endParaRPr lang="ru-RU" dirty="0"/>
          </a:p>
        </p:txBody>
      </p:sp>
    </p:spTree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" val="8738f2a1c7bf7f5369f8ada051421cfbce90"/>
  <p:tag name="ISPRING_RESOURCE_PATHS_HASH_PRESENTER" val="c4eb9f45de259830d071a71820155cd99a44c15f"/>
</p:tagLst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685</TotalTime>
  <Words>1524</Words>
  <Application>Microsoft Office PowerPoint</Application>
  <PresentationFormat>Экран (4:3)</PresentationFormat>
  <Paragraphs>143</Paragraphs>
  <Slides>42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42</vt:i4>
      </vt:variant>
    </vt:vector>
  </HeadingPairs>
  <TitlesOfParts>
    <vt:vector size="44" baseType="lpstr">
      <vt:lpstr>Тема Office</vt:lpstr>
      <vt:lpstr>Документ</vt:lpstr>
      <vt:lpstr>Слайд 1</vt:lpstr>
      <vt:lpstr>План:</vt:lpstr>
      <vt:lpstr> 1. Особенности процесса резания при шлифовании </vt:lpstr>
      <vt:lpstr>Слайд 4</vt:lpstr>
      <vt:lpstr>Слайд 5</vt:lpstr>
      <vt:lpstr>  Зоны контакта при шлифовании   </vt:lpstr>
      <vt:lpstr>Слайд 7</vt:lpstr>
      <vt:lpstr>Слайд 8</vt:lpstr>
      <vt:lpstr>Классификация способов шлифования</vt:lpstr>
      <vt:lpstr> Классификация способов шлифования </vt:lpstr>
      <vt:lpstr>Аналогично фрезерованию при шлифовании также различают попутное и встречное шлифование</vt:lpstr>
      <vt:lpstr>  2. Структура и состав шлифовального инструмента </vt:lpstr>
      <vt:lpstr> Структура шлифовального круга </vt:lpstr>
      <vt:lpstr> Факторы, влияющие на характеристики шлифовального круга  </vt:lpstr>
      <vt:lpstr> Абразивный материал / абразивное зерно. Виды абразивных материалов </vt:lpstr>
      <vt:lpstr> Классификация абразивных материалов </vt:lpstr>
      <vt:lpstr>Слайд 17</vt:lpstr>
      <vt:lpstr>Сопоставление данных свойств и требований</vt:lpstr>
      <vt:lpstr>Свойства и область применения некоторых абразивных материалов</vt:lpstr>
      <vt:lpstr>Зернистость абразивного материала / размер зерна</vt:lpstr>
      <vt:lpstr>Слайд 21</vt:lpstr>
      <vt:lpstr>Слайд 22</vt:lpstr>
      <vt:lpstr> Связки </vt:lpstr>
      <vt:lpstr>Слайд 24</vt:lpstr>
      <vt:lpstr>Виды связок</vt:lpstr>
      <vt:lpstr>Слайд 26</vt:lpstr>
      <vt:lpstr>Твёрдость шлифовальных кругов</vt:lpstr>
      <vt:lpstr>Слайд 28</vt:lpstr>
      <vt:lpstr> Пористость / структура </vt:lpstr>
      <vt:lpstr>Слайд 30</vt:lpstr>
      <vt:lpstr>3. Форма и спецификация шлифовальных кругов. Форма и обозначение обычных шлифовальных кругов</vt:lpstr>
      <vt:lpstr> Основные формы обычных шлифовальных кругов </vt:lpstr>
      <vt:lpstr>Слайд 33</vt:lpstr>
      <vt:lpstr>Слайд 34</vt:lpstr>
      <vt:lpstr>4. Износ шлифовальных кругов</vt:lpstr>
      <vt:lpstr>5. Восстановление режущей способности шлифовального инструмента</vt:lpstr>
      <vt:lpstr>Слайд 37</vt:lpstr>
      <vt:lpstr>6. Смазочно-охлаждающие жидкости</vt:lpstr>
      <vt:lpstr>Слайд 39</vt:lpstr>
      <vt:lpstr>Виды СОЖ / подача в зону обработки</vt:lpstr>
      <vt:lpstr>Слайд 41</vt:lpstr>
      <vt:lpstr>Спасибо за внимание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Тема: Шлифование</dc:title>
  <cp:lastModifiedBy>nebom zav</cp:lastModifiedBy>
  <cp:revision>3</cp:revision>
  <dcterms:created xsi:type="dcterms:W3CDTF">2011-04-03T07:00:14Z</dcterms:created>
  <dcterms:modified xsi:type="dcterms:W3CDTF">2015-04-06T18:50:15Z</dcterms:modified>
</cp:coreProperties>
</file>