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custDataLst>
    <p:tags r:id="rId2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628385-0402-496B-98EB-56022EDB69EB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11493D-F396-44C5-9C2E-35418CF3B04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11493D-F396-44C5-9C2E-35418CF3B040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932AE5-79BC-40AD-A598-1795CFA218D0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7F265D-1F3B-457F-A77E-C0610B46AD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932AE5-79BC-40AD-A598-1795CFA218D0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7F265D-1F3B-457F-A77E-C0610B46AD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932AE5-79BC-40AD-A598-1795CFA218D0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7F265D-1F3B-457F-A77E-C0610B46AD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932AE5-79BC-40AD-A598-1795CFA218D0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7F265D-1F3B-457F-A77E-C0610B46AD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932AE5-79BC-40AD-A598-1795CFA218D0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7F265D-1F3B-457F-A77E-C0610B46AD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932AE5-79BC-40AD-A598-1795CFA218D0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7F265D-1F3B-457F-A77E-C0610B46AD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932AE5-79BC-40AD-A598-1795CFA218D0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7F265D-1F3B-457F-A77E-C0610B46AD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932AE5-79BC-40AD-A598-1795CFA218D0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7F265D-1F3B-457F-A77E-C0610B46AD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932AE5-79BC-40AD-A598-1795CFA218D0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7F265D-1F3B-457F-A77E-C0610B46AD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932AE5-79BC-40AD-A598-1795CFA218D0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7F265D-1F3B-457F-A77E-C0610B46AD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932AE5-79BC-40AD-A598-1795CFA218D0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7F265D-1F3B-457F-A77E-C0610B46AD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7932AE5-79BC-40AD-A598-1795CFA218D0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87F265D-1F3B-457F-A77E-C0610B46AD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ja.biz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et-bolezniam.ru/publ/zdorovyj_obraz_zhizni/bolezni_svjazannye_s_obrazom_zhizni/insult/7-1-0-162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Никотиновая кислота.</a:t>
            </a:r>
            <a:br>
              <a:rPr lang="ru-RU" dirty="0" smtClean="0"/>
            </a:br>
            <a:r>
              <a:rPr lang="ru-RU" dirty="0" smtClean="0"/>
              <a:t>Фолиевая кислота.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3429000"/>
            <a:ext cx="7406640" cy="648072"/>
          </a:xfrm>
        </p:spPr>
        <p:txBody>
          <a:bodyPr/>
          <a:lstStyle/>
          <a:p>
            <a:r>
              <a:rPr lang="ru-RU" dirty="0" smtClean="0"/>
              <a:t>Подготовила: Белова Ирина, 3 курс, 14 группа.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6286520"/>
            <a:ext cx="27735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http://prezentacija.biz/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471762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Лекарственные препараты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1196752"/>
            <a:ext cx="3657600" cy="251642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1412776"/>
            <a:ext cx="4040734" cy="2755046"/>
          </a:xfrm>
        </p:spPr>
      </p:pic>
      <p:pic>
        <p:nvPicPr>
          <p:cNvPr id="3074" name="Picture 2" descr="C:\Users\пк\Desktop\презенташка\dinamizan-500x5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435361"/>
            <a:ext cx="3456384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82153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40481"/>
            <a:ext cx="9197975" cy="6898481"/>
          </a:xfrm>
        </p:spPr>
      </p:pic>
    </p:spTree>
    <p:extLst>
      <p:ext uri="{BB962C8B-B14F-4D97-AF65-F5344CB8AC3E}">
        <p14:creationId xmlns:p14="http://schemas.microsoft.com/office/powerpoint/2010/main" xmlns="" val="6966244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Фолиевая кислота – водорастворимый витамин, выделенный в 1941 году из зелёных листьев шпината.</a:t>
            </a:r>
          </a:p>
          <a:p>
            <a:r>
              <a:rPr lang="ru-RU" dirty="0" smtClean="0"/>
              <a:t>В организме человека синтезируется микрофлорой кишечника.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9071" y="2492896"/>
            <a:ext cx="4204929" cy="2766055"/>
          </a:xfrm>
        </p:spPr>
      </p:pic>
    </p:spTree>
    <p:extLst>
      <p:ext uri="{BB962C8B-B14F-4D97-AF65-F5344CB8AC3E}">
        <p14:creationId xmlns:p14="http://schemas.microsoft.com/office/powerpoint/2010/main" xmlns="" val="2974797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Функции в организме: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600" dirty="0"/>
              <a:t>является предшественником </a:t>
            </a:r>
            <a:r>
              <a:rPr lang="ru-RU" sz="1600" dirty="0" err="1"/>
              <a:t>тетрагидрофолиевой</a:t>
            </a:r>
            <a:r>
              <a:rPr lang="ru-RU" sz="1600" dirty="0"/>
              <a:t> кислоты;</a:t>
            </a:r>
          </a:p>
          <a:p>
            <a:r>
              <a:rPr lang="ru-RU" sz="1600" dirty="0"/>
              <a:t>участвует как </a:t>
            </a:r>
            <a:r>
              <a:rPr lang="ru-RU" sz="1600" dirty="0" err="1"/>
              <a:t>кофактор</a:t>
            </a:r>
            <a:r>
              <a:rPr lang="ru-RU" sz="1600" dirty="0"/>
              <a:t> в </a:t>
            </a:r>
            <a:r>
              <a:rPr lang="ru-RU" sz="1600" dirty="0" err="1"/>
              <a:t>энзиматических</a:t>
            </a:r>
            <a:r>
              <a:rPr lang="ru-RU" sz="1600" dirty="0"/>
              <a:t> реакциях по синтезу пиримидинов и пуринов, необходимых для образования генетического кода (ДНК - РНК);</a:t>
            </a:r>
          </a:p>
          <a:p>
            <a:r>
              <a:rPr lang="ru-RU" sz="1600" dirty="0"/>
              <a:t>участвует в </a:t>
            </a:r>
            <a:r>
              <a:rPr lang="ru-RU" sz="1600" b="1" dirty="0"/>
              <a:t>производстве эритроцитов</a:t>
            </a:r>
            <a:r>
              <a:rPr lang="ru-RU" sz="1600" dirty="0"/>
              <a:t> и некоторых аминокислот (</a:t>
            </a:r>
            <a:r>
              <a:rPr lang="ru-RU" sz="1600" dirty="0" err="1"/>
              <a:t>серин</a:t>
            </a:r>
            <a:r>
              <a:rPr lang="ru-RU" sz="1600" dirty="0"/>
              <a:t> и глицин);</a:t>
            </a:r>
          </a:p>
          <a:p>
            <a:r>
              <a:rPr lang="ru-RU" sz="1600" dirty="0"/>
              <a:t>вместе с витаминами В</a:t>
            </a:r>
            <a:r>
              <a:rPr lang="ru-RU" sz="1600" baseline="-25000" dirty="0"/>
              <a:t>12</a:t>
            </a:r>
            <a:r>
              <a:rPr lang="ru-RU" sz="1600" dirty="0"/>
              <a:t>, С и В</a:t>
            </a:r>
            <a:r>
              <a:rPr lang="ru-RU" sz="1600" baseline="-25000" dirty="0"/>
              <a:t>6</a:t>
            </a:r>
            <a:r>
              <a:rPr lang="ru-RU" sz="1600" dirty="0"/>
              <a:t> необходим для быстрого клеточного деления некоторых клеток, а также в биосинтезе гемоглобина;</a:t>
            </a:r>
          </a:p>
          <a:p>
            <a:r>
              <a:rPr lang="ru-RU" sz="1600" dirty="0"/>
              <a:t>стимулирует аппетит и производство соляной кислоты в желудке;</a:t>
            </a:r>
          </a:p>
          <a:p>
            <a:r>
              <a:rPr lang="ru-RU" sz="1600" dirty="0"/>
              <a:t>оказывает защитный эффект против </a:t>
            </a:r>
            <a:r>
              <a:rPr lang="ru-RU" sz="1600" b="1" dirty="0"/>
              <a:t>дисплазии шейки матки</a:t>
            </a:r>
            <a:r>
              <a:rPr lang="ru-RU" sz="1600" dirty="0"/>
              <a:t>, предраковое состояние матки у женщин;</a:t>
            </a:r>
          </a:p>
          <a:p>
            <a:r>
              <a:rPr lang="ru-RU" sz="1600" dirty="0"/>
              <a:t>улучшает работу нервной системы в эмбриональных стадиях;</a:t>
            </a:r>
          </a:p>
          <a:p>
            <a:r>
              <a:rPr lang="ru-RU" sz="1600" dirty="0"/>
              <a:t>участвует в биосинтезе </a:t>
            </a:r>
            <a:r>
              <a:rPr lang="ru-RU" sz="1600" dirty="0" err="1"/>
              <a:t>допамина</a:t>
            </a:r>
            <a:r>
              <a:rPr lang="ru-RU" sz="1600" dirty="0"/>
              <a:t>, норадреналина и серотонина (важные </a:t>
            </a:r>
            <a:r>
              <a:rPr lang="ru-RU" sz="1600" dirty="0" err="1"/>
              <a:t>нейротрансмиттеры</a:t>
            </a:r>
            <a:r>
              <a:rPr lang="ru-RU" sz="1600" dirty="0"/>
              <a:t> для поддержания нормальной работы нервной системы);</a:t>
            </a:r>
          </a:p>
          <a:p>
            <a:r>
              <a:rPr lang="ru-RU" sz="1600" dirty="0"/>
              <a:t>вместе с витаминами В</a:t>
            </a:r>
            <a:r>
              <a:rPr lang="ru-RU" sz="1600" baseline="-25000" dirty="0"/>
              <a:t>6</a:t>
            </a:r>
            <a:r>
              <a:rPr lang="ru-RU" sz="1600" dirty="0"/>
              <a:t> и В</a:t>
            </a:r>
            <a:r>
              <a:rPr lang="ru-RU" sz="1600" baseline="-25000" dirty="0"/>
              <a:t>12</a:t>
            </a:r>
            <a:r>
              <a:rPr lang="ru-RU" sz="1600" dirty="0"/>
              <a:t>, фолиевая кислота необходима в метаболизме </a:t>
            </a:r>
            <a:r>
              <a:rPr lang="ru-RU" sz="1600" dirty="0" err="1" smtClean="0"/>
              <a:t>гомоцистеина</a:t>
            </a:r>
            <a:r>
              <a:rPr lang="ru-RU" sz="1600" dirty="0"/>
              <a:t>. Как известно, большие концентрации </a:t>
            </a:r>
            <a:r>
              <a:rPr lang="ru-RU" sz="1600" dirty="0" err="1" smtClean="0"/>
              <a:t>гомоцистеина</a:t>
            </a:r>
            <a:r>
              <a:rPr lang="ru-RU" sz="1600" dirty="0" smtClean="0"/>
              <a:t> </a:t>
            </a:r>
            <a:r>
              <a:rPr lang="ru-RU" sz="1600" dirty="0"/>
              <a:t>в организме повышают риск инфаркта миокарда и </a:t>
            </a:r>
            <a:r>
              <a:rPr lang="ru-RU" sz="1600" dirty="0">
                <a:hlinkClick r:id="rId2"/>
              </a:rPr>
              <a:t>инсульта</a:t>
            </a:r>
            <a:r>
              <a:rPr lang="ru-RU" sz="1600" dirty="0"/>
              <a:t>. Также, избыток </a:t>
            </a:r>
            <a:r>
              <a:rPr lang="ru-RU" sz="1600" dirty="0" err="1"/>
              <a:t>гомоцистейна</a:t>
            </a:r>
            <a:r>
              <a:rPr lang="ru-RU" sz="1600" dirty="0"/>
              <a:t> ведёт к появлению остеопороза.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36529846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Фасоль</a:t>
            </a:r>
          </a:p>
          <a:p>
            <a:r>
              <a:rPr lang="ru-RU" dirty="0"/>
              <a:t>Чечевица</a:t>
            </a:r>
          </a:p>
          <a:p>
            <a:r>
              <a:rPr lang="ru-RU" dirty="0"/>
              <a:t>Шпинат</a:t>
            </a:r>
          </a:p>
          <a:p>
            <a:r>
              <a:rPr lang="ru-RU" dirty="0"/>
              <a:t>Спаржа</a:t>
            </a:r>
          </a:p>
          <a:p>
            <a:r>
              <a:rPr lang="ru-RU" dirty="0"/>
              <a:t>Салат (растение)</a:t>
            </a:r>
          </a:p>
          <a:p>
            <a:r>
              <a:rPr lang="ru-RU" dirty="0"/>
              <a:t>Авокадо</a:t>
            </a:r>
          </a:p>
          <a:p>
            <a:r>
              <a:rPr lang="ru-RU" dirty="0"/>
              <a:t>Брокколи</a:t>
            </a:r>
          </a:p>
          <a:p>
            <a:r>
              <a:rPr lang="ru-RU" dirty="0"/>
              <a:t>Манго</a:t>
            </a:r>
          </a:p>
          <a:p>
            <a:r>
              <a:rPr lang="ru-RU" dirty="0"/>
              <a:t>Апельсины</a:t>
            </a:r>
          </a:p>
          <a:p>
            <a:r>
              <a:rPr lang="ru-RU" dirty="0"/>
              <a:t>Хлеб (пшеничный)</a:t>
            </a:r>
          </a:p>
          <a:p>
            <a:r>
              <a:rPr lang="ru-RU" dirty="0" smtClean="0"/>
              <a:t>Печень</a:t>
            </a:r>
          </a:p>
          <a:p>
            <a:r>
              <a:rPr lang="ru-RU" dirty="0" smtClean="0"/>
              <a:t>Тунец</a:t>
            </a:r>
          </a:p>
          <a:p>
            <a:r>
              <a:rPr lang="ru-RU" dirty="0" smtClean="0"/>
              <a:t>.Мясо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11565" y="1916832"/>
            <a:ext cx="5020247" cy="4120033"/>
          </a:xfrm>
        </p:spPr>
      </p:pic>
    </p:spTree>
    <p:extLst>
      <p:ext uri="{BB962C8B-B14F-4D97-AF65-F5344CB8AC3E}">
        <p14:creationId xmlns:p14="http://schemas.microsoft.com/office/powerpoint/2010/main" xmlns="" val="21579572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Суточная потребность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Рекомендуемая суточная норма фолиевой кислоты - 400 мкг, а для беременных женщин - 800 мкг/день.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76850" y="1973222"/>
            <a:ext cx="3657600" cy="3765630"/>
          </a:xfrm>
        </p:spPr>
      </p:pic>
    </p:spTree>
    <p:extLst>
      <p:ext uri="{BB962C8B-B14F-4D97-AF65-F5344CB8AC3E}">
        <p14:creationId xmlns:p14="http://schemas.microsoft.com/office/powerpoint/2010/main" xmlns="" val="37592544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Витамин В9 при беременности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Принимает активное участие в формировании плаценты;</a:t>
            </a:r>
          </a:p>
          <a:p>
            <a:r>
              <a:rPr lang="ru-RU" dirty="0" smtClean="0"/>
              <a:t>Необходима для кроветворения и предотвращения анемии;</a:t>
            </a:r>
          </a:p>
          <a:p>
            <a:r>
              <a:rPr lang="ru-RU" dirty="0" smtClean="0"/>
              <a:t>Участвует в формировании нервной трубки плода.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0468" y="2477122"/>
            <a:ext cx="4413982" cy="3328142"/>
          </a:xfrm>
        </p:spPr>
      </p:pic>
    </p:spTree>
    <p:extLst>
      <p:ext uri="{BB962C8B-B14F-4D97-AF65-F5344CB8AC3E}">
        <p14:creationId xmlns:p14="http://schemas.microsoft.com/office/powerpoint/2010/main" xmlns="" val="10421054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Гипервитаминоз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Добиться избытка фолиевой кислоты, полученной из пищи, практически невозможно. Если гипервитаминоз вызвали витамины с фолиевой кислотой, у детей наблюдаются расстройства пищеварения, повышенная нервная возбудимость, а взрослые, помимо этих симптомов, страдают от нарушения сна.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1583" y="2348880"/>
            <a:ext cx="3672598" cy="2759695"/>
          </a:xfrm>
        </p:spPr>
      </p:pic>
    </p:spTree>
    <p:extLst>
      <p:ext uri="{BB962C8B-B14F-4D97-AF65-F5344CB8AC3E}">
        <p14:creationId xmlns:p14="http://schemas.microsoft.com/office/powerpoint/2010/main" xmlns="" val="30798053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Недостаток фолиевой кислоты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sz="6400" dirty="0"/>
              <a:t>Гиповитаминоз связан с угнетением микробной флоры кишечника (из-за приёма антибактериальных лекарственных препаратов – сульфаниламидов, антибиотиков и пр.), недостаточным получением из пищи, с обедненным белком рационом питания, с использованием </a:t>
            </a:r>
            <a:r>
              <a:rPr lang="ru-RU" sz="6400" dirty="0" err="1"/>
              <a:t>аминоптерина</a:t>
            </a:r>
            <a:r>
              <a:rPr lang="ru-RU" sz="6400" dirty="0"/>
              <a:t> (антагониста фолиевой кислоты), а также с нарушениями всасывательных функций кишечника.</a:t>
            </a:r>
          </a:p>
          <a:p>
            <a:r>
              <a:rPr lang="ru-RU" sz="6400" dirty="0"/>
              <a:t>Дефицит витамина В9 проявляется в виде:</a:t>
            </a:r>
          </a:p>
          <a:p>
            <a:r>
              <a:rPr lang="ru-RU" sz="6400" dirty="0"/>
              <a:t>стоматита;</a:t>
            </a:r>
          </a:p>
          <a:p>
            <a:r>
              <a:rPr lang="ru-RU" sz="6400" dirty="0"/>
              <a:t>глоссита;</a:t>
            </a:r>
          </a:p>
          <a:p>
            <a:r>
              <a:rPr lang="ru-RU" sz="6400" dirty="0"/>
              <a:t>гастроэнтерита;</a:t>
            </a:r>
          </a:p>
          <a:p>
            <a:r>
              <a:rPr lang="ru-RU" sz="6400" dirty="0"/>
              <a:t>геморрагической дегенерации почек;</a:t>
            </a:r>
          </a:p>
          <a:p>
            <a:r>
              <a:rPr lang="ru-RU" sz="6400" dirty="0"/>
              <a:t>жировой инфильтрации печени;</a:t>
            </a:r>
          </a:p>
          <a:p>
            <a:r>
              <a:rPr lang="ru-RU" sz="6400" dirty="0"/>
              <a:t>развития </a:t>
            </a:r>
            <a:r>
              <a:rPr lang="ru-RU" sz="6400" dirty="0" err="1"/>
              <a:t>макроцитарной</a:t>
            </a:r>
            <a:r>
              <a:rPr lang="ru-RU" sz="6400" dirty="0"/>
              <a:t> анемии пернициозного типа.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43525" y="2641600"/>
            <a:ext cx="3524250" cy="2428875"/>
          </a:xfrm>
        </p:spPr>
      </p:pic>
    </p:spTree>
    <p:extLst>
      <p:ext uri="{BB962C8B-B14F-4D97-AF65-F5344CB8AC3E}">
        <p14:creationId xmlns:p14="http://schemas.microsoft.com/office/powerpoint/2010/main" xmlns="" val="29592856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Лекарственные взаимодействия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Витамин В</a:t>
            </a:r>
            <a:r>
              <a:rPr lang="ru-RU" baseline="-25000" dirty="0"/>
              <a:t>9</a:t>
            </a:r>
            <a:r>
              <a:rPr lang="ru-RU" dirty="0"/>
              <a:t> плохо всасывается в случае </a:t>
            </a:r>
            <a:r>
              <a:rPr lang="ru-RU" dirty="0" smtClean="0"/>
              <a:t>лечения антиконвульсантами.</a:t>
            </a:r>
          </a:p>
          <a:p>
            <a:r>
              <a:rPr lang="ru-RU" dirty="0" smtClean="0"/>
              <a:t>К снижению её уровня могут привести противомалярийные препараты, противоопухолевые препараты могут препятствовать метаболизму витамина.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0" y="1412776"/>
            <a:ext cx="3494344" cy="2613769"/>
          </a:xfrm>
        </p:spPr>
      </p:pic>
      <p:pic>
        <p:nvPicPr>
          <p:cNvPr id="4098" name="Picture 2" descr="C:\Users\пк\Desktop\презенташка\258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03451" y="4077072"/>
            <a:ext cx="2808312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676764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2348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xmlns="" val="29408944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Лекарственные препараты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5100" y="2027237"/>
            <a:ext cx="3657600" cy="36576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1196751"/>
            <a:ext cx="4104456" cy="2708941"/>
          </a:xfrm>
        </p:spPr>
      </p:pic>
      <p:pic>
        <p:nvPicPr>
          <p:cNvPr id="5122" name="Picture 2" descr="C:\Users\пк\Desktop\презенташка\447208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800547"/>
            <a:ext cx="3429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30999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7034"/>
            <a:ext cx="9144000" cy="6865034"/>
          </a:xfrm>
        </p:spPr>
      </p:pic>
      <p:sp>
        <p:nvSpPr>
          <p:cNvPr id="8" name="Прямоугольник 7"/>
          <p:cNvSpPr/>
          <p:nvPr/>
        </p:nvSpPr>
        <p:spPr>
          <a:xfrm>
            <a:off x="1191906" y="2967335"/>
            <a:ext cx="6760185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внимание!</a:t>
            </a:r>
            <a:endParaRPr lang="ru-RU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11476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Витамин PP существует в двух формах - никотиновой кислоты и </a:t>
            </a:r>
            <a:r>
              <a:rPr lang="ru-RU" dirty="0" smtClean="0"/>
              <a:t>никотинамида</a:t>
            </a:r>
            <a:r>
              <a:rPr lang="ru-RU" dirty="0"/>
              <a:t>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6" y="4353057"/>
            <a:ext cx="5328592" cy="2309732"/>
          </a:xfrm>
        </p:spPr>
      </p:pic>
    </p:spTree>
    <p:extLst>
      <p:ext uri="{BB962C8B-B14F-4D97-AF65-F5344CB8AC3E}">
        <p14:creationId xmlns:p14="http://schemas.microsoft.com/office/powerpoint/2010/main" xmlns="" val="25683531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Синтез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1) В организме из триптофана.</a:t>
            </a:r>
          </a:p>
          <a:p>
            <a:r>
              <a:rPr lang="ru-RU" dirty="0" smtClean="0"/>
              <a:t>2) </a:t>
            </a:r>
            <a:r>
              <a:rPr lang="ru-RU" dirty="0"/>
              <a:t> </a:t>
            </a:r>
            <a:r>
              <a:rPr lang="ru-RU" dirty="0" smtClean="0"/>
              <a:t>Окисление </a:t>
            </a:r>
            <a:r>
              <a:rPr lang="el-GR" dirty="0" smtClean="0"/>
              <a:t>β-</a:t>
            </a:r>
            <a:r>
              <a:rPr lang="ru-RU" dirty="0" err="1" smtClean="0"/>
              <a:t>пиколина</a:t>
            </a:r>
            <a:r>
              <a:rPr lang="ru-RU" dirty="0" smtClean="0"/>
              <a:t>: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3) Окисление хинолина:</a:t>
            </a:r>
          </a:p>
          <a:p>
            <a:endParaRPr lang="ru-RU" dirty="0" smtClean="0"/>
          </a:p>
          <a:p>
            <a:r>
              <a:rPr lang="ru-RU" dirty="0"/>
              <a:t> </a:t>
            </a:r>
          </a:p>
        </p:txBody>
      </p:sp>
      <p:pic>
        <p:nvPicPr>
          <p:cNvPr id="1026" name="Picture 2" descr="C:\Users\пк\Desktop\презенташка\250px-Synthesis_Niacin_II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996952"/>
            <a:ext cx="4721832" cy="1152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к\Desktop\презенташка\450px-Synthesis_Niacin_I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7" y="5157192"/>
            <a:ext cx="6862675" cy="1052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307600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функции: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fontAlgn="base"/>
            <a:r>
              <a:rPr lang="ru-RU" dirty="0"/>
              <a:t>Никотиновая кислота — непосредственный участник </a:t>
            </a:r>
            <a:r>
              <a:rPr lang="ru-RU" dirty="0" err="1"/>
              <a:t>окислительно</a:t>
            </a:r>
            <a:r>
              <a:rPr lang="ru-RU" dirty="0"/>
              <a:t>-восстановительных процессов в клетках и тканях организма. Помимо этого, данное соединение:</a:t>
            </a:r>
          </a:p>
          <a:p>
            <a:pPr fontAlgn="base"/>
            <a:r>
              <a:rPr lang="ru-RU" dirty="0"/>
              <a:t>Стимулирует обменные процессы с участием жиров и углеводов, способствуя получению энергии из этих веществ;</a:t>
            </a:r>
          </a:p>
          <a:p>
            <a:pPr fontAlgn="base"/>
            <a:r>
              <a:rPr lang="ru-RU" dirty="0"/>
              <a:t>Снижает уровень вредного холестерина;</a:t>
            </a:r>
          </a:p>
          <a:p>
            <a:pPr fontAlgn="base"/>
            <a:r>
              <a:rPr lang="ru-RU" dirty="0"/>
              <a:t>Защищает организм от сердечно-сосудистых патологий;</a:t>
            </a:r>
          </a:p>
          <a:p>
            <a:pPr fontAlgn="base"/>
            <a:r>
              <a:rPr lang="ru-RU" dirty="0"/>
              <a:t>Является средством предупреждения сахарного диабета и гипертензии (повышения давления);</a:t>
            </a:r>
          </a:p>
          <a:p>
            <a:pPr fontAlgn="base"/>
            <a:r>
              <a:rPr lang="ru-RU" dirty="0"/>
              <a:t>Стимулирует выработку желудочного сока и перистальтику кишечника;</a:t>
            </a:r>
          </a:p>
          <a:p>
            <a:pPr fontAlgn="base"/>
            <a:r>
              <a:rPr lang="ru-RU" dirty="0"/>
              <a:t>Активизирует работу поджелудочной железы и печени;</a:t>
            </a:r>
          </a:p>
          <a:p>
            <a:pPr fontAlgn="base"/>
            <a:r>
              <a:rPr lang="ru-RU" dirty="0"/>
              <a:t>Участвует в процессах обмена аминокислот;</a:t>
            </a:r>
          </a:p>
          <a:p>
            <a:pPr fontAlgn="base"/>
            <a:r>
              <a:rPr lang="ru-RU" dirty="0"/>
              <a:t>Участвует в процессах синтеза важнейших гормонов — прогестерона, тестостерона, кортизола;</a:t>
            </a:r>
          </a:p>
          <a:p>
            <a:pPr fontAlgn="base"/>
            <a:r>
              <a:rPr lang="ru-RU" dirty="0"/>
              <a:t>Способствует расширению сосудов, что предотвращает головные боли и мигрень.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988334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витамина: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Говяжья печень, дрожжи, брокколи, морковь, сыр, кукурузная мука, листья одуванчика, финики, яйца, рыба, молоко, арахис, свинина, картофель, помидоры, проростки пшеницы, продукты из цельных злаков.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4088" y="1988840"/>
            <a:ext cx="3657600" cy="3456384"/>
          </a:xfrm>
        </p:spPr>
      </p:pic>
    </p:spTree>
    <p:extLst>
      <p:ext uri="{BB962C8B-B14F-4D97-AF65-F5344CB8AC3E}">
        <p14:creationId xmlns:p14="http://schemas.microsoft.com/office/powerpoint/2010/main" xmlns="" val="39651309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44470"/>
            <a:ext cx="9193863" cy="6902470"/>
          </a:xfrm>
        </p:spPr>
      </p:pic>
    </p:spTree>
    <p:extLst>
      <p:ext uri="{BB962C8B-B14F-4D97-AF65-F5344CB8AC3E}">
        <p14:creationId xmlns:p14="http://schemas.microsoft.com/office/powerpoint/2010/main" xmlns="" val="26374479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Гиповитаминоз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Симптомы избытка витамина PP: покраснение, жжение и зуд кожи (особенно на лице и верхней части туловища), нарушение сердечного ритма, расстройства желудочно-кишечного тракта.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76850" y="2027237"/>
            <a:ext cx="3657600" cy="3657600"/>
          </a:xfrm>
        </p:spPr>
      </p:pic>
    </p:spTree>
    <p:extLst>
      <p:ext uri="{BB962C8B-B14F-4D97-AF65-F5344CB8AC3E}">
        <p14:creationId xmlns:p14="http://schemas.microsoft.com/office/powerpoint/2010/main" xmlns="" val="6956723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Недостаток ниацина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Недостаток витамина PP приводит к дерматиту, депрессии, язве двенадцатиперстной кишки и желудка, диарее, тошноте. Острый недостаток витамина PP вызывает пеллагру, при которой к перечисленным симптомам добавляется </a:t>
            </a:r>
            <a:r>
              <a:rPr lang="ru-RU" dirty="0" smtClean="0"/>
              <a:t>слабоумие (деменция).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4128" y="1132666"/>
            <a:ext cx="3168352" cy="2994093"/>
          </a:xfrm>
        </p:spPr>
      </p:pic>
      <p:pic>
        <p:nvPicPr>
          <p:cNvPr id="2050" name="Picture 2" descr="C:\Users\пк\Desktop\презенташка\634-1-hligh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221088"/>
            <a:ext cx="3731494" cy="2537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906179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a534da2b0eaf7303f2d2ddb74465e4c653ac66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255</TotalTime>
  <Words>510</Words>
  <Application>Microsoft Office PowerPoint</Application>
  <PresentationFormat>Экран (4:3)</PresentationFormat>
  <Paragraphs>80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Солнцестояние</vt:lpstr>
      <vt:lpstr>Никотиновая кислота. Фолиевая кислота.</vt:lpstr>
      <vt:lpstr>Слайд 2</vt:lpstr>
      <vt:lpstr>Слайд 3</vt:lpstr>
      <vt:lpstr>Синтез</vt:lpstr>
      <vt:lpstr>Основные функции:</vt:lpstr>
      <vt:lpstr>Источники витамина:</vt:lpstr>
      <vt:lpstr>Слайд 7</vt:lpstr>
      <vt:lpstr>Гиповитаминоз</vt:lpstr>
      <vt:lpstr>Недостаток ниацина</vt:lpstr>
      <vt:lpstr>Лекарственные препараты</vt:lpstr>
      <vt:lpstr>Слайд 11</vt:lpstr>
      <vt:lpstr>Слайд 12</vt:lpstr>
      <vt:lpstr>Функции в организме:</vt:lpstr>
      <vt:lpstr>Источники:</vt:lpstr>
      <vt:lpstr>Суточная потребность</vt:lpstr>
      <vt:lpstr>Витамин В9 при беременности</vt:lpstr>
      <vt:lpstr>Гипервитаминоз</vt:lpstr>
      <vt:lpstr>Недостаток фолиевой кислоты</vt:lpstr>
      <vt:lpstr>Лекарственные взаимодействия</vt:lpstr>
      <vt:lpstr>Лекарственные препараты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nebom zav</cp:lastModifiedBy>
  <cp:revision>17</cp:revision>
  <dcterms:created xsi:type="dcterms:W3CDTF">2015-04-29T18:49:10Z</dcterms:created>
  <dcterms:modified xsi:type="dcterms:W3CDTF">2015-05-22T15:19:02Z</dcterms:modified>
</cp:coreProperties>
</file>