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</p:sldIdLst>
  <p:sldSz cx="9144000" cy="6858000" type="screen4x3"/>
  <p:notesSz cx="6858000" cy="9144000"/>
  <p:custDataLst>
    <p:tags r:id="rId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85E11D7-6BFF-41AB-972A-C64C085F318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FEDB736-C274-4AE6-BB06-A33DF21267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11D7-6BFF-41AB-972A-C64C085F318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B736-C274-4AE6-BB06-A33DF21267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11D7-6BFF-41AB-972A-C64C085F318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B736-C274-4AE6-BB06-A33DF21267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11D7-6BFF-41AB-972A-C64C085F318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B736-C274-4AE6-BB06-A33DF21267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11D7-6BFF-41AB-972A-C64C085F318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B736-C274-4AE6-BB06-A33DF21267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11D7-6BFF-41AB-972A-C64C085F318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B736-C274-4AE6-BB06-A33DF21267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85E11D7-6BFF-41AB-972A-C64C085F318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FEDB736-C274-4AE6-BB06-A33DF21267BB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85E11D7-6BFF-41AB-972A-C64C085F318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FEDB736-C274-4AE6-BB06-A33DF21267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11D7-6BFF-41AB-972A-C64C085F318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B736-C274-4AE6-BB06-A33DF21267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11D7-6BFF-41AB-972A-C64C085F318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B736-C274-4AE6-BB06-A33DF21267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E11D7-6BFF-41AB-972A-C64C085F318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B736-C274-4AE6-BB06-A33DF21267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85E11D7-6BFF-41AB-972A-C64C085F318C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FEDB736-C274-4AE6-BB06-A33DF21267B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D%D0%BB%D0%B5%D0%BA%D1%82%D1%80%D0%BE%D0%BD%D0%BD%D0%B0%D1%8F_%D0%BA%D0%BE%D0%BD%D1%84%D0%B8%D0%B3%D1%83%D1%80%D0%B0%D1%86%D0%B8%D1%8F" TargetMode="External"/><Relationship Id="rId3" Type="http://schemas.openxmlformats.org/officeDocument/2006/relationships/hyperlink" Target="https://ru.wikipedia.org/wiki/%D0%90%D1%82%D0%BE%D0%BC%D0%BD%D0%B0%D1%8F_%D0%BC%D0%B0%D1%81%D1%81%D0%B0" TargetMode="External"/><Relationship Id="rId7" Type="http://schemas.openxmlformats.org/officeDocument/2006/relationships/hyperlink" Target="https://ru.wikipedia.org/wiki/%D0%9C%D0%BE%D0%BB%D1%8C" TargetMode="External"/><Relationship Id="rId2" Type="http://schemas.openxmlformats.org/officeDocument/2006/relationships/hyperlink" Target="https://ru.wikipedia.org/wiki/%D0%A1%D0%BF%D0%B8%D1%81%D0%BE%D0%BA_%D1%85%D0%B8%D0%BC%D0%B8%D1%87%D0%B5%D1%81%D0%BA%D0%B8%D1%85_%D1%8D%D0%BB%D0%B5%D0%BC%D0%B5%D0%BD%D1%82%D0%BE%D0%B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3%D1%80%D0%B0%D0%BC%D0%BC" TargetMode="External"/><Relationship Id="rId11" Type="http://schemas.openxmlformats.org/officeDocument/2006/relationships/image" Target="../media/image3.png"/><Relationship Id="rId5" Type="http://schemas.openxmlformats.org/officeDocument/2006/relationships/hyperlink" Target="https://ru.wikipedia.org/wiki/%D0%90%D1%82%D0%BE%D0%BC%D0%BD%D0%B0%D1%8F_%D0%B5%D0%B4%D0%B8%D0%BD%D0%B8%D1%86%D0%B0_%D0%BC%D0%B0%D1%81%D1%81%D1%8B" TargetMode="External"/><Relationship Id="rId10" Type="http://schemas.openxmlformats.org/officeDocument/2006/relationships/hyperlink" Target="https://ru.wikipedia.org/wiki/%D0%9F%D0%B8%D0%BA%D0%BE%D0%BC%D0%B5%D1%82%D1%80" TargetMode="External"/><Relationship Id="rId4" Type="http://schemas.openxmlformats.org/officeDocument/2006/relationships/hyperlink" Target="https://ru.wikipedia.org/wiki/%D0%9C%D0%BE%D0%BB%D1%8F%D1%80%D0%BD%D0%B0%D1%8F_%D0%BC%D0%B0%D1%81%D1%81%D0%B0" TargetMode="External"/><Relationship Id="rId9" Type="http://schemas.openxmlformats.org/officeDocument/2006/relationships/hyperlink" Target="https://ru.wikipedia.org/wiki/%D0%A0%D0%B0%D0%B4%D0%B8%D1%83%D1%81_%D0%B0%D1%82%D0%BE%D0%BC%D0%B0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4%D0%B6%D0%BE%D1%83%D0%BB%D1%8C" TargetMode="External"/><Relationship Id="rId3" Type="http://schemas.openxmlformats.org/officeDocument/2006/relationships/hyperlink" Target="https://ru.wikipedia.org/wiki/%D0%9F%D0%B8%D0%BA%D0%BE%D0%BC%D0%B5%D1%82%D1%80" TargetMode="External"/><Relationship Id="rId7" Type="http://schemas.openxmlformats.org/officeDocument/2006/relationships/hyperlink" Target="https://ru.wikipedia.org/wiki/%D0%AD%D0%BD%D0%B5%D1%80%D0%B3%D0%B8%D1%8F_%D0%B8%D0%BE%D0%BD%D0%B8%D0%B7%D0%B0%D1%86%D0%B8%D0%B8" TargetMode="External"/><Relationship Id="rId2" Type="http://schemas.openxmlformats.org/officeDocument/2006/relationships/hyperlink" Target="https://ru.wikipedia.org/wiki/%D0%9A%D0%BE%D0%B2%D0%B0%D0%BB%D0%B5%D0%BD%D1%82%D0%BD%D1%8B%D0%B9_%D1%80%D0%B0%D0%B4%D0%B8%D1%83%D1%8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D%D0%BB%D0%B5%D0%BA%D1%82%D1%80%D0%BE%D0%B4%D0%BD%D1%8B%D0%B9_%D0%BF%D0%BE%D1%82%D0%B5%D0%BD%D1%86%D0%B8%D0%B0%D0%BB" TargetMode="External"/><Relationship Id="rId11" Type="http://schemas.openxmlformats.org/officeDocument/2006/relationships/image" Target="../media/image4.jpeg"/><Relationship Id="rId5" Type="http://schemas.openxmlformats.org/officeDocument/2006/relationships/hyperlink" Target="https://ru.wikipedia.org/wiki/%D0%AD%D0%BB%D0%B5%D0%BA%D1%82%D1%80%D0%BE%D0%BE%D1%82%D1%80%D0%B8%D1%86%D0%B0%D1%82%D0%B5%D0%BB%D1%8C%D0%BD%D0%BE%D1%81%D1%82%D1%8C" TargetMode="External"/><Relationship Id="rId10" Type="http://schemas.openxmlformats.org/officeDocument/2006/relationships/hyperlink" Target="https://ru.wikipedia.org/wiki/%D0%AD%D0%BB%D0%B5%D0%BA%D1%82%D1%80%D0%BE%D0%BD%D0%B2%D0%BE%D0%BB%D1%8C%D1%82" TargetMode="External"/><Relationship Id="rId4" Type="http://schemas.openxmlformats.org/officeDocument/2006/relationships/hyperlink" Target="https://ru.wikipedia.org/wiki/%D0%98%D0%BE%D0%BD%D0%BD%D1%8B%D0%B9_%D1%80%D0%B0%D0%B4%D0%B8%D1%83%D1%81" TargetMode="External"/><Relationship Id="rId9" Type="http://schemas.openxmlformats.org/officeDocument/2006/relationships/hyperlink" Target="https://ru.wikipedia.org/wiki/%D0%9C%D0%BE%D0%BB%D1%8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12800" dirty="0" smtClean="0"/>
              <a:t>Неон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Ne</a:t>
            </a:r>
            <a:endParaRPr lang="ru-RU" dirty="0"/>
          </a:p>
        </p:txBody>
      </p:sp>
      <p:pic>
        <p:nvPicPr>
          <p:cNvPr id="27650" name="Picture 2" descr="http://dic.academic.ru/pictures/es/2781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000240"/>
            <a:ext cx="190500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Происхождение названия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Существует легенда, согласно которой название элементу дал тринадцатилетний сын Рамзая — </a:t>
            </a:r>
            <a:r>
              <a:rPr lang="ru-RU" dirty="0" err="1" smtClean="0"/>
              <a:t>Вилли</a:t>
            </a:r>
            <a:r>
              <a:rPr lang="ru-RU" dirty="0" smtClean="0"/>
              <a:t>, который спросил у отца, как тот собирается назвать новый газ, заметив при этом, что хотел бы дать ему имя </a:t>
            </a:r>
            <a:r>
              <a:rPr lang="ru-RU" i="1" dirty="0" err="1" smtClean="0"/>
              <a:t>novum</a:t>
            </a:r>
            <a:r>
              <a:rPr lang="ru-RU" dirty="0" smtClean="0"/>
              <a:t> (лат. — новый). Его отцу понравилась эта идея, однако он посчитал, что название </a:t>
            </a:r>
            <a:r>
              <a:rPr lang="ru-RU" i="1" dirty="0" err="1" smtClean="0"/>
              <a:t>neon</a:t>
            </a:r>
            <a:r>
              <a:rPr lang="ru-RU" dirty="0" smtClean="0"/>
              <a:t>, образованное от греческого синонима, будет звучать лучше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7304"/>
          </a:xfrm>
        </p:spPr>
        <p:txBody>
          <a:bodyPr>
            <a:normAutofit/>
          </a:bodyPr>
          <a:lstStyle/>
          <a:p>
            <a:r>
              <a:rPr lang="ru-RU" b="1" dirty="0" smtClean="0"/>
              <a:t>Нео</a:t>
            </a:r>
            <a:r>
              <a:rPr lang="ru-RU" b="1" dirty="0" smtClean="0"/>
              <a:t>н</a:t>
            </a:r>
            <a:r>
              <a:rPr lang="ru-RU" dirty="0" smtClean="0"/>
              <a:t> (лат. </a:t>
            </a:r>
            <a:r>
              <a:rPr lang="ru-RU" i="1" dirty="0" err="1" smtClean="0"/>
              <a:t>Neon</a:t>
            </a:r>
            <a:r>
              <a:rPr lang="ru-RU" dirty="0" smtClean="0"/>
              <a:t>; обозначается символом </a:t>
            </a:r>
            <a:r>
              <a:rPr lang="ru-RU" b="1" dirty="0" err="1" smtClean="0"/>
              <a:t>Ne</a:t>
            </a:r>
            <a:r>
              <a:rPr lang="ru-RU" dirty="0" smtClean="0"/>
              <a:t>) — элемент восемнадцатой группы (по устаревшей классификации — главной подгруппы восьмой группы), второго периода периодической системы химических элементов, с атомным номером 10. Инертный газ. Пятый по распространённости </a:t>
            </a:r>
            <a:r>
              <a:rPr lang="ru-RU" dirty="0" smtClean="0"/>
              <a:t>элемент Вселенной</a:t>
            </a:r>
            <a:r>
              <a:rPr lang="ru-RU" dirty="0" smtClean="0"/>
              <a:t> после водорода, гелия, кислорода и углерода.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Свойства атома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14554"/>
            <a:ext cx="9001156" cy="4359982"/>
          </a:xfrm>
        </p:spPr>
        <p:txBody>
          <a:bodyPr/>
          <a:lstStyle/>
          <a:p>
            <a:pPr fontAlgn="ctr"/>
            <a:r>
              <a:rPr lang="ru-RU" sz="2400" dirty="0" smtClean="0">
                <a:hlinkClick r:id="rId2" tooltip="Список химических элементов"/>
              </a:rPr>
              <a:t>Название</a:t>
            </a:r>
            <a:r>
              <a:rPr lang="ru-RU" sz="2400" dirty="0" smtClean="0">
                <a:hlinkClick r:id="rId2" tooltip="Список химических элементов"/>
              </a:rPr>
              <a:t>, </a:t>
            </a:r>
            <a:r>
              <a:rPr lang="ru-RU" sz="2400" dirty="0" smtClean="0">
                <a:hlinkClick r:id="rId2" tooltip="Список химических элементов"/>
              </a:rPr>
              <a:t>символ, </a:t>
            </a:r>
            <a:r>
              <a:rPr lang="ru-RU" sz="2400" dirty="0" smtClean="0">
                <a:hlinkClick r:id="rId2" tooltip="Список химических элементов"/>
              </a:rPr>
              <a:t>номер</a:t>
            </a:r>
            <a:r>
              <a:rPr lang="ru-RU" sz="2400" dirty="0" smtClean="0"/>
              <a:t> Неон </a:t>
            </a:r>
            <a:r>
              <a:rPr lang="ru-RU" sz="2400" dirty="0" smtClean="0"/>
              <a:t>/ </a:t>
            </a:r>
            <a:r>
              <a:rPr lang="ru-RU" sz="2400" dirty="0" err="1" smtClean="0"/>
              <a:t>Neon</a:t>
            </a:r>
            <a:r>
              <a:rPr lang="ru-RU" sz="2400" dirty="0" smtClean="0"/>
              <a:t> (</a:t>
            </a:r>
            <a:r>
              <a:rPr lang="ru-RU" sz="2400" dirty="0" err="1" smtClean="0"/>
              <a:t>Ne</a:t>
            </a:r>
            <a:r>
              <a:rPr lang="ru-RU" sz="2400" dirty="0" smtClean="0"/>
              <a:t>), 10</a:t>
            </a:r>
          </a:p>
          <a:p>
            <a:pPr fontAlgn="ctr"/>
            <a:r>
              <a:rPr lang="ru-RU" sz="2400" dirty="0" smtClean="0">
                <a:hlinkClick r:id="rId3" tooltip="Атомная масса"/>
              </a:rPr>
              <a:t>Атомная </a:t>
            </a:r>
            <a:r>
              <a:rPr lang="ru-RU" sz="2400" dirty="0" smtClean="0">
                <a:hlinkClick r:id="rId3" tooltip="Атомная масса"/>
              </a:rPr>
              <a:t>масса</a:t>
            </a:r>
            <a:r>
              <a:rPr lang="ru-RU" sz="2400" dirty="0" smtClean="0"/>
              <a:t> (</a:t>
            </a:r>
            <a:r>
              <a:rPr lang="ru-RU" sz="1800" dirty="0" smtClean="0">
                <a:hlinkClick r:id="rId4" tooltip="Молярная масса"/>
              </a:rPr>
              <a:t>молярная </a:t>
            </a:r>
            <a:r>
              <a:rPr lang="ru-RU" sz="1800" dirty="0" smtClean="0">
                <a:hlinkClick r:id="rId4" tooltip="Молярная масса"/>
              </a:rPr>
              <a:t>масса</a:t>
            </a:r>
            <a:r>
              <a:rPr lang="ru-RU" sz="1800" dirty="0" smtClean="0"/>
              <a:t>)20,1797(6</a:t>
            </a:r>
            <a:r>
              <a:rPr lang="ru-RU" sz="2400" dirty="0" smtClean="0"/>
              <a:t>)</a:t>
            </a:r>
            <a:r>
              <a:rPr lang="ru-RU" sz="2400" dirty="0" smtClean="0"/>
              <a:t> </a:t>
            </a:r>
            <a:r>
              <a:rPr lang="ru-RU" sz="2400" dirty="0" smtClean="0">
                <a:hlinkClick r:id="rId5" tooltip="Атомная единица массы"/>
              </a:rPr>
              <a:t>а. е. м.</a:t>
            </a:r>
            <a:r>
              <a:rPr lang="ru-RU" sz="2400" dirty="0" smtClean="0"/>
              <a:t> (</a:t>
            </a:r>
            <a:r>
              <a:rPr lang="ru-RU" sz="2400" dirty="0" smtClean="0">
                <a:hlinkClick r:id="rId6" tooltip="Грамм"/>
              </a:rPr>
              <a:t>г</a:t>
            </a:r>
            <a:r>
              <a:rPr lang="ru-RU" sz="2400" dirty="0" smtClean="0"/>
              <a:t>/</a:t>
            </a:r>
            <a:r>
              <a:rPr lang="ru-RU" sz="2400" dirty="0" smtClean="0">
                <a:hlinkClick r:id="rId7" tooltip="Моль"/>
              </a:rPr>
              <a:t>моль</a:t>
            </a:r>
            <a:r>
              <a:rPr lang="ru-RU" sz="2400" dirty="0" smtClean="0"/>
              <a:t>)</a:t>
            </a:r>
          </a:p>
          <a:p>
            <a:pPr fontAlgn="ctr"/>
            <a:r>
              <a:rPr lang="ru-RU" sz="2400" dirty="0" smtClean="0">
                <a:hlinkClick r:id="rId8" tooltip="Электронная конфигурация"/>
              </a:rPr>
              <a:t>Электронная конфигурация</a:t>
            </a:r>
            <a:r>
              <a:rPr lang="ru-RU" sz="2400" dirty="0" smtClean="0"/>
              <a:t>[</a:t>
            </a:r>
            <a:r>
              <a:rPr lang="ru-RU" sz="2400" dirty="0" err="1" smtClean="0"/>
              <a:t>He</a:t>
            </a:r>
            <a:r>
              <a:rPr lang="ru-RU" sz="2400" dirty="0" smtClean="0"/>
              <a:t>] 2s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 2p</a:t>
            </a:r>
            <a:r>
              <a:rPr lang="ru-RU" sz="2400" baseline="30000" dirty="0" smtClean="0"/>
              <a:t>6</a:t>
            </a:r>
            <a:endParaRPr lang="ru-RU" sz="2400" dirty="0" smtClean="0"/>
          </a:p>
          <a:p>
            <a:pPr fontAlgn="ctr"/>
            <a:r>
              <a:rPr lang="ru-RU" sz="2400" dirty="0" smtClean="0">
                <a:hlinkClick r:id="rId9" tooltip="Радиус атома"/>
              </a:rPr>
              <a:t>Радиус атома</a:t>
            </a:r>
            <a:r>
              <a:rPr lang="ru-RU" sz="2400" dirty="0" smtClean="0"/>
              <a:t>? (38</a:t>
            </a:r>
            <a:r>
              <a:rPr lang="ru-RU" sz="2400" dirty="0" smtClean="0"/>
              <a:t>)</a:t>
            </a:r>
            <a:r>
              <a:rPr lang="ru-RU" sz="2400" baseline="30000" dirty="0" smtClean="0"/>
              <a:t> </a:t>
            </a:r>
            <a:r>
              <a:rPr lang="ru-RU" sz="2400" dirty="0" smtClean="0">
                <a:hlinkClick r:id="rId10" tooltip="Пикометр"/>
              </a:rPr>
              <a:t>пм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3074" name="Picture 2" descr="http://cdn.fxyz.ru/img/mendeleev/shema/Ne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572132" y="3286124"/>
            <a:ext cx="3143240" cy="3143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Химические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49424"/>
            <a:ext cx="8715436" cy="4325112"/>
          </a:xfrm>
        </p:spPr>
        <p:txBody>
          <a:bodyPr>
            <a:normAutofit/>
          </a:bodyPr>
          <a:lstStyle/>
          <a:p>
            <a:pPr fontAlgn="ctr"/>
            <a:r>
              <a:rPr lang="ru-RU" sz="2000" dirty="0" smtClean="0">
                <a:hlinkClick r:id="rId2" tooltip="Ковалентный радиус"/>
              </a:rPr>
              <a:t>Ковалентный </a:t>
            </a:r>
            <a:r>
              <a:rPr lang="ru-RU" sz="2000" dirty="0" smtClean="0">
                <a:hlinkClick r:id="rId2" tooltip="Ковалентный радиус"/>
              </a:rPr>
              <a:t>радиус</a:t>
            </a:r>
            <a:r>
              <a:rPr lang="ru-RU" sz="2000" dirty="0" smtClean="0"/>
              <a:t> 58</a:t>
            </a:r>
            <a:r>
              <a:rPr lang="ru-RU" sz="2000" dirty="0" smtClean="0"/>
              <a:t> </a:t>
            </a:r>
            <a:r>
              <a:rPr lang="ru-RU" sz="2000" dirty="0" smtClean="0">
                <a:hlinkClick r:id="rId3" tooltip="Пикометр"/>
              </a:rPr>
              <a:t>пм</a:t>
            </a:r>
            <a:endParaRPr lang="ru-RU" sz="2000" dirty="0" smtClean="0"/>
          </a:p>
          <a:p>
            <a:pPr fontAlgn="ctr"/>
            <a:r>
              <a:rPr lang="ru-RU" sz="2000" dirty="0" smtClean="0">
                <a:hlinkClick r:id="rId4" tooltip="Ионный радиус"/>
              </a:rPr>
              <a:t>Радиус </a:t>
            </a:r>
            <a:r>
              <a:rPr lang="ru-RU" sz="2000" dirty="0" smtClean="0">
                <a:hlinkClick r:id="rId4" tooltip="Ионный радиус"/>
              </a:rPr>
              <a:t>иона</a:t>
            </a:r>
            <a:r>
              <a:rPr lang="ru-RU" sz="2000" dirty="0" smtClean="0"/>
              <a:t> 112</a:t>
            </a:r>
            <a:r>
              <a:rPr lang="ru-RU" sz="2000" dirty="0" smtClean="0">
                <a:hlinkClick r:id="rId3" tooltip="Пикометр"/>
              </a:rPr>
              <a:t>пм</a:t>
            </a:r>
            <a:endParaRPr lang="ru-RU" sz="2000" dirty="0" smtClean="0"/>
          </a:p>
          <a:p>
            <a:pPr fontAlgn="ctr"/>
            <a:r>
              <a:rPr lang="ru-RU" sz="2000" dirty="0" err="1" smtClean="0">
                <a:hlinkClick r:id="rId5" tooltip="Электроотрицательность"/>
              </a:rPr>
              <a:t>Электроотрицательность</a:t>
            </a:r>
            <a:r>
              <a:rPr lang="ru-RU" sz="2000" dirty="0" smtClean="0"/>
              <a:t> 4,4 </a:t>
            </a:r>
            <a:r>
              <a:rPr lang="ru-RU" sz="2000" dirty="0" smtClean="0"/>
              <a:t>(шкала </a:t>
            </a:r>
            <a:r>
              <a:rPr lang="ru-RU" sz="2000" dirty="0" err="1" smtClean="0"/>
              <a:t>Полинга</a:t>
            </a:r>
            <a:r>
              <a:rPr lang="ru-RU" sz="2000" dirty="0" smtClean="0"/>
              <a:t>)</a:t>
            </a:r>
          </a:p>
          <a:p>
            <a:pPr fontAlgn="ctr"/>
            <a:r>
              <a:rPr lang="ru-RU" sz="2000" dirty="0" smtClean="0">
                <a:hlinkClick r:id="rId6" tooltip="Электродный потенциал"/>
              </a:rPr>
              <a:t>Электродный потенциал</a:t>
            </a:r>
            <a:r>
              <a:rPr lang="ru-RU" sz="2000" dirty="0" smtClean="0"/>
              <a:t>0</a:t>
            </a:r>
          </a:p>
          <a:p>
            <a:pPr fontAlgn="ctr"/>
            <a:r>
              <a:rPr lang="ru-RU" sz="2000" dirty="0" smtClean="0">
                <a:hlinkClick r:id="rId7" tooltip="Энергия ионизации"/>
              </a:rPr>
              <a:t>Энергия </a:t>
            </a:r>
            <a:r>
              <a:rPr lang="ru-RU" sz="2000" dirty="0" smtClean="0">
                <a:hlinkClick r:id="rId7" tooltip="Энергия ионизации"/>
              </a:rPr>
              <a:t>ионизации</a:t>
            </a:r>
            <a:r>
              <a:rPr lang="ru-RU" sz="2000" dirty="0" smtClean="0"/>
              <a:t> </a:t>
            </a:r>
          </a:p>
          <a:p>
            <a:pPr fontAlgn="ctr">
              <a:buNone/>
            </a:pPr>
            <a:r>
              <a:rPr lang="ru-RU" sz="2000" dirty="0" smtClean="0"/>
              <a:t>(первый </a:t>
            </a:r>
            <a:r>
              <a:rPr lang="ru-RU" sz="2000" dirty="0" smtClean="0"/>
              <a:t>электрон) 2079,4(21,55) </a:t>
            </a:r>
            <a:r>
              <a:rPr lang="ru-RU" sz="2000" dirty="0" smtClean="0"/>
              <a:t> </a:t>
            </a:r>
            <a:r>
              <a:rPr lang="ru-RU" sz="2000" dirty="0" smtClean="0">
                <a:hlinkClick r:id="rId8" tooltip="Джоуль"/>
              </a:rPr>
              <a:t>кДж</a:t>
            </a:r>
            <a:r>
              <a:rPr lang="ru-RU" sz="2000" dirty="0" smtClean="0"/>
              <a:t>/</a:t>
            </a:r>
            <a:r>
              <a:rPr lang="ru-RU" sz="2000" dirty="0" smtClean="0">
                <a:hlinkClick r:id="rId9" tooltip="Моль"/>
              </a:rPr>
              <a:t>моль</a:t>
            </a:r>
            <a:r>
              <a:rPr lang="ru-RU" sz="2000" dirty="0" smtClean="0"/>
              <a:t> (</a:t>
            </a:r>
            <a:r>
              <a:rPr lang="ru-RU" sz="2000" dirty="0" smtClean="0">
                <a:hlinkClick r:id="rId10" tooltip="Электронвольт"/>
              </a:rPr>
              <a:t>эВ</a:t>
            </a:r>
            <a:r>
              <a:rPr lang="ru-RU" sz="2000" dirty="0" smtClean="0"/>
              <a:t>)</a:t>
            </a:r>
          </a:p>
          <a:p>
            <a:endParaRPr lang="ru-RU" sz="2000" dirty="0"/>
          </a:p>
        </p:txBody>
      </p:sp>
      <p:pic>
        <p:nvPicPr>
          <p:cNvPr id="2050" name="Picture 2" descr="http://static8.depositphotos.com/1213337/896/i/950/depositphotos_8965016-Neon-from-periodic-table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00694" y="4357670"/>
            <a:ext cx="3333773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3184c7f572e2fec65397fe5e1b1617f2115315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</TotalTime>
  <Words>41</Words>
  <Application>Microsoft Office PowerPoint</Application>
  <PresentationFormat>Экран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Городская</vt:lpstr>
      <vt:lpstr>Неон </vt:lpstr>
      <vt:lpstr>Происхождение названия </vt:lpstr>
      <vt:lpstr>Слайд 3</vt:lpstr>
      <vt:lpstr>Свойства атома</vt:lpstr>
      <vt:lpstr>Химические свойства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Неон </dc:title>
  <dc:creator>nebom zav</dc:creator>
  <cp:lastModifiedBy>nebom zav</cp:lastModifiedBy>
  <cp:revision>2</cp:revision>
  <dcterms:created xsi:type="dcterms:W3CDTF">2015-04-24T15:16:42Z</dcterms:created>
  <dcterms:modified xsi:type="dcterms:W3CDTF">2015-04-24T15:22:00Z</dcterms:modified>
</cp:coreProperties>
</file>